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 id="2147483859" r:id="rId5"/>
  </p:sldMasterIdLst>
  <p:notesMasterIdLst>
    <p:notesMasterId r:id="rId51"/>
  </p:notesMasterIdLst>
  <p:handoutMasterIdLst>
    <p:handoutMasterId r:id="rId52"/>
  </p:handoutMasterIdLst>
  <p:sldIdLst>
    <p:sldId id="305" r:id="rId6"/>
    <p:sldId id="257" r:id="rId7"/>
    <p:sldId id="304" r:id="rId8"/>
    <p:sldId id="258" r:id="rId9"/>
    <p:sldId id="259" r:id="rId10"/>
    <p:sldId id="260" r:id="rId11"/>
    <p:sldId id="261" r:id="rId12"/>
    <p:sldId id="262" r:id="rId13"/>
    <p:sldId id="263" r:id="rId14"/>
    <p:sldId id="264" r:id="rId15"/>
    <p:sldId id="265" r:id="rId16"/>
    <p:sldId id="266" r:id="rId17"/>
    <p:sldId id="267" r:id="rId18"/>
    <p:sldId id="300" r:id="rId19"/>
    <p:sldId id="269" r:id="rId20"/>
    <p:sldId id="270" r:id="rId21"/>
    <p:sldId id="299" r:id="rId22"/>
    <p:sldId id="30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302" r:id="rId41"/>
    <p:sldId id="289" r:id="rId42"/>
    <p:sldId id="290" r:id="rId43"/>
    <p:sldId id="297" r:id="rId44"/>
    <p:sldId id="291" r:id="rId45"/>
    <p:sldId id="292" r:id="rId46"/>
    <p:sldId id="298" r:id="rId47"/>
    <p:sldId id="293" r:id="rId48"/>
    <p:sldId id="294" r:id="rId49"/>
    <p:sldId id="295" r:id="rId50"/>
  </p:sldIdLst>
  <p:sldSz cx="9144000" cy="6858000" type="screen4x3"/>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1" orient="horz" pos="2341" userDrawn="1">
          <p15:clr>
            <a:srgbClr val="A4A3A4"/>
          </p15:clr>
        </p15:guide>
        <p15:guide id="2" orient="horz" pos="867" userDrawn="1">
          <p15:clr>
            <a:srgbClr val="A4A3A4"/>
          </p15:clr>
        </p15:guide>
        <p15:guide id="3" orient="horz" pos="3929" userDrawn="1">
          <p15:clr>
            <a:srgbClr val="A4A3A4"/>
          </p15:clr>
        </p15:guide>
        <p15:guide id="4" pos="2880" userDrawn="1">
          <p15:clr>
            <a:srgbClr val="A4A3A4"/>
          </p15:clr>
        </p15:guide>
        <p15:guide id="5" pos="476" userDrawn="1">
          <p15:clr>
            <a:srgbClr val="A4A3A4"/>
          </p15:clr>
        </p15:guide>
        <p15:guide id="6" pos="5420" userDrawn="1">
          <p15:clr>
            <a:srgbClr val="A4A3A4"/>
          </p15:clr>
        </p15:guide>
      </p15:sldGuideLst>
    </p:ext>
    <p:ext uri="{2D200454-40CA-4A62-9FC3-DE9A4176ACB9}">
      <p15:notesGuideLst xmlns:p15="http://schemas.microsoft.com/office/powerpoint/2012/main">
        <p15:guide id="1" orient="horz" pos="3087">
          <p15:clr>
            <a:srgbClr val="A4A3A4"/>
          </p15:clr>
        </p15:guide>
        <p15:guide id="2" orient="horz" pos="479">
          <p15:clr>
            <a:srgbClr val="A4A3A4"/>
          </p15:clr>
        </p15:guide>
        <p15:guide id="3" orient="horz" pos="2928">
          <p15:clr>
            <a:srgbClr val="A4A3A4"/>
          </p15:clr>
        </p15:guide>
        <p15:guide id="4" orient="horz" pos="5967">
          <p15:clr>
            <a:srgbClr val="A4A3A4"/>
          </p15:clr>
        </p15:guide>
        <p15:guide id="5" orient="horz" pos="3246">
          <p15:clr>
            <a:srgbClr val="A4A3A4"/>
          </p15:clr>
        </p15:guide>
        <p15:guide id="6" pos="2440">
          <p15:clr>
            <a:srgbClr val="A4A3A4"/>
          </p15:clr>
        </p15:guide>
        <p15:guide id="7" pos="431" userDrawn="1">
          <p15:clr>
            <a:srgbClr val="A4A3A4"/>
          </p15:clr>
        </p15:guide>
        <p15:guide id="8" pos="4028">
          <p15:clr>
            <a:srgbClr val="A4A3A4"/>
          </p15:clr>
        </p15:guide>
        <p15:guide id="9" pos="626">
          <p15:clr>
            <a:srgbClr val="A4A3A4"/>
          </p15:clr>
        </p15:guide>
        <p15:guide id="10" pos="38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zhouyuanzjhw" initials="z" lastIdx="7" clrIdx="3">
    <p:extLst>
      <p:ext uri="{19B8F6BF-5375-455C-9EA6-DF929625EA0E}">
        <p15:presenceInfo xmlns:p15="http://schemas.microsoft.com/office/powerpoint/2012/main" userId="S-1-5-21-147214757-305610072-1517763936-31698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990000"/>
    <a:srgbClr val="FF0909"/>
    <a:srgbClr val="CF6B63"/>
    <a:srgbClr val="E7CCC7"/>
    <a:srgbClr val="FFC1C1"/>
    <a:srgbClr val="EE0000"/>
    <a:srgbClr val="5400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9" autoAdjust="0"/>
    <p:restoredTop sz="82683" autoAdjust="0"/>
  </p:normalViewPr>
  <p:slideViewPr>
    <p:cSldViewPr showGuides="1">
      <p:cViewPr varScale="1">
        <p:scale>
          <a:sx n="74" d="100"/>
          <a:sy n="74" d="100"/>
        </p:scale>
        <p:origin x="1158" y="72"/>
      </p:cViewPr>
      <p:guideLst>
        <p:guide orient="horz" pos="2341"/>
        <p:guide orient="horz" pos="867"/>
        <p:guide orient="horz" pos="3929"/>
        <p:guide pos="2880"/>
        <p:guide pos="476"/>
        <p:guide pos="5420"/>
      </p:guideLst>
    </p:cSldViewPr>
  </p:slideViewPr>
  <p:outlineViewPr>
    <p:cViewPr>
      <p:scale>
        <a:sx n="33" d="100"/>
        <a:sy n="33" d="100"/>
      </p:scale>
      <p:origin x="0" y="-216"/>
    </p:cViewPr>
  </p:outlineViewPr>
  <p:notesTextViewPr>
    <p:cViewPr>
      <p:scale>
        <a:sx n="75" d="100"/>
        <a:sy n="75" d="100"/>
      </p:scale>
      <p:origin x="0" y="0"/>
    </p:cViewPr>
  </p:notesTextViewPr>
  <p:sorterViewPr>
    <p:cViewPr>
      <p:scale>
        <a:sx n="66" d="100"/>
        <a:sy n="66" d="100"/>
      </p:scale>
      <p:origin x="0" y="3576"/>
    </p:cViewPr>
  </p:sorterViewPr>
  <p:notesViewPr>
    <p:cSldViewPr showGuides="1">
      <p:cViewPr>
        <p:scale>
          <a:sx n="80" d="100"/>
          <a:sy n="80" d="100"/>
        </p:scale>
        <p:origin x="2280" y="-864"/>
      </p:cViewPr>
      <p:guideLst>
        <p:guide orient="horz" pos="3087"/>
        <p:guide orient="horz" pos="479"/>
        <p:guide orient="horz" pos="2928"/>
        <p:guide orient="horz" pos="5967"/>
        <p:guide orient="horz" pos="3246"/>
        <p:guide pos="2440"/>
        <p:guide pos="431"/>
        <p:guide pos="4028"/>
        <p:guide pos="626"/>
        <p:guide pos="384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smtClean="0"/>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701675" y="4860924"/>
            <a:ext cx="5676900" cy="4864894"/>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smtClean="0"/>
              <a:t>Click here to add content</a:t>
            </a:r>
          </a:p>
          <a:p>
            <a:pPr lvl="1"/>
            <a:r>
              <a:rPr lang="en-US" altLang="zh-CN" noProof="0" dirty="0" smtClean="0"/>
              <a:t>Click here to add content</a:t>
            </a:r>
          </a:p>
          <a:p>
            <a:pPr lvl="2"/>
            <a:r>
              <a:rPr lang="en-US" altLang="zh-CN" noProof="0" dirty="0" smtClean="0"/>
              <a:t>Click here to add content</a:t>
            </a:r>
          </a:p>
        </p:txBody>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2015.7.4</a:t>
            </a:r>
          </a:p>
          <a:p>
            <a:pPr lvl="1"/>
            <a:r>
              <a:rPr lang="zh-CN" altLang="en-US" smtClean="0"/>
              <a:t>调整版权和页码对齐，位于参考线</a:t>
            </a:r>
            <a:r>
              <a:rPr lang="en-US" altLang="zh-CN" smtClean="0"/>
              <a:t>8.5</a:t>
            </a:r>
            <a:r>
              <a:rPr lang="zh-CN" altLang="en-US" smtClean="0"/>
              <a:t>到</a:t>
            </a:r>
            <a:r>
              <a:rPr lang="en-US" altLang="zh-CN" smtClean="0"/>
              <a:t>8.9</a:t>
            </a:r>
            <a:r>
              <a:rPr lang="zh-CN" altLang="en-US" smtClean="0"/>
              <a:t>之间。</a:t>
            </a:r>
          </a:p>
          <a:p>
            <a:pPr lvl="1"/>
            <a:r>
              <a:rPr lang="zh-CN" altLang="en-US" smtClean="0"/>
              <a:t>调整编辑框行距为单倍行距。</a:t>
            </a:r>
            <a:endParaRPr lang="en-US" altLang="zh-CN" smtClean="0"/>
          </a:p>
          <a:p>
            <a:pPr lvl="0"/>
            <a:r>
              <a:rPr lang="en-US" altLang="zh-CN" smtClean="0"/>
              <a:t>2015.7.9</a:t>
            </a:r>
          </a:p>
          <a:p>
            <a:pPr lvl="1"/>
            <a:r>
              <a:rPr lang="zh-CN" altLang="en-US" smtClean="0"/>
              <a:t>删除此页课程版本后的“</a:t>
            </a:r>
            <a:r>
              <a:rPr lang="en-US" altLang="zh-CN" smtClean="0"/>
              <a:t>ISSUE</a:t>
            </a:r>
            <a:r>
              <a:rPr lang="zh-CN" altLang="en-US" smtClean="0"/>
              <a:t>”。</a:t>
            </a:r>
            <a:endParaRPr lang="en-US" altLang="zh-CN" smtClean="0"/>
          </a:p>
          <a:p>
            <a:pPr lvl="1"/>
            <a:r>
              <a:rPr lang="zh-CN" altLang="en-US" smtClean="0"/>
              <a:t>新增“产品版本”和“课程版本”的示例。</a:t>
            </a:r>
            <a:endParaRPr lang="en-US" altLang="zh-CN" smtClean="0"/>
          </a:p>
          <a:p>
            <a:pPr lvl="0"/>
            <a:r>
              <a:rPr lang="en-US" altLang="zh-CN" smtClean="0"/>
              <a:t>2015.8.3</a:t>
            </a:r>
          </a:p>
          <a:p>
            <a:pPr lvl="1"/>
            <a:r>
              <a:rPr lang="zh-CN" altLang="en-US" smtClean="0"/>
              <a:t>调整母板主体和备注，段落格式为“允许标点溢出边界”。</a:t>
            </a:r>
            <a:endParaRPr lang="en-US" altLang="zh-CN" smtClean="0"/>
          </a:p>
          <a:p>
            <a:pPr lvl="0"/>
            <a:r>
              <a:rPr lang="en-US" altLang="zh-CN" smtClean="0"/>
              <a:t>2015.8.4</a:t>
            </a:r>
          </a:p>
          <a:p>
            <a:pPr lvl="1"/>
            <a:r>
              <a:rPr lang="zh-CN" altLang="en-US" smtClean="0"/>
              <a:t>删除缩略语页；</a:t>
            </a:r>
            <a:endParaRPr lang="en-US" altLang="zh-CN" smtClean="0"/>
          </a:p>
          <a:p>
            <a:pPr lvl="1"/>
            <a:r>
              <a:rPr lang="zh-CN" altLang="en-US" smtClean="0"/>
              <a:t>重命名版式“</a:t>
            </a:r>
            <a:r>
              <a:rPr lang="en-US" altLang="zh-CN" smtClean="0"/>
              <a:t>8#</a:t>
            </a:r>
            <a:r>
              <a:rPr lang="zh-CN" altLang="en-US" smtClean="0"/>
              <a:t>空白”为“</a:t>
            </a:r>
            <a:r>
              <a:rPr lang="en-US" altLang="zh-CN" smtClean="0"/>
              <a:t>8#</a:t>
            </a:r>
            <a:r>
              <a:rPr lang="zh-CN" altLang="en-US" smtClean="0"/>
              <a:t>仅标题”。</a:t>
            </a:r>
            <a:endParaRPr lang="en-US" altLang="zh-CN" smtClean="0"/>
          </a:p>
          <a:p>
            <a:r>
              <a:rPr lang="en-US" altLang="zh-CN" smtClean="0"/>
              <a:t>2015.9.2</a:t>
            </a:r>
          </a:p>
          <a:p>
            <a:pPr lvl="1"/>
            <a:r>
              <a:rPr lang="zh-CN" altLang="en-US" smtClean="0"/>
              <a:t>新增备注模板，备注页正上方添加页眉，显示本章标题。</a:t>
            </a:r>
            <a:endParaRPr lang="en-US" altLang="zh-CN" smtClean="0"/>
          </a:p>
          <a:p>
            <a:pPr lvl="0"/>
            <a:r>
              <a:rPr lang="en-US" altLang="zh-CN" smtClean="0"/>
              <a:t>2015.9.14</a:t>
            </a:r>
          </a:p>
          <a:p>
            <a:pPr lvl="1"/>
            <a:r>
              <a:rPr lang="zh-CN" altLang="en-US" smtClean="0"/>
              <a:t>删除“谢谢”那页的白色“谢谢”。</a:t>
            </a:r>
            <a:endParaRPr lang="en-US" altLang="zh-CN" smtClean="0"/>
          </a:p>
          <a:p>
            <a:pPr lvl="0"/>
            <a:r>
              <a:rPr lang="en-US" altLang="zh-CN" smtClean="0"/>
              <a:t>2017.11.8</a:t>
            </a:r>
          </a:p>
          <a:p>
            <a:pPr lvl="1"/>
            <a:r>
              <a:rPr lang="zh-CN" altLang="en-US" smtClean="0"/>
              <a:t>调整母版中标题宽度。</a:t>
            </a:r>
            <a:endParaRPr lang="en-US" altLang="zh-CN" smtClean="0"/>
          </a:p>
          <a:p>
            <a:r>
              <a:rPr lang="en-US" altLang="zh-CN" smtClean="0"/>
              <a:t>2017.12.8</a:t>
            </a:r>
          </a:p>
          <a:p>
            <a:pPr lvl="1"/>
            <a:r>
              <a:rPr lang="zh-CN" altLang="en-US" smtClean="0"/>
              <a:t>适当拉长了备注页文本框长度，防止</a:t>
            </a:r>
            <a:r>
              <a:rPr lang="en-US" altLang="zh-CN" smtClean="0"/>
              <a:t>2013</a:t>
            </a:r>
            <a:r>
              <a:rPr lang="zh-CN" altLang="en-US" smtClean="0"/>
              <a:t>版后的</a:t>
            </a:r>
            <a:r>
              <a:rPr lang="en-US" altLang="zh-CN" smtClean="0"/>
              <a:t>PPT</a:t>
            </a:r>
            <a:r>
              <a:rPr lang="zh-CN" altLang="en-US" smtClean="0"/>
              <a:t>会自动换页。</a:t>
            </a:r>
            <a:endParaRPr lang="en-US" altLang="zh-CN"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872202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515968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p:txBody>
          <a:bodyPr/>
          <a:lstStyle/>
          <a:p>
            <a:r>
              <a:rPr lang="en-US" dirty="0" smtClean="0"/>
              <a:t>FusionAccess</a:t>
            </a:r>
            <a:r>
              <a:rPr lang="zh-CN" altLang="en-US" dirty="0" smtClean="0"/>
              <a:t>桌面虚拟化以服务器虚拟化为基础，允许多个用户桌面以虚拟机的形式独立运行，同时共享</a:t>
            </a:r>
            <a:r>
              <a:rPr lang="en-US" dirty="0" smtClean="0"/>
              <a:t>CPU</a:t>
            </a:r>
            <a:r>
              <a:rPr lang="zh-CN" altLang="en-US" dirty="0" smtClean="0"/>
              <a:t>、内存、网络连接和存储器等底层物理硬件资源。这种架构将虚机彼此隔离开来，同时可以实现精确的资源分配，并能保护用户免受由其他用户活动所造成的应用程序崩溃和操作系统故障的影响。</a:t>
            </a:r>
            <a:endParaRPr lang="en-US" dirty="0" smtClean="0"/>
          </a:p>
          <a:p>
            <a:r>
              <a:rPr lang="en-US" dirty="0" smtClean="0"/>
              <a:t>FusionAccess</a:t>
            </a:r>
            <a:r>
              <a:rPr lang="zh-CN" altLang="en-US" dirty="0" smtClean="0"/>
              <a:t>采用业界领先的高清保真</a:t>
            </a:r>
            <a:r>
              <a:rPr lang="en-US" dirty="0" smtClean="0"/>
              <a:t>HDP</a:t>
            </a:r>
            <a:r>
              <a:rPr lang="zh-CN" altLang="en-US" dirty="0" smtClean="0"/>
              <a:t>桌面协议，并可将授权用户安全连接至集中式虚拟桌面。它与 </a:t>
            </a:r>
            <a:r>
              <a:rPr lang="en-US" dirty="0" err="1" smtClean="0"/>
              <a:t>FusionSphere</a:t>
            </a:r>
            <a:r>
              <a:rPr lang="zh-CN" altLang="en-US" dirty="0" smtClean="0"/>
              <a:t>协同工作，可提供一个完整的端到端桌面虚拟化解决方案，此解决方案不仅能增强控制能力和可管理性，还可以提供与</a:t>
            </a:r>
            <a:r>
              <a:rPr lang="en-US" dirty="0" smtClean="0"/>
              <a:t>PC</a:t>
            </a:r>
            <a:r>
              <a:rPr lang="zh-CN" altLang="en-US" dirty="0" smtClean="0"/>
              <a:t>一致的桌面体验，</a:t>
            </a:r>
            <a:r>
              <a:rPr lang="en-US" dirty="0" smtClean="0"/>
              <a:t>FusionAccess</a:t>
            </a:r>
            <a:r>
              <a:rPr lang="zh-CN" altLang="en-US" dirty="0" smtClean="0"/>
              <a:t>能简化虚拟桌面的管理、调配和部署。用户能够通过</a:t>
            </a:r>
            <a:r>
              <a:rPr lang="en-US" dirty="0" smtClean="0"/>
              <a:t>FusionAccess</a:t>
            </a:r>
            <a:r>
              <a:rPr lang="zh-CN" altLang="en-US" dirty="0" smtClean="0"/>
              <a:t>安全而方便地访问虚拟桌面，升级和修补工作都从单个控制台集中进行，因此可以有效地管理数百甚至数千个桌面，从而节约时间和资源。数据、信息和知识财产将保留在数据中心内，而且永远不外流。配备</a:t>
            </a:r>
            <a:r>
              <a:rPr lang="en-US" dirty="0" smtClean="0"/>
              <a:t>FusionAccess</a:t>
            </a:r>
            <a:r>
              <a:rPr lang="zh-CN" altLang="en-US" dirty="0" smtClean="0"/>
              <a:t>桌面虚拟化方案具备下列优势：</a:t>
            </a:r>
            <a:endParaRPr lang="en-US" dirty="0" smtClean="0"/>
          </a:p>
          <a:p>
            <a:pPr lvl="0"/>
            <a:r>
              <a:rPr lang="zh-CN" altLang="en-US" dirty="0" smtClean="0"/>
              <a:t>集控制能力和可管理性于一身：由于桌面在数据中心运行，因此管理员可以更轻松地对其进行部署、管理和维护。</a:t>
            </a:r>
            <a:endParaRPr lang="en-US" dirty="0" smtClean="0"/>
          </a:p>
          <a:p>
            <a:pPr lvl="0"/>
            <a:r>
              <a:rPr lang="zh-CN" altLang="en-US" dirty="0" smtClean="0"/>
              <a:t>与</a:t>
            </a:r>
            <a:r>
              <a:rPr lang="en-US" dirty="0" smtClean="0"/>
              <a:t>PC</a:t>
            </a:r>
            <a:r>
              <a:rPr lang="zh-CN" altLang="en-US" dirty="0" smtClean="0"/>
              <a:t>一致的体验：用户可以灵活访问与普通</a:t>
            </a:r>
            <a:r>
              <a:rPr lang="en-US" dirty="0" smtClean="0"/>
              <a:t> PC </a:t>
            </a:r>
            <a:r>
              <a:rPr lang="zh-CN" altLang="en-US" dirty="0" smtClean="0"/>
              <a:t>桌面功能相同的个性化虚拟桌面。</a:t>
            </a:r>
            <a:endParaRPr lang="en-US" dirty="0" smtClean="0"/>
          </a:p>
          <a:p>
            <a:pPr lvl="0"/>
            <a:r>
              <a:rPr lang="zh-CN" altLang="en-US" dirty="0" smtClean="0"/>
              <a:t>降低总体拥有成本</a:t>
            </a:r>
            <a:r>
              <a:rPr lang="en-US" dirty="0" smtClean="0"/>
              <a:t> (TCO)</a:t>
            </a:r>
            <a:r>
              <a:rPr lang="zh-CN" altLang="en-US" dirty="0" smtClean="0"/>
              <a:t>：桌面虚拟化可以减低其管理和资源成本。</a:t>
            </a:r>
            <a:endParaRPr lang="en-US" dirty="0" smtClean="0"/>
          </a:p>
          <a:p>
            <a:pPr lvl="0"/>
            <a:r>
              <a:rPr lang="en-US" dirty="0" smtClean="0"/>
              <a:t>FusionAccess</a:t>
            </a:r>
            <a:r>
              <a:rPr lang="zh-CN" altLang="en-US" dirty="0" smtClean="0"/>
              <a:t>支持</a:t>
            </a:r>
            <a:r>
              <a:rPr lang="en-US" dirty="0" smtClean="0"/>
              <a:t>GPU</a:t>
            </a:r>
            <a:r>
              <a:rPr lang="zh-CN" altLang="en-US" dirty="0" smtClean="0"/>
              <a:t>直通、</a:t>
            </a:r>
            <a:r>
              <a:rPr lang="en-US" dirty="0" smtClean="0"/>
              <a:t>GPU</a:t>
            </a:r>
            <a:r>
              <a:rPr lang="zh-CN" altLang="en-US" dirty="0" smtClean="0"/>
              <a:t>硬件虚拟化，使用户远程使用图形桌面成为可能，降低了图形桌面的</a:t>
            </a:r>
            <a:r>
              <a:rPr lang="en-US" dirty="0" smtClean="0"/>
              <a:t>TCO</a:t>
            </a:r>
            <a:r>
              <a:rPr lang="zh-CN" altLang="en-US" dirty="0" smtClean="0"/>
              <a:t>。</a:t>
            </a:r>
            <a:endParaRPr lang="en-US" dirty="0" smtClean="0"/>
          </a:p>
          <a:p>
            <a:endParaRPr lang="zh-CN" altLang="en-US"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968254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p:txBody>
          <a:bodyPr/>
          <a:lstStyle/>
          <a:p>
            <a:r>
              <a:rPr lang="en-US" altLang="zh-CN" dirty="0" smtClean="0"/>
              <a:t>FusionAccess:</a:t>
            </a:r>
            <a:r>
              <a:rPr lang="zh-CN" altLang="en-US" dirty="0" smtClean="0"/>
              <a:t>是华为公司自研的桌面云接入管理系统，内部使用了</a:t>
            </a:r>
            <a:r>
              <a:rPr lang="en-US" altLang="zh-CN" dirty="0" smtClean="0"/>
              <a:t>Huawei</a:t>
            </a:r>
            <a:r>
              <a:rPr lang="zh-CN" altLang="en-US" dirty="0" smtClean="0"/>
              <a:t>公司自研</a:t>
            </a:r>
            <a:r>
              <a:rPr lang="en-US" altLang="zh-CN" dirty="0" smtClean="0"/>
              <a:t>HDP</a:t>
            </a:r>
            <a:r>
              <a:rPr lang="zh-CN" altLang="en-US" dirty="0" smtClean="0"/>
              <a:t>桌面控制协议，实现虚拟桌面的业务管理、权限控制等。</a:t>
            </a:r>
            <a:endParaRPr lang="en-US" altLang="zh-CN" dirty="0" smtClean="0"/>
          </a:p>
          <a:p>
            <a:r>
              <a:rPr lang="en-US" altLang="zh-CN" dirty="0" smtClean="0"/>
              <a:t>HDP Agent</a:t>
            </a:r>
            <a:r>
              <a:rPr lang="zh-CN" altLang="en-US" dirty="0" smtClean="0"/>
              <a:t>，</a:t>
            </a:r>
            <a:r>
              <a:rPr lang="en-US" altLang="zh-CN" dirty="0" smtClean="0"/>
              <a:t>Huawei</a:t>
            </a:r>
            <a:r>
              <a:rPr lang="zh-CN" altLang="en-US" dirty="0" smtClean="0"/>
              <a:t>桌面协议代理软件，将虚拟机的桌面显示信息以</a:t>
            </a:r>
            <a:r>
              <a:rPr lang="en-US" altLang="zh-CN" dirty="0" smtClean="0"/>
              <a:t>HDP</a:t>
            </a:r>
            <a:r>
              <a:rPr lang="zh-CN" altLang="en-US" dirty="0" smtClean="0"/>
              <a:t>协议传送到客户端，并接受客户端的键盘、鼠标、外设信息，是</a:t>
            </a:r>
            <a:r>
              <a:rPr lang="en-US" altLang="zh-CN" dirty="0" smtClean="0"/>
              <a:t>FusionAccess</a:t>
            </a:r>
            <a:r>
              <a:rPr lang="zh-CN" altLang="en-US" dirty="0" smtClean="0"/>
              <a:t>系统的一部分。</a:t>
            </a:r>
            <a:endParaRPr lang="en-US" altLang="zh-CN" dirty="0" smtClean="0"/>
          </a:p>
          <a:p>
            <a:r>
              <a:rPr lang="en-US" altLang="zh-CN" dirty="0" err="1" smtClean="0"/>
              <a:t>FusionSphere</a:t>
            </a:r>
            <a:r>
              <a:rPr lang="en-US" altLang="zh-CN" dirty="0" smtClean="0"/>
              <a:t>:</a:t>
            </a:r>
            <a:r>
              <a:rPr lang="zh-CN" altLang="en-US" dirty="0" smtClean="0"/>
              <a:t>是华为公司研发的云操作系统，实现物理资源的虚拟化，为桌面云接入管理系统提供虚拟资源。</a:t>
            </a:r>
            <a:endParaRPr lang="en-US" altLang="zh-CN" dirty="0" smtClean="0"/>
          </a:p>
          <a:p>
            <a:r>
              <a:rPr lang="en-US" altLang="zh-CN" dirty="0" smtClean="0"/>
              <a:t>FusionAccess</a:t>
            </a:r>
            <a:r>
              <a:rPr lang="zh-CN" altLang="en-US" dirty="0" smtClean="0"/>
              <a:t>管理</a:t>
            </a:r>
            <a:r>
              <a:rPr lang="en-US" altLang="zh-CN" dirty="0" smtClean="0"/>
              <a:t>Portal: </a:t>
            </a:r>
            <a:r>
              <a:rPr lang="zh-CN" altLang="en-US" dirty="0" smtClean="0"/>
              <a:t>是华为公司研发的统一管理系统，实现</a:t>
            </a:r>
            <a:r>
              <a:rPr lang="en-US" altLang="zh-CN" dirty="0" smtClean="0"/>
              <a:t>FusionAccess</a:t>
            </a:r>
            <a:r>
              <a:rPr lang="zh-CN" altLang="en-US" dirty="0" smtClean="0"/>
              <a:t>桌面云业务管理，并支持嵌入到</a:t>
            </a:r>
            <a:r>
              <a:rPr lang="en-US" altLang="zh-CN" dirty="0" err="1" smtClean="0"/>
              <a:t>FusionSphere</a:t>
            </a:r>
            <a:r>
              <a:rPr lang="zh-CN" altLang="en-US" dirty="0" smtClean="0"/>
              <a:t>虚拟平台管理</a:t>
            </a:r>
            <a:r>
              <a:rPr lang="en-US" altLang="zh-CN" dirty="0" err="1" smtClean="0"/>
              <a:t>FusionManager</a:t>
            </a:r>
            <a:r>
              <a:rPr lang="zh-CN" altLang="en-US" dirty="0" smtClean="0"/>
              <a:t>中。</a:t>
            </a:r>
            <a:endParaRPr lang="en-US" altLang="zh-CN" dirty="0" smtClean="0"/>
          </a:p>
          <a:p>
            <a:endParaRPr lang="zh-CN" altLang="en-US"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088831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01675" y="4860924"/>
            <a:ext cx="5676900" cy="5692986"/>
          </a:xfrm>
        </p:spPr>
        <p:txBody>
          <a:bodyPr/>
          <a:lstStyle/>
          <a:p>
            <a:r>
              <a:rPr lang="zh-CN" altLang="en-US" dirty="0" smtClean="0"/>
              <a:t>华为云平台</a:t>
            </a:r>
            <a:r>
              <a:rPr lang="en-US" dirty="0" err="1" smtClean="0"/>
              <a:t>FusionSphere</a:t>
            </a:r>
            <a:r>
              <a:rPr lang="zh-CN" altLang="en-US" dirty="0" smtClean="0"/>
              <a:t>主要有虚拟化基础引擎</a:t>
            </a:r>
            <a:r>
              <a:rPr lang="en-US" dirty="0" err="1" smtClean="0"/>
              <a:t>FusionCompute</a:t>
            </a:r>
            <a:r>
              <a:rPr lang="zh-CN" altLang="en-US" dirty="0" smtClean="0"/>
              <a:t>、云管理</a:t>
            </a:r>
            <a:r>
              <a:rPr lang="en-US" dirty="0" err="1" smtClean="0"/>
              <a:t>FusionManager</a:t>
            </a:r>
            <a:r>
              <a:rPr lang="zh-CN" altLang="en-US" dirty="0" smtClean="0"/>
              <a:t>两个节点组成。一套云平台部署一对</a:t>
            </a:r>
            <a:r>
              <a:rPr lang="en-US" dirty="0" err="1" smtClean="0"/>
              <a:t>FusionManager</a:t>
            </a:r>
            <a:r>
              <a:rPr lang="zh-CN" altLang="en-US" dirty="0" smtClean="0"/>
              <a:t>主备节点，</a:t>
            </a:r>
            <a:r>
              <a:rPr lang="en-US" dirty="0" err="1" smtClean="0"/>
              <a:t>FusionManager</a:t>
            </a:r>
            <a:r>
              <a:rPr lang="zh-CN" altLang="en-US" dirty="0" smtClean="0"/>
              <a:t>通过自动发现功能发现其管辖下的物理设备资源（包括机框、服务器、刀片、存储设备、交换机）以及他们的组网关系；提供虚拟资源与物理资源管理功能（统一拓扑、统一告警、统一监控、容量管理、用量计费、性能报表、关联分析，生命周期），并且对外提供统一的管理</a:t>
            </a:r>
            <a:r>
              <a:rPr lang="en-US" dirty="0" smtClean="0"/>
              <a:t>Portal</a:t>
            </a:r>
            <a:r>
              <a:rPr lang="zh-CN" altLang="en-US" dirty="0" smtClean="0"/>
              <a:t>。</a:t>
            </a:r>
            <a:r>
              <a:rPr lang="en-US" dirty="0" err="1" smtClean="0"/>
              <a:t>FusionManager</a:t>
            </a:r>
            <a:r>
              <a:rPr lang="zh-CN" altLang="en-US" dirty="0" smtClean="0"/>
              <a:t>还包括统一硬件管理（</a:t>
            </a:r>
            <a:r>
              <a:rPr lang="en-US" dirty="0" smtClean="0"/>
              <a:t>UHM</a:t>
            </a:r>
            <a:r>
              <a:rPr lang="zh-CN" altLang="en-US" dirty="0" smtClean="0"/>
              <a:t>：</a:t>
            </a:r>
            <a:r>
              <a:rPr lang="en-US" dirty="0" smtClean="0"/>
              <a:t>Unified Hardware Management</a:t>
            </a:r>
            <a:r>
              <a:rPr lang="zh-CN" altLang="en-US" dirty="0" smtClean="0"/>
              <a:t>）功能，提供对硬件自动发现，硬件自动配置、统一监控（带内和带外）、硬件统一告警、硬件拓扑、异构硬件支持。</a:t>
            </a:r>
            <a:endParaRPr lang="en-US" dirty="0" smtClean="0"/>
          </a:p>
          <a:p>
            <a:r>
              <a:rPr lang="en-US" dirty="0" err="1" smtClean="0"/>
              <a:t>FusionCompute</a:t>
            </a:r>
            <a:r>
              <a:rPr lang="zh-CN" altLang="en-US" dirty="0" smtClean="0"/>
              <a:t>提供基础计算、存储、网络的虚拟化功能，并向上对</a:t>
            </a:r>
            <a:r>
              <a:rPr lang="en-US" dirty="0" err="1" smtClean="0"/>
              <a:t>FusionManager</a:t>
            </a:r>
            <a:r>
              <a:rPr lang="zh-CN" altLang="en-US" dirty="0" smtClean="0"/>
              <a:t>提供管理接口。每套</a:t>
            </a:r>
            <a:r>
              <a:rPr lang="en-US" dirty="0" err="1" smtClean="0"/>
              <a:t>FusionCompute</a:t>
            </a:r>
            <a:r>
              <a:rPr lang="zh-CN" altLang="en-US" dirty="0" smtClean="0"/>
              <a:t>主要由一对主备管理节点</a:t>
            </a:r>
            <a:r>
              <a:rPr lang="en-US" dirty="0" smtClean="0"/>
              <a:t>VRM</a:t>
            </a:r>
            <a:r>
              <a:rPr lang="zh-CN" altLang="en-US" dirty="0" smtClean="0"/>
              <a:t>组成。一对</a:t>
            </a:r>
            <a:r>
              <a:rPr lang="en-US" dirty="0" smtClean="0"/>
              <a:t>VRM</a:t>
            </a:r>
            <a:r>
              <a:rPr lang="zh-CN" altLang="en-US" dirty="0" smtClean="0"/>
              <a:t>对应一个物理集群。一个物理集群中可以把多台服务器划分成一个资源集群（又叫</a:t>
            </a:r>
            <a:r>
              <a:rPr lang="en-US" dirty="0" smtClean="0"/>
              <a:t>HA</a:t>
            </a:r>
            <a:r>
              <a:rPr lang="zh-CN" altLang="en-US" dirty="0" smtClean="0"/>
              <a:t>资源池）。计算资源池不包括网络资源与存储资源。一个物理集群中可以包含多个资源集群。</a:t>
            </a:r>
            <a:endParaRPr lang="en-US" dirty="0" smtClean="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2247254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01675" y="4860924"/>
            <a:ext cx="5676900" cy="5692986"/>
          </a:xfrm>
        </p:spPr>
        <p:txBody>
          <a:bodyPr/>
          <a:lstStyle/>
          <a:p>
            <a:r>
              <a:rPr lang="zh-CN" altLang="en-US" dirty="0" smtClean="0"/>
              <a:t>多个物理集群（此时对应多对</a:t>
            </a:r>
            <a:r>
              <a:rPr lang="en-US" dirty="0" smtClean="0"/>
              <a:t>VRM</a:t>
            </a:r>
            <a:r>
              <a:rPr lang="zh-CN" altLang="en-US" dirty="0" smtClean="0"/>
              <a:t>）可以级联，由</a:t>
            </a:r>
            <a:r>
              <a:rPr lang="en-US" dirty="0" err="1" smtClean="0"/>
              <a:t>FusionManager</a:t>
            </a:r>
            <a:r>
              <a:rPr lang="zh-CN" altLang="en-US" dirty="0" smtClean="0"/>
              <a:t>统一管理。本项目采用华为</a:t>
            </a:r>
            <a:r>
              <a:rPr lang="en-US" dirty="0" err="1" smtClean="0"/>
              <a:t>FusionSphere</a:t>
            </a:r>
            <a:r>
              <a:rPr lang="zh-CN" altLang="en-US" dirty="0" smtClean="0"/>
              <a:t>虚拟化计算技术作为基础，使整个系统具有以下优势：</a:t>
            </a:r>
            <a:endParaRPr lang="en-US" dirty="0" smtClean="0"/>
          </a:p>
          <a:p>
            <a:pPr lvl="1"/>
            <a:r>
              <a:rPr lang="zh-CN" altLang="en-US" dirty="0" smtClean="0"/>
              <a:t>通过云平台</a:t>
            </a:r>
            <a:r>
              <a:rPr lang="en-US" dirty="0" smtClean="0"/>
              <a:t>HA</a:t>
            </a:r>
            <a:r>
              <a:rPr lang="zh-CN" altLang="en-US" dirty="0" smtClean="0"/>
              <a:t>、热迁移功能，能够有效减少设备故障时间，确保核心业务的连续性，避免传统</a:t>
            </a:r>
            <a:r>
              <a:rPr lang="en-US" dirty="0" smtClean="0"/>
              <a:t>IT</a:t>
            </a:r>
            <a:r>
              <a:rPr lang="zh-CN" altLang="en-US" dirty="0" smtClean="0"/>
              <a:t>，单点故障导致的业务不可用。</a:t>
            </a:r>
            <a:endParaRPr lang="en-US" dirty="0" smtClean="0"/>
          </a:p>
          <a:p>
            <a:pPr lvl="1"/>
            <a:r>
              <a:rPr lang="zh-CN" altLang="en-US" dirty="0" smtClean="0"/>
              <a:t>易实现物理设备、虚拟设备、应用系统的集中监控、管理维护自动化与动态化。</a:t>
            </a:r>
            <a:endParaRPr lang="en-US" dirty="0" smtClean="0"/>
          </a:p>
          <a:p>
            <a:pPr lvl="1"/>
            <a:r>
              <a:rPr lang="zh-CN" altLang="en-US" dirty="0" smtClean="0"/>
              <a:t>便于业务的快速发放</a:t>
            </a:r>
            <a:r>
              <a:rPr lang="en-US" dirty="0" smtClean="0"/>
              <a:t>, </a:t>
            </a:r>
            <a:r>
              <a:rPr lang="zh-CN" altLang="en-US" dirty="0" smtClean="0"/>
              <a:t>缩短业务上线周期，高度灵活性与可扩充性、提高管理维护效率。</a:t>
            </a:r>
            <a:endParaRPr lang="en-US" altLang="zh-CN" dirty="0" smtClean="0"/>
          </a:p>
          <a:p>
            <a:r>
              <a:rPr lang="zh-CN" altLang="en-US" dirty="0" smtClean="0"/>
              <a:t>利用云计算技术可自动化并简化资源调配，实现分布式动态资源优化，智能地根据应用负载进行资源的弹性伸缩，从而大大提升系统的运作效率，使 </a:t>
            </a:r>
            <a:r>
              <a:rPr lang="en-US" altLang="zh-CN" dirty="0" smtClean="0"/>
              <a:t>IT </a:t>
            </a:r>
            <a:r>
              <a:rPr lang="zh-CN" altLang="en-US" dirty="0" smtClean="0"/>
              <a:t>资源与业务优先事务能够更好地协调。</a:t>
            </a:r>
          </a:p>
          <a:p>
            <a:pPr lvl="1"/>
            <a:endParaRPr lang="en-US" dirty="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1413924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01675" y="4860924"/>
            <a:ext cx="5676900" cy="5224934"/>
          </a:xfrm>
        </p:spPr>
        <p:txBody>
          <a:bodyPr/>
          <a:lstStyle/>
          <a:p>
            <a:r>
              <a:rPr lang="en-US" altLang="zh-CN" dirty="0" smtClean="0"/>
              <a:t>FusionAccess</a:t>
            </a:r>
            <a:r>
              <a:rPr lang="zh-CN" altLang="en-US" dirty="0" smtClean="0"/>
              <a:t>桌面组件管理部分，主要包括</a:t>
            </a:r>
            <a:r>
              <a:rPr lang="en-US" altLang="zh-CN" dirty="0" smtClean="0"/>
              <a:t>HDC</a:t>
            </a:r>
            <a:r>
              <a:rPr lang="zh-CN" altLang="en-US" dirty="0" smtClean="0"/>
              <a:t>、</a:t>
            </a:r>
            <a:r>
              <a:rPr lang="en-US" altLang="zh-CN" dirty="0" smtClean="0"/>
              <a:t>ITA</a:t>
            </a:r>
            <a:r>
              <a:rPr lang="zh-CN" altLang="en-US" dirty="0" smtClean="0"/>
              <a:t>等部件，其中</a:t>
            </a:r>
            <a:r>
              <a:rPr lang="en-US" altLang="zh-CN" dirty="0" smtClean="0"/>
              <a:t>HDC</a:t>
            </a:r>
            <a:r>
              <a:rPr lang="zh-CN" altLang="en-US" dirty="0" smtClean="0"/>
              <a:t>为主要部件，负责桌面的接入控制。</a:t>
            </a:r>
            <a:endParaRPr lang="en-US" altLang="zh-CN" dirty="0" smtClean="0"/>
          </a:p>
          <a:p>
            <a:pPr lvl="1"/>
            <a:r>
              <a:rPr lang="zh-CN" altLang="en-US" dirty="0" smtClean="0"/>
              <a:t>桌面管理组件实现了和</a:t>
            </a:r>
            <a:r>
              <a:rPr lang="en-US" altLang="zh-CN" dirty="0" smtClean="0"/>
              <a:t>AD</a:t>
            </a:r>
            <a:r>
              <a:rPr lang="zh-CN" altLang="en-US" dirty="0" smtClean="0"/>
              <a:t>的认证对接，桌面云登录过程中，会和</a:t>
            </a:r>
            <a:r>
              <a:rPr lang="en-US" altLang="zh-CN" dirty="0" smtClean="0"/>
              <a:t>AD</a:t>
            </a:r>
            <a:r>
              <a:rPr lang="zh-CN" altLang="en-US" dirty="0" smtClean="0"/>
              <a:t>进行交互，对用户进行认证。</a:t>
            </a:r>
          </a:p>
          <a:p>
            <a:r>
              <a:rPr lang="en-US" altLang="zh-CN" dirty="0" smtClean="0"/>
              <a:t>WI</a:t>
            </a:r>
          </a:p>
          <a:p>
            <a:pPr lvl="1"/>
            <a:r>
              <a:rPr lang="en-US" altLang="zh-CN" dirty="0" smtClean="0"/>
              <a:t>WI</a:t>
            </a:r>
            <a:r>
              <a:rPr lang="zh-CN" altLang="en-US" dirty="0" smtClean="0"/>
              <a:t>为用户提供</a:t>
            </a:r>
            <a:r>
              <a:rPr lang="en-US" altLang="zh-CN" dirty="0" smtClean="0"/>
              <a:t>Web</a:t>
            </a:r>
            <a:r>
              <a:rPr lang="zh-CN" altLang="en-US" dirty="0" smtClean="0"/>
              <a:t>登录界面，在用户发起登录请求时，将用户的登录信息（用户名和密码）发给</a:t>
            </a:r>
            <a:r>
              <a:rPr lang="en-US" altLang="zh-CN" dirty="0" smtClean="0"/>
              <a:t>AD</a:t>
            </a:r>
            <a:r>
              <a:rPr lang="zh-CN" altLang="en-US" dirty="0" smtClean="0"/>
              <a:t>进行校验，为用户访问虚拟机提供入口。在桌面云解决方案，可通过</a:t>
            </a:r>
            <a:r>
              <a:rPr lang="en-US" altLang="zh-CN" dirty="0" smtClean="0"/>
              <a:t>SVN</a:t>
            </a:r>
            <a:r>
              <a:rPr lang="zh-CN" altLang="en-US" dirty="0" smtClean="0"/>
              <a:t>为多台</a:t>
            </a:r>
            <a:r>
              <a:rPr lang="en-US" altLang="zh-CN" dirty="0" smtClean="0"/>
              <a:t>WI</a:t>
            </a:r>
            <a:r>
              <a:rPr lang="zh-CN" altLang="en-US" dirty="0" smtClean="0"/>
              <a:t>实现负载均衡。通过在</a:t>
            </a:r>
            <a:r>
              <a:rPr lang="en-US" altLang="zh-CN" dirty="0" smtClean="0"/>
              <a:t>WI</a:t>
            </a:r>
            <a:r>
              <a:rPr lang="zh-CN" altLang="en-US" dirty="0" smtClean="0"/>
              <a:t>上配置多个</a:t>
            </a:r>
            <a:r>
              <a:rPr lang="en-US" altLang="zh-CN" dirty="0" smtClean="0"/>
              <a:t>HDC</a:t>
            </a:r>
            <a:r>
              <a:rPr lang="zh-CN" altLang="en-US" dirty="0" smtClean="0"/>
              <a:t>的</a:t>
            </a:r>
            <a:r>
              <a:rPr lang="en-US" altLang="zh-CN" dirty="0" smtClean="0"/>
              <a:t>IP</a:t>
            </a:r>
            <a:r>
              <a:rPr lang="zh-CN" altLang="en-US" dirty="0" smtClean="0"/>
              <a:t>地址，</a:t>
            </a:r>
            <a:r>
              <a:rPr lang="en-US" altLang="zh-CN" dirty="0" smtClean="0"/>
              <a:t>WI</a:t>
            </a:r>
            <a:r>
              <a:rPr lang="zh-CN" altLang="en-US" dirty="0" smtClean="0"/>
              <a:t>可实现对</a:t>
            </a:r>
            <a:r>
              <a:rPr lang="en-US" altLang="zh-CN" dirty="0" smtClean="0"/>
              <a:t>HDC</a:t>
            </a:r>
            <a:r>
              <a:rPr lang="zh-CN" altLang="en-US" dirty="0" smtClean="0"/>
              <a:t>的负载均衡。</a:t>
            </a:r>
          </a:p>
          <a:p>
            <a:r>
              <a:rPr lang="en-US" altLang="zh-CN" dirty="0" smtClean="0"/>
              <a:t>TCM</a:t>
            </a:r>
          </a:p>
          <a:p>
            <a:pPr lvl="1"/>
            <a:r>
              <a:rPr lang="en-US" altLang="zh-CN" dirty="0" smtClean="0"/>
              <a:t>TCM</a:t>
            </a:r>
            <a:r>
              <a:rPr lang="zh-CN" altLang="en-US" dirty="0" smtClean="0"/>
              <a:t>为升腾曦帆桌面管理系统，管理员通过</a:t>
            </a:r>
            <a:r>
              <a:rPr lang="en-US" altLang="zh-CN" dirty="0" smtClean="0"/>
              <a:t>TCM</a:t>
            </a:r>
            <a:r>
              <a:rPr lang="zh-CN" altLang="en-US" dirty="0" smtClean="0"/>
              <a:t>对</a:t>
            </a:r>
            <a:r>
              <a:rPr lang="en-US" altLang="zh-CN" dirty="0" smtClean="0"/>
              <a:t>TC</a:t>
            </a:r>
            <a:r>
              <a:rPr lang="zh-CN" altLang="en-US" dirty="0" smtClean="0"/>
              <a:t>进行日常管理。</a:t>
            </a:r>
          </a:p>
          <a:p>
            <a:r>
              <a:rPr lang="en-US" altLang="zh-CN" dirty="0" smtClean="0"/>
              <a:t>ITA</a:t>
            </a:r>
          </a:p>
          <a:p>
            <a:pPr lvl="1"/>
            <a:r>
              <a:rPr lang="en-US" altLang="zh-CN" dirty="0" smtClean="0"/>
              <a:t>ITA</a:t>
            </a:r>
            <a:r>
              <a:rPr lang="zh-CN" altLang="en-US" dirty="0" smtClean="0"/>
              <a:t>为用户管理虚拟</a:t>
            </a:r>
            <a:r>
              <a:rPr lang="en-US" altLang="zh-CN" dirty="0" smtClean="0"/>
              <a:t>IT</a:t>
            </a:r>
            <a:r>
              <a:rPr lang="zh-CN" altLang="en-US" dirty="0" smtClean="0"/>
              <a:t>资产提供接口，实现虚拟机创建与分配、虚拟机状态管理、虚拟机模板管理、虚拟桌面系统操作维护等功能。</a:t>
            </a:r>
            <a:endParaRPr lang="en-US" altLang="zh-CN" dirty="0" smtClean="0"/>
          </a:p>
          <a:p>
            <a:r>
              <a:rPr lang="en-US" altLang="zh-CN" dirty="0"/>
              <a:t>HDC</a:t>
            </a:r>
          </a:p>
          <a:p>
            <a:pPr lvl="1"/>
            <a:r>
              <a:rPr lang="en-US" altLang="zh-CN" dirty="0"/>
              <a:t>HDC</a:t>
            </a:r>
            <a:r>
              <a:rPr lang="zh-CN" altLang="en-US" dirty="0"/>
              <a:t>是桌面云管理系统的核心组件之一，主要完成如下功能： </a:t>
            </a:r>
            <a:endParaRPr lang="en-US" altLang="zh-CN" dirty="0"/>
          </a:p>
          <a:p>
            <a:pPr marL="360363" lvl="1" indent="0">
              <a:buNone/>
            </a:pPr>
            <a:endParaRPr lang="zh-CN" altLang="en-US" dirty="0" smtClean="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1685834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01675" y="4860924"/>
            <a:ext cx="5676900" cy="5620978"/>
          </a:xfrm>
        </p:spPr>
        <p:txBody>
          <a:bodyPr/>
          <a:lstStyle/>
          <a:p>
            <a:pPr marL="180000" lvl="2" indent="-180000"/>
            <a:r>
              <a:rPr lang="zh-CN" altLang="en-US" dirty="0" smtClean="0"/>
              <a:t>虚拟</a:t>
            </a:r>
            <a:r>
              <a:rPr lang="zh-CN" altLang="en-US" dirty="0"/>
              <a:t>桌面业务发放</a:t>
            </a:r>
          </a:p>
          <a:p>
            <a:pPr marL="540000" lvl="2" indent="-180000">
              <a:buNone/>
            </a:pPr>
            <a:r>
              <a:rPr lang="en-US" altLang="zh-CN" dirty="0" smtClean="0"/>
              <a:t>1.</a:t>
            </a:r>
            <a:r>
              <a:rPr lang="zh-CN" altLang="en-US" dirty="0" smtClean="0"/>
              <a:t>桌面</a:t>
            </a:r>
            <a:r>
              <a:rPr lang="zh-CN" altLang="en-US" dirty="0"/>
              <a:t>组管理：</a:t>
            </a:r>
            <a:r>
              <a:rPr lang="en-US" altLang="zh-CN" dirty="0"/>
              <a:t>HDC</a:t>
            </a:r>
            <a:r>
              <a:rPr lang="zh-CN" altLang="en-US" dirty="0"/>
              <a:t>根据</a:t>
            </a:r>
            <a:r>
              <a:rPr lang="en-US" altLang="zh-CN" dirty="0"/>
              <a:t>ITA</a:t>
            </a:r>
            <a:r>
              <a:rPr lang="zh-CN" altLang="en-US" dirty="0"/>
              <a:t>的请求，完成桌面组的创建、删除、修改和查询，完成与桌面组相关的资源状态统计（如未注册虚拟机数量、已注册虚拟机数量、已连接虚拟机数量和已断开虚拟机数量）。 </a:t>
            </a:r>
            <a:endParaRPr lang="en-US" altLang="zh-CN" dirty="0" smtClean="0"/>
          </a:p>
          <a:p>
            <a:pPr marL="540000" lvl="2" indent="-180000">
              <a:buNone/>
            </a:pPr>
            <a:r>
              <a:rPr lang="en-US" altLang="zh-CN" dirty="0" smtClean="0"/>
              <a:t>2.</a:t>
            </a:r>
            <a:r>
              <a:rPr lang="zh-CN" altLang="en-US" dirty="0" smtClean="0"/>
              <a:t>虚拟机的关联和解关联：</a:t>
            </a:r>
            <a:r>
              <a:rPr lang="en-US" altLang="zh-CN" dirty="0" smtClean="0"/>
              <a:t>HDC</a:t>
            </a:r>
            <a:r>
              <a:rPr lang="zh-CN" altLang="en-US" dirty="0" smtClean="0"/>
              <a:t>根据</a:t>
            </a:r>
            <a:r>
              <a:rPr lang="en-US" altLang="zh-CN" dirty="0" smtClean="0"/>
              <a:t>ITA</a:t>
            </a:r>
            <a:r>
              <a:rPr lang="zh-CN" altLang="en-US" dirty="0" smtClean="0"/>
              <a:t>的请求，完成虚拟机和用户（或用户组）的关联以及解关联，关联模式包括</a:t>
            </a:r>
            <a:r>
              <a:rPr lang="en-US" altLang="zh-CN" dirty="0" smtClean="0"/>
              <a:t>1:1</a:t>
            </a:r>
            <a:r>
              <a:rPr lang="zh-CN" altLang="en-US" dirty="0" smtClean="0"/>
              <a:t>、</a:t>
            </a:r>
            <a:r>
              <a:rPr lang="en-US" altLang="zh-CN" dirty="0" smtClean="0"/>
              <a:t>1</a:t>
            </a:r>
            <a:r>
              <a:rPr lang="zh-CN" altLang="en-US" dirty="0" smtClean="0"/>
              <a:t>：</a:t>
            </a:r>
            <a:r>
              <a:rPr lang="en-US" altLang="zh-CN" dirty="0" smtClean="0"/>
              <a:t>N</a:t>
            </a:r>
            <a:r>
              <a:rPr lang="zh-CN" altLang="en-US" dirty="0" smtClean="0"/>
              <a:t>和</a:t>
            </a:r>
            <a:r>
              <a:rPr lang="en-US" altLang="zh-CN" dirty="0" smtClean="0"/>
              <a:t>M</a:t>
            </a:r>
            <a:r>
              <a:rPr lang="zh-CN" altLang="en-US" dirty="0" smtClean="0"/>
              <a:t>：</a:t>
            </a:r>
            <a:r>
              <a:rPr lang="en-US" altLang="zh-CN" dirty="0" smtClean="0"/>
              <a:t>N</a:t>
            </a:r>
            <a:r>
              <a:rPr lang="zh-CN" altLang="en-US" dirty="0" smtClean="0"/>
              <a:t>。</a:t>
            </a:r>
          </a:p>
          <a:p>
            <a:pPr marL="180000" lvl="2" indent="-180000"/>
            <a:r>
              <a:rPr lang="zh-CN" altLang="en-US" dirty="0" smtClean="0"/>
              <a:t>虚拟桌面登录管理</a:t>
            </a:r>
          </a:p>
          <a:p>
            <a:pPr marL="540000" lvl="2" indent="-180000">
              <a:buNone/>
            </a:pPr>
            <a:r>
              <a:rPr lang="en-US" altLang="zh-CN" dirty="0" smtClean="0"/>
              <a:t>1.</a:t>
            </a:r>
            <a:r>
              <a:rPr lang="zh-CN" altLang="en-US" dirty="0" smtClean="0"/>
              <a:t>虚拟桌面的状态管理：</a:t>
            </a:r>
            <a:r>
              <a:rPr lang="en-US" altLang="zh-CN" dirty="0" smtClean="0"/>
              <a:t>HDC</a:t>
            </a:r>
            <a:r>
              <a:rPr lang="zh-CN" altLang="en-US" dirty="0" smtClean="0"/>
              <a:t>接收已分配虚拟机的注册请求，已关联虚拟机在</a:t>
            </a:r>
            <a:r>
              <a:rPr lang="en-US" altLang="zh-CN" dirty="0" smtClean="0"/>
              <a:t>HDC</a:t>
            </a:r>
            <a:r>
              <a:rPr lang="zh-CN" altLang="en-US" dirty="0" smtClean="0"/>
              <a:t>的初始化状态为“未注册”；注册成功后的虚拟机，</a:t>
            </a:r>
            <a:r>
              <a:rPr lang="en-US" altLang="zh-CN" dirty="0" smtClean="0"/>
              <a:t>HDC</a:t>
            </a:r>
            <a:r>
              <a:rPr lang="zh-CN" altLang="en-US" dirty="0" smtClean="0"/>
              <a:t>将其状态修改为“已注册”；虚拟机被成功登录后，状态将变为“已连接”；用户断开同虚拟机的连接之后，虚拟机的状态将被置为“已断开”。 </a:t>
            </a:r>
          </a:p>
          <a:p>
            <a:pPr marL="540000" lvl="2" indent="-180000">
              <a:buNone/>
            </a:pPr>
            <a:r>
              <a:rPr lang="en-US" altLang="zh-CN" dirty="0" smtClean="0"/>
              <a:t>2.</a:t>
            </a:r>
            <a:r>
              <a:rPr lang="zh-CN" altLang="en-US" dirty="0" smtClean="0"/>
              <a:t>用户登录虚拟机时，</a:t>
            </a:r>
            <a:r>
              <a:rPr lang="en-US" altLang="zh-CN" dirty="0" smtClean="0"/>
              <a:t>HDC</a:t>
            </a:r>
            <a:r>
              <a:rPr lang="zh-CN" altLang="en-US" dirty="0" smtClean="0"/>
              <a:t>根据</a:t>
            </a:r>
            <a:r>
              <a:rPr lang="en-US" altLang="zh-CN" dirty="0" smtClean="0"/>
              <a:t>License</a:t>
            </a:r>
            <a:r>
              <a:rPr lang="zh-CN" altLang="en-US" dirty="0" smtClean="0"/>
              <a:t>的消耗情况，进行访问控制。 </a:t>
            </a:r>
          </a:p>
          <a:p>
            <a:pPr marL="540000" lvl="2" indent="-180000">
              <a:buNone/>
            </a:pPr>
            <a:r>
              <a:rPr lang="en-US" altLang="zh-CN" dirty="0" smtClean="0"/>
              <a:t>3.</a:t>
            </a:r>
            <a:r>
              <a:rPr lang="zh-CN" altLang="en-US" dirty="0" smtClean="0"/>
              <a:t>用户在</a:t>
            </a:r>
            <a:r>
              <a:rPr lang="en-US" altLang="zh-CN" dirty="0" smtClean="0"/>
              <a:t>WI</a:t>
            </a:r>
            <a:r>
              <a:rPr lang="zh-CN" altLang="en-US" dirty="0" smtClean="0"/>
              <a:t>上成功登录后，</a:t>
            </a:r>
            <a:r>
              <a:rPr lang="en-US" altLang="zh-CN" dirty="0" smtClean="0"/>
              <a:t>HDC</a:t>
            </a:r>
            <a:r>
              <a:rPr lang="zh-CN" altLang="en-US" dirty="0" smtClean="0"/>
              <a:t>提供分配给用户的虚拟机列表信息。</a:t>
            </a:r>
          </a:p>
          <a:p>
            <a:pPr marL="180000" lvl="2" indent="-180000"/>
            <a:r>
              <a:rPr lang="zh-CN" altLang="en-US" dirty="0" smtClean="0"/>
              <a:t>虚拟机的策略管理</a:t>
            </a:r>
            <a:endParaRPr lang="en-US" altLang="zh-CN" dirty="0" smtClean="0"/>
          </a:p>
          <a:p>
            <a:pPr marL="540000" lvl="2" indent="-180000">
              <a:buNone/>
            </a:pPr>
            <a:r>
              <a:rPr lang="zh-CN" altLang="en-US" dirty="0" smtClean="0"/>
              <a:t>根据</a:t>
            </a:r>
            <a:r>
              <a:rPr lang="en-US" altLang="zh-CN" dirty="0"/>
              <a:t>ITA</a:t>
            </a:r>
            <a:r>
              <a:rPr lang="zh-CN" altLang="en-US" dirty="0"/>
              <a:t>的请求，完成策略组的创建、删除、修改和查询，以及将策略组</a:t>
            </a:r>
            <a:r>
              <a:rPr lang="zh-CN" altLang="en-US" dirty="0" smtClean="0"/>
              <a:t>应用到用户、虚拟机和桌面组。</a:t>
            </a:r>
            <a:endParaRPr lang="en-US" altLang="zh-CN" dirty="0" smtClean="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2434532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01675" y="4860924"/>
            <a:ext cx="5676900" cy="5620978"/>
          </a:xfrm>
        </p:spPr>
        <p:txBody>
          <a:bodyPr/>
          <a:lstStyle/>
          <a:p>
            <a:r>
              <a:rPr lang="en-US" altLang="zh-CN" dirty="0" smtClean="0"/>
              <a:t>License</a:t>
            </a:r>
          </a:p>
          <a:p>
            <a:pPr lvl="1"/>
            <a:r>
              <a:rPr lang="en-US" altLang="zh-CN" dirty="0" smtClean="0"/>
              <a:t>License</a:t>
            </a:r>
            <a:r>
              <a:rPr lang="zh-CN" altLang="en-US" dirty="0" smtClean="0"/>
              <a:t>服务器是</a:t>
            </a:r>
            <a:r>
              <a:rPr lang="en-US" altLang="zh-CN" dirty="0" smtClean="0"/>
              <a:t>License</a:t>
            </a:r>
            <a:r>
              <a:rPr lang="zh-CN" altLang="en-US" dirty="0" smtClean="0"/>
              <a:t>的管理与发放系统。</a:t>
            </a:r>
            <a:r>
              <a:rPr lang="en-US" altLang="zh-CN" dirty="0" smtClean="0"/>
              <a:t>License</a:t>
            </a:r>
            <a:r>
              <a:rPr lang="zh-CN" altLang="en-US" dirty="0" smtClean="0"/>
              <a:t>是软件销售的一种方式，按照特性、版本、容量和使用时间等方式进行使用授权，客户获得设备商所承诺的相应权利和</a:t>
            </a:r>
            <a:r>
              <a:rPr lang="en-US" altLang="zh-CN" dirty="0" smtClean="0"/>
              <a:t>License</a:t>
            </a:r>
            <a:r>
              <a:rPr lang="zh-CN" altLang="en-US" dirty="0" smtClean="0"/>
              <a:t>授权证书。</a:t>
            </a:r>
          </a:p>
          <a:p>
            <a:r>
              <a:rPr lang="en-US" altLang="zh-CN" dirty="0" err="1" smtClean="0"/>
              <a:t>GaussDB</a:t>
            </a:r>
            <a:endParaRPr lang="en-US" altLang="zh-CN" dirty="0"/>
          </a:p>
          <a:p>
            <a:pPr lvl="1"/>
            <a:r>
              <a:rPr lang="en-US" altLang="zh-CN" dirty="0" err="1"/>
              <a:t>GaussDB</a:t>
            </a:r>
            <a:r>
              <a:rPr lang="zh-CN" altLang="en-US" dirty="0"/>
              <a:t>为</a:t>
            </a:r>
            <a:r>
              <a:rPr lang="en-US" altLang="zh-CN" dirty="0"/>
              <a:t>ITA</a:t>
            </a:r>
            <a:r>
              <a:rPr lang="zh-CN" altLang="en-US" dirty="0"/>
              <a:t>、</a:t>
            </a:r>
            <a:r>
              <a:rPr lang="en-US" altLang="zh-CN" dirty="0"/>
              <a:t>HDC</a:t>
            </a:r>
            <a:r>
              <a:rPr lang="zh-CN" altLang="en-US" dirty="0"/>
              <a:t>提供数据库，用于存储数据信息，例如，虚拟机与用户的关联、桌面组、虚拟机命名规则、定时任务信息</a:t>
            </a:r>
            <a:r>
              <a:rPr lang="zh-CN" altLang="en-US" dirty="0" smtClean="0"/>
              <a:t>。</a:t>
            </a:r>
            <a:endParaRPr lang="en-US" altLang="zh-CN" dirty="0" smtClean="0"/>
          </a:p>
          <a:p>
            <a:r>
              <a:rPr lang="en-US" altLang="zh-CN" dirty="0" smtClean="0"/>
              <a:t>ITA</a:t>
            </a:r>
          </a:p>
          <a:p>
            <a:pPr lvl="1"/>
            <a:r>
              <a:rPr lang="en-US" altLang="zh-CN" dirty="0" smtClean="0"/>
              <a:t>ITA</a:t>
            </a:r>
            <a:r>
              <a:rPr lang="zh-CN" altLang="en-US" dirty="0" smtClean="0"/>
              <a:t>提供业务管理操作界面。通过图形化的界面，管理员可执行虚拟机发放、虚拟机状态管理、虚拟资产管理（如虚拟硬盘、虚拟网卡）、操作维护管理。</a:t>
            </a:r>
          </a:p>
          <a:p>
            <a:r>
              <a:rPr lang="en-US" altLang="zh-CN" dirty="0" err="1" smtClean="0"/>
              <a:t>Loggetter</a:t>
            </a:r>
            <a:endParaRPr lang="en-US" altLang="zh-CN" dirty="0" smtClean="0"/>
          </a:p>
          <a:p>
            <a:pPr lvl="1"/>
            <a:r>
              <a:rPr lang="zh-CN" altLang="en-US" dirty="0" smtClean="0"/>
              <a:t>日志服务器跟踪组件安装过程中的用户操作信息，及组件运行过程中的关键点、参数、返回结果等信息，便于出现问题时及时定位。</a:t>
            </a:r>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1648216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01675" y="4860924"/>
            <a:ext cx="5676900" cy="5620978"/>
          </a:xfrm>
        </p:spPr>
        <p:txBody>
          <a:bodyPr/>
          <a:lstStyle/>
          <a:p>
            <a:r>
              <a:rPr lang="en-US" altLang="zh-CN" dirty="0" err="1" smtClean="0"/>
              <a:t>vAG</a:t>
            </a:r>
            <a:endParaRPr lang="en-US" altLang="zh-CN" dirty="0" smtClean="0"/>
          </a:p>
          <a:p>
            <a:pPr lvl="1"/>
            <a:r>
              <a:rPr lang="en-US" altLang="zh-CN" dirty="0" err="1" smtClean="0"/>
              <a:t>vAG</a:t>
            </a:r>
            <a:r>
              <a:rPr lang="zh-CN" altLang="en-US" dirty="0" smtClean="0"/>
              <a:t>的主要功能是桌面接入网关和自助维护台网关。当用户虚拟机出现故障时，用户无法通过桌面协议登录到虚拟机，需要通过</a:t>
            </a:r>
            <a:r>
              <a:rPr lang="en-US" altLang="zh-CN" dirty="0" smtClean="0"/>
              <a:t>VNC</a:t>
            </a:r>
            <a:r>
              <a:rPr lang="zh-CN" altLang="en-US" dirty="0" smtClean="0"/>
              <a:t>自助维护台登录虚拟机进行自助维护。</a:t>
            </a:r>
          </a:p>
          <a:p>
            <a:r>
              <a:rPr lang="en-US" altLang="zh-CN" dirty="0" err="1" smtClean="0"/>
              <a:t>vLB</a:t>
            </a:r>
            <a:endParaRPr lang="en-US" altLang="zh-CN" dirty="0" smtClean="0"/>
          </a:p>
          <a:p>
            <a:r>
              <a:rPr lang="zh-CN" altLang="en-US" dirty="0" smtClean="0"/>
              <a:t>在未使用</a:t>
            </a:r>
            <a:r>
              <a:rPr lang="en-US" altLang="zh-CN" dirty="0" smtClean="0"/>
              <a:t>SVN5000</a:t>
            </a:r>
            <a:r>
              <a:rPr lang="zh-CN" altLang="en-US" dirty="0" smtClean="0"/>
              <a:t>系列和</a:t>
            </a:r>
            <a:r>
              <a:rPr lang="en-US" altLang="zh-CN" dirty="0" err="1" smtClean="0"/>
              <a:t>NetScaler</a:t>
            </a:r>
            <a:r>
              <a:rPr lang="zh-CN" altLang="en-US" dirty="0" smtClean="0"/>
              <a:t>时，配置</a:t>
            </a:r>
            <a:r>
              <a:rPr lang="en-US" altLang="zh-CN" dirty="0" smtClean="0"/>
              <a:t>WI</a:t>
            </a:r>
            <a:r>
              <a:rPr lang="zh-CN" altLang="en-US" dirty="0" smtClean="0"/>
              <a:t>登录域名，使一个域名对应多个</a:t>
            </a:r>
            <a:r>
              <a:rPr lang="en-US" altLang="zh-CN" dirty="0" smtClean="0"/>
              <a:t>WI</a:t>
            </a:r>
            <a:r>
              <a:rPr lang="zh-CN" altLang="en-US" dirty="0" smtClean="0"/>
              <a:t>的</a:t>
            </a:r>
            <a:r>
              <a:rPr lang="en-US" altLang="zh-CN" dirty="0" smtClean="0"/>
              <a:t>IP</a:t>
            </a:r>
            <a:r>
              <a:rPr lang="zh-CN" altLang="en-US" dirty="0" smtClean="0"/>
              <a:t>地址，实现</a:t>
            </a:r>
            <a:r>
              <a:rPr lang="en-US" altLang="zh-CN" dirty="0" smtClean="0"/>
              <a:t>WI</a:t>
            </a:r>
            <a:r>
              <a:rPr lang="zh-CN" altLang="en-US" dirty="0" smtClean="0"/>
              <a:t>的负载均衡。</a:t>
            </a:r>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904683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p:sp>
      <p:sp>
        <p:nvSpPr>
          <p:cNvPr id="7" name="备注占位符 6"/>
          <p:cNvSpPr>
            <a:spLocks noGrp="1"/>
          </p:cNvSpPr>
          <p:nvPr>
            <p:ph type="body" idx="1"/>
          </p:nvPr>
        </p:nvSpPr>
        <p:spPr/>
        <p:txBody>
          <a:bodyPr/>
          <a:lstStyle/>
          <a:p>
            <a:endParaRPr lang="en-US"/>
          </a:p>
        </p:txBody>
      </p:sp>
    </p:spTree>
    <p:extLst>
      <p:ext uri="{BB962C8B-B14F-4D97-AF65-F5344CB8AC3E}">
        <p14:creationId xmlns:p14="http://schemas.microsoft.com/office/powerpoint/2010/main" val="3554637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741977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备注占位符 2"/>
          <p:cNvSpPr>
            <a:spLocks noGrp="1"/>
          </p:cNvSpPr>
          <p:nvPr>
            <p:ph type="body" idx="1"/>
          </p:nvPr>
        </p:nvSpPr>
        <p:spPr/>
        <p:txBody>
          <a:bodyPr/>
          <a:lstStyle/>
          <a:p>
            <a:r>
              <a:rPr lang="en-US" altLang="zh-CN" dirty="0" err="1" smtClean="0"/>
              <a:t>vAG</a:t>
            </a:r>
            <a:r>
              <a:rPr lang="zh-CN" altLang="zh-CN" dirty="0" smtClean="0"/>
              <a:t>可用作</a:t>
            </a:r>
            <a:r>
              <a:rPr lang="en-US" altLang="zh-CN" dirty="0" smtClean="0"/>
              <a:t>FusionAccess R6</a:t>
            </a:r>
            <a:r>
              <a:rPr lang="zh-CN" altLang="zh-CN" dirty="0" smtClean="0"/>
              <a:t>版本的接入网关，用于桌面协议</a:t>
            </a:r>
            <a:r>
              <a:rPr lang="en-US" altLang="zh-CN" dirty="0" smtClean="0"/>
              <a:t>HDP</a:t>
            </a:r>
            <a:r>
              <a:rPr lang="zh-CN" altLang="zh-CN" dirty="0" smtClean="0"/>
              <a:t>的接入和自助维护接入，</a:t>
            </a:r>
            <a:r>
              <a:rPr lang="en-US" altLang="zh-CN" dirty="0" err="1" smtClean="0"/>
              <a:t>vLB</a:t>
            </a:r>
            <a:r>
              <a:rPr lang="zh-CN" altLang="zh-CN" dirty="0" smtClean="0"/>
              <a:t>则用于多个</a:t>
            </a:r>
            <a:r>
              <a:rPr lang="en-US" altLang="zh-CN" dirty="0" smtClean="0"/>
              <a:t>WI</a:t>
            </a:r>
            <a:r>
              <a:rPr lang="zh-CN" altLang="zh-CN" dirty="0" smtClean="0"/>
              <a:t>的负载均衡。</a:t>
            </a:r>
            <a:r>
              <a:rPr lang="en-US" altLang="zh-CN" dirty="0" smtClean="0"/>
              <a:t>SVN</a:t>
            </a:r>
            <a:r>
              <a:rPr lang="zh-CN" altLang="zh-CN" dirty="0" smtClean="0"/>
              <a:t>集成了负载均衡和</a:t>
            </a:r>
            <a:r>
              <a:rPr lang="en-US" altLang="zh-CN" dirty="0" smtClean="0"/>
              <a:t>HDP</a:t>
            </a:r>
            <a:r>
              <a:rPr lang="zh-CN" altLang="zh-CN" dirty="0" smtClean="0"/>
              <a:t>的接入和自助维护接入网关功能。那么，这两者的区别又是什么呢？</a:t>
            </a:r>
          </a:p>
          <a:p>
            <a:pPr lvl="1"/>
            <a:r>
              <a:rPr lang="en-US" altLang="zh-CN" dirty="0" err="1" smtClean="0"/>
              <a:t>vAG</a:t>
            </a:r>
            <a:r>
              <a:rPr lang="en-US" altLang="zh-CN" dirty="0" smtClean="0"/>
              <a:t>/</a:t>
            </a:r>
            <a:r>
              <a:rPr lang="en-US" altLang="zh-CN" dirty="0" err="1" smtClean="0"/>
              <a:t>vLB</a:t>
            </a:r>
            <a:r>
              <a:rPr lang="zh-CN" altLang="zh-CN" dirty="0" smtClean="0"/>
              <a:t>是运行在虚拟机上的软件，性能有限，适合用户少的场景，优势在于部署方便。</a:t>
            </a:r>
            <a:r>
              <a:rPr lang="en-US" altLang="zh-CN" dirty="0" smtClean="0"/>
              <a:t>SVN</a:t>
            </a:r>
            <a:r>
              <a:rPr lang="zh-CN" altLang="zh-CN" dirty="0" smtClean="0"/>
              <a:t>作为单独的网络设备，成本较高，适用于用户量大的场景。</a:t>
            </a:r>
          </a:p>
          <a:p>
            <a:pPr lvl="1"/>
            <a:r>
              <a:rPr lang="en-US" altLang="zh-CN" dirty="0" err="1" smtClean="0"/>
              <a:t>vAG</a:t>
            </a:r>
            <a:r>
              <a:rPr lang="en-US" altLang="zh-CN" dirty="0" smtClean="0"/>
              <a:t>/</a:t>
            </a:r>
            <a:r>
              <a:rPr lang="en-US" altLang="zh-CN" dirty="0" err="1" smtClean="0"/>
              <a:t>vLB</a:t>
            </a:r>
            <a:r>
              <a:rPr lang="zh-CN" altLang="zh-CN" dirty="0" smtClean="0"/>
              <a:t>作为软件，</a:t>
            </a:r>
            <a:r>
              <a:rPr lang="en-US" altLang="zh-CN" dirty="0" smtClean="0"/>
              <a:t>SVN</a:t>
            </a:r>
            <a:r>
              <a:rPr lang="zh-CN" altLang="zh-CN" dirty="0" smtClean="0"/>
              <a:t>作为网络设备，在</a:t>
            </a:r>
            <a:r>
              <a:rPr lang="en-US" altLang="zh-CN" dirty="0" smtClean="0"/>
              <a:t>FusionAccess</a:t>
            </a:r>
            <a:r>
              <a:rPr lang="zh-CN" altLang="zh-CN" dirty="0" smtClean="0"/>
              <a:t>整个系统中，组网是有明显区别的。</a:t>
            </a:r>
            <a:r>
              <a:rPr lang="zh-CN" altLang="en-US" dirty="0" smtClean="0"/>
              <a:t>左图</a:t>
            </a:r>
            <a:r>
              <a:rPr lang="zh-CN" altLang="zh-CN" dirty="0" smtClean="0"/>
              <a:t>是部署</a:t>
            </a:r>
            <a:r>
              <a:rPr lang="en-US" altLang="zh-CN" dirty="0" err="1" smtClean="0"/>
              <a:t>vAG</a:t>
            </a:r>
            <a:r>
              <a:rPr lang="en-US" altLang="zh-CN" dirty="0" smtClean="0"/>
              <a:t>/</a:t>
            </a:r>
            <a:r>
              <a:rPr lang="en-US" altLang="zh-CN" dirty="0" err="1" smtClean="0"/>
              <a:t>vLB</a:t>
            </a:r>
            <a:r>
              <a:rPr lang="zh-CN" altLang="zh-CN" dirty="0" smtClean="0"/>
              <a:t>的组网图，</a:t>
            </a:r>
            <a:r>
              <a:rPr lang="zh-CN" altLang="en-US" dirty="0" smtClean="0"/>
              <a:t>右图</a:t>
            </a:r>
            <a:r>
              <a:rPr lang="zh-CN" altLang="zh-CN" dirty="0" smtClean="0"/>
              <a:t>是部署了</a:t>
            </a:r>
            <a:r>
              <a:rPr lang="en-US" altLang="zh-CN" dirty="0" smtClean="0"/>
              <a:t>SVN</a:t>
            </a:r>
            <a:r>
              <a:rPr lang="zh-CN" altLang="zh-CN" dirty="0" smtClean="0"/>
              <a:t>的组网图。</a:t>
            </a:r>
            <a:endParaRPr lang="en-US" altLang="zh-CN" dirty="0" smtClean="0"/>
          </a:p>
          <a:p>
            <a:pPr lvl="1"/>
            <a:r>
              <a:rPr lang="en-US" altLang="zh-CN" dirty="0" err="1" smtClean="0"/>
              <a:t>vAG</a:t>
            </a:r>
            <a:r>
              <a:rPr lang="en-US" altLang="zh-CN" dirty="0" smtClean="0"/>
              <a:t>/</a:t>
            </a:r>
            <a:r>
              <a:rPr lang="en-US" altLang="zh-CN" dirty="0" err="1" smtClean="0"/>
              <a:t>vLB</a:t>
            </a:r>
            <a:r>
              <a:rPr lang="zh-CN" altLang="zh-CN" dirty="0" smtClean="0"/>
              <a:t>和其它</a:t>
            </a:r>
            <a:r>
              <a:rPr lang="en-US" altLang="zh-CN" dirty="0" smtClean="0"/>
              <a:t>VDI</a:t>
            </a:r>
            <a:r>
              <a:rPr lang="zh-CN" altLang="zh-CN" dirty="0" smtClean="0"/>
              <a:t>基础架构服务程序一样，运行在</a:t>
            </a:r>
            <a:r>
              <a:rPr lang="en-US" altLang="zh-CN" dirty="0" err="1" smtClean="0"/>
              <a:t>FusionComputer</a:t>
            </a:r>
            <a:r>
              <a:rPr lang="zh-CN" altLang="zh-CN" dirty="0" smtClean="0"/>
              <a:t>创建的虚拟机上，而</a:t>
            </a:r>
            <a:r>
              <a:rPr lang="en-US" altLang="zh-CN" dirty="0" smtClean="0"/>
              <a:t>SVN</a:t>
            </a:r>
            <a:r>
              <a:rPr lang="zh-CN" altLang="zh-CN" dirty="0" smtClean="0"/>
              <a:t>以单臂方式挂接在核心交换机上。</a:t>
            </a:r>
            <a:endParaRPr lang="en-US" altLang="zh-CN" dirty="0" smtClean="0"/>
          </a:p>
          <a:p>
            <a:pPr lvl="1"/>
            <a:r>
              <a:rPr lang="en-US" altLang="zh-CN" dirty="0" smtClean="0"/>
              <a:t>500</a:t>
            </a:r>
            <a:r>
              <a:rPr lang="zh-CN" altLang="en-US" dirty="0" smtClean="0"/>
              <a:t>用户以下的场景推荐使用</a:t>
            </a:r>
            <a:r>
              <a:rPr lang="en-US" altLang="zh-CN" dirty="0" err="1" smtClean="0"/>
              <a:t>vAG</a:t>
            </a:r>
            <a:r>
              <a:rPr lang="en-US" altLang="zh-CN" dirty="0" smtClean="0"/>
              <a:t>/</a:t>
            </a:r>
            <a:r>
              <a:rPr lang="en-US" altLang="zh-CN" dirty="0" err="1" smtClean="0"/>
              <a:t>vLB</a:t>
            </a:r>
            <a:r>
              <a:rPr lang="zh-CN" altLang="en-US" dirty="0" smtClean="0"/>
              <a:t>性价比高的方案，超过</a:t>
            </a:r>
            <a:r>
              <a:rPr lang="en-US" altLang="zh-CN" dirty="0" smtClean="0"/>
              <a:t>500</a:t>
            </a:r>
            <a:r>
              <a:rPr lang="zh-CN" altLang="en-US" dirty="0" smtClean="0"/>
              <a:t>用户以上用户推荐</a:t>
            </a:r>
            <a:r>
              <a:rPr lang="en-US" altLang="zh-CN" dirty="0" smtClean="0"/>
              <a:t>SVN</a:t>
            </a:r>
            <a:r>
              <a:rPr lang="zh-CN" altLang="en-US" dirty="0" smtClean="0"/>
              <a:t>物理设备性能更优。</a:t>
            </a:r>
            <a:endParaRPr lang="en-US" altLang="zh-CN" dirty="0" smtClean="0"/>
          </a:p>
          <a:p>
            <a:pPr lvl="1"/>
            <a:endParaRPr lang="zh-CN" altLang="zh-CN"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08489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66087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p:sp>
      <p:sp>
        <p:nvSpPr>
          <p:cNvPr id="7" name="备注占位符 6"/>
          <p:cNvSpPr>
            <a:spLocks noGrp="1"/>
          </p:cNvSpPr>
          <p:nvPr>
            <p:ph type="body" idx="1"/>
          </p:nvPr>
        </p:nvSpPr>
        <p:spPr/>
        <p:txBody>
          <a:bodyPr/>
          <a:lstStyle/>
          <a:p>
            <a:endParaRPr lang="en-US"/>
          </a:p>
        </p:txBody>
      </p:sp>
    </p:spTree>
    <p:extLst>
      <p:ext uri="{BB962C8B-B14F-4D97-AF65-F5344CB8AC3E}">
        <p14:creationId xmlns:p14="http://schemas.microsoft.com/office/powerpoint/2010/main" val="249698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完整复制桌面云桌面利用虚拟化技术与远程桌面投送技术。在桌面云中心，利用虚拟化技术把服务器与存储虚拟成一台台弹性的虚拟主机。完整复制虚拟桌面在创建时，系统会给这个虚拟桌面分配一份独立系统盘空间，并将虚拟机模板完整复制到系统盘上。这样每个完整复制虚拟桌面都有单独的系统盘与用户数据盘。基于虚拟机级别的隔离</a:t>
            </a:r>
            <a:r>
              <a:rPr lang="en-US" dirty="0" smtClean="0"/>
              <a:t>;</a:t>
            </a:r>
            <a:r>
              <a:rPr lang="zh-CN" altLang="en-US" dirty="0" smtClean="0"/>
              <a:t>安全性高；个性化强；外设支持类型丰富；用户体验与传统</a:t>
            </a:r>
            <a:r>
              <a:rPr lang="en-US" dirty="0" smtClean="0"/>
              <a:t>PC</a:t>
            </a:r>
            <a:r>
              <a:rPr lang="zh-CN" altLang="en-US" dirty="0" smtClean="0"/>
              <a:t>一致，可以按照用户的工作负荷弹性修改虚拟机规格。每个用户都有一个独立的虚拟机，虚拟机系统盘和数据盘都通过集中的存储设备加载。存储设备支持</a:t>
            </a:r>
            <a:r>
              <a:rPr lang="en-US" dirty="0" smtClean="0"/>
              <a:t>SAN</a:t>
            </a:r>
            <a:r>
              <a:rPr lang="zh-CN" altLang="en-US" dirty="0" smtClean="0"/>
              <a:t>与</a:t>
            </a:r>
            <a:r>
              <a:rPr lang="en-US" dirty="0" smtClean="0"/>
              <a:t>NAS</a:t>
            </a:r>
            <a:r>
              <a:rPr lang="zh-CN" altLang="en-US" dirty="0" smtClean="0"/>
              <a:t>设备。</a:t>
            </a:r>
            <a:endParaRPr lang="en-US" dirty="0" smtClean="0"/>
          </a:p>
          <a:p>
            <a:r>
              <a:rPr lang="zh-CN" altLang="en-US" dirty="0" smtClean="0"/>
              <a:t>用户通过本地瘦终端，或软终端可以远程登录虚拟机。虚拟机采用业界性能领先、带宽要求低的</a:t>
            </a:r>
            <a:r>
              <a:rPr lang="en-US" dirty="0" smtClean="0"/>
              <a:t>HDP</a:t>
            </a:r>
            <a:r>
              <a:rPr lang="zh-CN" altLang="en-US" dirty="0" smtClean="0"/>
              <a:t>协议将虚拟机桌面显示投送到用户终端上。</a:t>
            </a:r>
            <a:r>
              <a:rPr lang="zh-CN" altLang="en-US" smtClean="0"/>
              <a:t>瘦终端无</a:t>
            </a:r>
            <a:r>
              <a:rPr lang="zh-CN" altLang="en-US" dirty="0" smtClean="0"/>
              <a:t>本地存储、</a:t>
            </a:r>
            <a:r>
              <a:rPr lang="en-US" dirty="0" smtClean="0"/>
              <a:t>USB</a:t>
            </a:r>
            <a:r>
              <a:rPr lang="zh-CN" altLang="en-US" dirty="0" smtClean="0"/>
              <a:t>可管控，功耗低。办公环境相对</a:t>
            </a:r>
            <a:r>
              <a:rPr lang="en-US" dirty="0" smtClean="0"/>
              <a:t>PC</a:t>
            </a:r>
            <a:r>
              <a:rPr lang="zh-CN" altLang="en-US" dirty="0" smtClean="0"/>
              <a:t>环境更简洁，无噪音。</a:t>
            </a:r>
            <a:endParaRPr lang="en-US" dirty="0" smtClean="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2110316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链接克隆桌面与完整复制桌面的区别主要在于系统盘的存储上。链接克隆桌面的虚机共享一个相同的系统母盘，每台虚拟机系统盘的不同部分（如工作临时缓存数据、个性化配置（</a:t>
            </a:r>
            <a:r>
              <a:rPr lang="en-US" dirty="0" smtClean="0"/>
              <a:t>C:\User</a:t>
            </a:r>
            <a:r>
              <a:rPr lang="zh-CN" altLang="en-US" dirty="0" smtClean="0"/>
              <a:t>（在</a:t>
            </a:r>
            <a:r>
              <a:rPr lang="en-US" dirty="0" smtClean="0"/>
              <a:t>Windows 7</a:t>
            </a:r>
            <a:r>
              <a:rPr lang="zh-CN" altLang="en-US" dirty="0" smtClean="0"/>
              <a:t>中）或</a:t>
            </a:r>
            <a:r>
              <a:rPr lang="en-US" dirty="0" smtClean="0"/>
              <a:t>C:\Documents and Settings</a:t>
            </a:r>
            <a:r>
              <a:rPr lang="zh-CN" altLang="en-US" dirty="0" smtClean="0"/>
              <a:t>（在</a:t>
            </a:r>
            <a:r>
              <a:rPr lang="en-US" dirty="0" smtClean="0"/>
              <a:t>Windows XP</a:t>
            </a:r>
            <a:r>
              <a:rPr lang="zh-CN" altLang="en-US" dirty="0" smtClean="0"/>
              <a:t>中））、临时安装的个性化应用程序（</a:t>
            </a:r>
            <a:r>
              <a:rPr lang="en-US" dirty="0" smtClean="0"/>
              <a:t>C:\Program Files</a:t>
            </a:r>
            <a:r>
              <a:rPr lang="zh-CN" altLang="en-US" dirty="0" smtClean="0"/>
              <a:t>）等）都保存在差分盘中。并且通过将母盘和差分盘组合映射为一个链接克隆盘作为虚拟机的整个系统盘（即</a:t>
            </a:r>
            <a:r>
              <a:rPr lang="en-US" dirty="0" smtClean="0"/>
              <a:t>C</a:t>
            </a:r>
            <a:r>
              <a:rPr lang="zh-CN" altLang="en-US" dirty="0" smtClean="0"/>
              <a:t>盘），提供给虚拟机使用。对于虚拟机的差分盘，可以配置更新还原策略，还原策略可配置为手动还原与重启还原。每次更新系统母卷时，差分盘也会自动清除。</a:t>
            </a:r>
            <a:endParaRPr lang="en-US" dirty="0" smtClean="0"/>
          </a:p>
          <a:p>
            <a:r>
              <a:rPr lang="zh-CN" altLang="en-US" dirty="0" smtClean="0"/>
              <a:t>由于系统母盘是很多桌面共用，所以对于系统母盘需要很高的读性能。华为虚拟化平台对于链接克隆母盘提供</a:t>
            </a:r>
            <a:r>
              <a:rPr lang="en-US" dirty="0" err="1" smtClean="0"/>
              <a:t>iCache</a:t>
            </a:r>
            <a:r>
              <a:rPr lang="zh-CN" altLang="en-US" dirty="0" smtClean="0"/>
              <a:t>加速功能。可以将系统母盘的热点数据缓存到服务器本地磁盘、或本地内存中。 这样就减小了对共享存储的性能冲击。</a:t>
            </a:r>
            <a:endParaRPr lang="en-US" dirty="0" smtClean="0"/>
          </a:p>
          <a:p>
            <a:r>
              <a:rPr lang="en-US" dirty="0" smtClean="0"/>
              <a:t>FusionAccess</a:t>
            </a:r>
            <a:r>
              <a:rPr lang="zh-CN" altLang="en-US" dirty="0" smtClean="0"/>
              <a:t>支持个人配置数据漫游和统一用户数据存储。支持用户登录到不同的服务器上可使用相同的用户配置文件。链接克隆桌面可以与</a:t>
            </a:r>
            <a:r>
              <a:rPr lang="en-US" dirty="0" smtClean="0"/>
              <a:t>Windows</a:t>
            </a:r>
            <a:r>
              <a:rPr lang="zh-CN" altLang="en-US" dirty="0" smtClean="0"/>
              <a:t>个人配置数据漫游结合使用，来实现用户配置信息的漫游设置。</a:t>
            </a:r>
            <a:endParaRPr lang="en-US" dirty="0" smtClean="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2155954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使用链接克隆桌面的每个用户仍可以挂载不同的用户数据盘，用来保存数据。普通链接克隆桌面除拥有完整复制桌面云的安全隔离、外设兼容性、工作体验外，还有以下优势。</a:t>
            </a:r>
            <a:endParaRPr lang="en-US" dirty="0" smtClean="0"/>
          </a:p>
          <a:p>
            <a:pPr lvl="0"/>
            <a:r>
              <a:rPr lang="zh-CN" altLang="en-US" dirty="0" smtClean="0"/>
              <a:t>链接克隆桌面的优势：</a:t>
            </a:r>
            <a:endParaRPr lang="en-US" dirty="0" smtClean="0"/>
          </a:p>
          <a:p>
            <a:pPr lvl="0"/>
            <a:r>
              <a:rPr lang="zh-CN" altLang="en-US" dirty="0" smtClean="0"/>
              <a:t>管理员需要发布或升级软件、系统升级与打补丁，只要更新系统母卷就可以，对</a:t>
            </a:r>
            <a:r>
              <a:rPr lang="en-US" dirty="0" smtClean="0"/>
              <a:t>IT</a:t>
            </a:r>
            <a:r>
              <a:rPr lang="zh-CN" altLang="en-US" dirty="0" smtClean="0"/>
              <a:t>系统运维和安全带来极大便利，对</a:t>
            </a:r>
            <a:r>
              <a:rPr lang="en-US" dirty="0" smtClean="0"/>
              <a:t>IT</a:t>
            </a:r>
            <a:r>
              <a:rPr lang="zh-CN" altLang="en-US" dirty="0" smtClean="0"/>
              <a:t>系统稳定性提供较好保障。</a:t>
            </a:r>
            <a:endParaRPr lang="en-US" dirty="0" smtClean="0"/>
          </a:p>
          <a:p>
            <a:pPr lvl="0"/>
            <a:r>
              <a:rPr lang="zh-CN" altLang="en-US" dirty="0" smtClean="0"/>
              <a:t>由于共用系统母盘，创建虚拟桌面减少系统盘的复制过程，差分盘只有使用时才分配，所以链接克隆桌面云具有创建速度快，占用户空间小的优势；支持快速批量创建和发放虚拟机。</a:t>
            </a:r>
            <a:endParaRPr lang="en-US" dirty="0" smtClean="0"/>
          </a:p>
          <a:p>
            <a:pPr lvl="0"/>
            <a:r>
              <a:rPr lang="zh-CN" altLang="en-US" dirty="0" smtClean="0"/>
              <a:t>对于链接克隆的差分盘，保存用户工作的临时系统数据，与临时安装的软件。这就像一个沙箱，任何不安全的程序、软件都可以在这个沙箱里充分演示，即使虚拟机中毒、或者中了木马，只要把虚拟机重启，差分盘就可以自动清除，保障了系统的安全。这时候链接克隆桌面就像沙箱桌面，非常适用于公用上网机</a:t>
            </a:r>
            <a:r>
              <a:rPr lang="en-US" dirty="0" smtClean="0"/>
              <a:t>(</a:t>
            </a:r>
            <a:r>
              <a:rPr lang="zh-CN" altLang="en-US" dirty="0" smtClean="0"/>
              <a:t>网吧</a:t>
            </a:r>
            <a:r>
              <a:rPr lang="en-US" dirty="0" smtClean="0"/>
              <a:t>)</a:t>
            </a:r>
            <a:r>
              <a:rPr lang="zh-CN" altLang="en-US" dirty="0" smtClean="0"/>
              <a:t>、电教室、学校上机室、电子阅览室等场景。</a:t>
            </a:r>
            <a:endParaRPr lang="en-US" dirty="0" smtClean="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2269174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很多</a:t>
            </a:r>
            <a:r>
              <a:rPr lang="en-US" dirty="0" smtClean="0"/>
              <a:t>VDI</a:t>
            </a:r>
            <a:r>
              <a:rPr lang="zh-CN" altLang="en-US" dirty="0" smtClean="0"/>
              <a:t>存储性能计算器在预测用户工作时的性能方面表现不俗，但是，</a:t>
            </a:r>
            <a:r>
              <a:rPr lang="en-US" dirty="0" smtClean="0"/>
              <a:t>Windows</a:t>
            </a:r>
            <a:r>
              <a:rPr lang="zh-CN" altLang="en-US" dirty="0" smtClean="0"/>
              <a:t>在启动和登录方面并不是一个特别有效率的操作系统。大量</a:t>
            </a:r>
            <a:r>
              <a:rPr lang="en-US" dirty="0" smtClean="0"/>
              <a:t>Windows</a:t>
            </a:r>
            <a:r>
              <a:rPr lang="zh-CN" altLang="en-US" dirty="0" smtClean="0"/>
              <a:t>系统的同时启动和登录对</a:t>
            </a:r>
            <a:r>
              <a:rPr lang="en-US" dirty="0" smtClean="0"/>
              <a:t>VDI</a:t>
            </a:r>
            <a:r>
              <a:rPr lang="zh-CN" altLang="en-US" dirty="0" smtClean="0"/>
              <a:t>系统来说将会产生所谓的</a:t>
            </a:r>
            <a:r>
              <a:rPr lang="en-US" dirty="0" smtClean="0"/>
              <a:t>“</a:t>
            </a:r>
            <a:r>
              <a:rPr lang="zh-CN" altLang="en-US" dirty="0" smtClean="0"/>
              <a:t>启动风暴</a:t>
            </a:r>
            <a:r>
              <a:rPr lang="en-US" dirty="0" smtClean="0"/>
              <a:t>”</a:t>
            </a:r>
            <a:r>
              <a:rPr lang="zh-CN" altLang="en-US" dirty="0" smtClean="0"/>
              <a:t>或</a:t>
            </a:r>
            <a:r>
              <a:rPr lang="en-US" dirty="0" smtClean="0"/>
              <a:t>“</a:t>
            </a:r>
            <a:r>
              <a:rPr lang="zh-CN" altLang="en-US" dirty="0" smtClean="0"/>
              <a:t>登录风暴</a:t>
            </a:r>
            <a:r>
              <a:rPr lang="en-US" dirty="0" smtClean="0"/>
              <a:t>”</a:t>
            </a:r>
            <a:r>
              <a:rPr lang="zh-CN" altLang="en-US" dirty="0" smtClean="0"/>
              <a:t>。全内存虚拟机特性就是在这种背景下应运而生的。其利用了内存介质极高的</a:t>
            </a:r>
            <a:r>
              <a:rPr lang="en-US" dirty="0" smtClean="0"/>
              <a:t>IO</a:t>
            </a:r>
            <a:r>
              <a:rPr lang="zh-CN" altLang="en-US" dirty="0" smtClean="0"/>
              <a:t>读写性能的特点，将虚拟桌面的存储读写转换为对内存的读写，很好地解决了</a:t>
            </a:r>
            <a:r>
              <a:rPr lang="en-US" dirty="0" smtClean="0"/>
              <a:t>VDI</a:t>
            </a:r>
            <a:r>
              <a:rPr lang="zh-CN" altLang="en-US" dirty="0" smtClean="0"/>
              <a:t>系统的存储</a:t>
            </a:r>
            <a:r>
              <a:rPr lang="en-US" dirty="0" smtClean="0"/>
              <a:t>IOPS</a:t>
            </a:r>
            <a:r>
              <a:rPr lang="zh-CN" altLang="en-US" dirty="0" smtClean="0"/>
              <a:t>瓶颈问题。</a:t>
            </a:r>
            <a:endParaRPr lang="en-US" dirty="0" smtClean="0"/>
          </a:p>
          <a:p>
            <a:r>
              <a:rPr lang="zh-CN" altLang="en-US" dirty="0" smtClean="0"/>
              <a:t>全内存虚拟机是运用</a:t>
            </a:r>
            <a:r>
              <a:rPr lang="en-US" dirty="0" err="1" smtClean="0"/>
              <a:t>IOTailor</a:t>
            </a:r>
            <a:r>
              <a:rPr lang="zh-CN" altLang="en-US" dirty="0" smtClean="0"/>
              <a:t>技术，将虚拟机的系统母盘数据，进行在线实时去重压缩后，全量放入内存；以此获得极高的读写存储</a:t>
            </a:r>
            <a:r>
              <a:rPr lang="en-US" dirty="0" smtClean="0"/>
              <a:t>IO</a:t>
            </a:r>
            <a:r>
              <a:rPr lang="zh-CN" altLang="en-US" dirty="0" smtClean="0"/>
              <a:t>性能。用户对系统盘的读写会临时分配一部分内存作为差分盘。每个用户的系统盘（即</a:t>
            </a:r>
            <a:r>
              <a:rPr lang="en-US" dirty="0" smtClean="0"/>
              <a:t>C:</a:t>
            </a:r>
            <a:r>
              <a:rPr lang="zh-CN" altLang="en-US" dirty="0" smtClean="0"/>
              <a:t>盘）就是共用系统母盘与差分盘的合并。放入内存的数据不进行实时持久化，虚拟机关机或者服务器主机重启，虚拟机将恢复到初始状态。将内存作为用户虚拟机的系统盘介质，极大的提高了操作系统对系统盘</a:t>
            </a:r>
            <a:r>
              <a:rPr lang="en-US" dirty="0" smtClean="0"/>
              <a:t>IO</a:t>
            </a:r>
            <a:r>
              <a:rPr lang="zh-CN" altLang="en-US" dirty="0" smtClean="0"/>
              <a:t>性能；同时运用了基于内存的在线重删和实时压缩技术（简称</a:t>
            </a:r>
            <a:r>
              <a:rPr lang="en-US" dirty="0" err="1" smtClean="0"/>
              <a:t>IOtailor</a:t>
            </a:r>
            <a:r>
              <a:rPr lang="zh-CN" altLang="en-US" dirty="0" smtClean="0"/>
              <a:t>技术），将多个用户虚拟机的系统盘进行去重，大大缩减了数据占用存储空间。</a:t>
            </a:r>
            <a:endParaRPr lang="en-US" altLang="zh-CN" dirty="0" smtClean="0"/>
          </a:p>
          <a:p>
            <a:r>
              <a:rPr lang="zh-CN" altLang="en-US" dirty="0" smtClean="0"/>
              <a:t>对于全内存桌面采用内存，保存用户工作的临时系统数据。这就像一个沙箱，任何不安全的程序、软件都可以在这个沙箱里充分演示，即使虚拟机中毒、或者中了木马，只要把虚拟机重启，内存数据就可以自动清除，保障了系统的安全。这时候全内存极速桌面就像沙箱桌面，非常适用于公用上网机</a:t>
            </a:r>
            <a:r>
              <a:rPr lang="en-US" altLang="zh-CN" dirty="0" smtClean="0"/>
              <a:t>(</a:t>
            </a:r>
            <a:r>
              <a:rPr lang="zh-CN" altLang="en-US" dirty="0" smtClean="0"/>
              <a:t>网吧</a:t>
            </a:r>
            <a:r>
              <a:rPr lang="en-US" altLang="zh-CN" dirty="0" smtClean="0"/>
              <a:t>)</a:t>
            </a:r>
            <a:r>
              <a:rPr lang="zh-CN" altLang="en-US" dirty="0" smtClean="0"/>
              <a:t>、电教室、学校上机室、电子阅览室等场景。</a:t>
            </a:r>
            <a:endParaRPr lang="en-US" altLang="zh-CN" dirty="0" smtClean="0"/>
          </a:p>
          <a:p>
            <a:endParaRPr lang="en-US" dirty="0" smtClean="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1461791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由于虚拟机的虚拟显卡处理能力有限，图形软件在虚拟机上运行受到限制，出现诸如</a:t>
            </a:r>
            <a:r>
              <a:rPr lang="en-US" smtClean="0"/>
              <a:t>3D</a:t>
            </a:r>
            <a:r>
              <a:rPr lang="zh-CN" altLang="en-US" smtClean="0"/>
              <a:t>软件（如</a:t>
            </a:r>
            <a:r>
              <a:rPr lang="en-US" smtClean="0"/>
              <a:t>CAD</a:t>
            </a:r>
            <a:r>
              <a:rPr lang="zh-CN" altLang="en-US" smtClean="0"/>
              <a:t>、</a:t>
            </a:r>
            <a:r>
              <a:rPr lang="en-US" smtClean="0"/>
              <a:t>3DMAX</a:t>
            </a:r>
            <a:r>
              <a:rPr lang="zh-CN" altLang="en-US" smtClean="0"/>
              <a:t>、</a:t>
            </a:r>
            <a:r>
              <a:rPr lang="en-US" smtClean="0"/>
              <a:t>UG</a:t>
            </a:r>
            <a:r>
              <a:rPr lang="zh-CN" altLang="en-US" smtClean="0"/>
              <a:t>等）安装不上、运行出错、渲染过程卡屏等问题。</a:t>
            </a:r>
            <a:endParaRPr lang="en-US" smtClean="0"/>
          </a:p>
          <a:p>
            <a:r>
              <a:rPr lang="zh-CN" altLang="en-US" smtClean="0"/>
              <a:t>为解决这一问题，华为推出了</a:t>
            </a:r>
            <a:r>
              <a:rPr lang="en-US" smtClean="0"/>
              <a:t>GPU</a:t>
            </a:r>
            <a:r>
              <a:rPr lang="zh-CN" altLang="en-US" smtClean="0"/>
              <a:t>硬件直通与</a:t>
            </a:r>
            <a:r>
              <a:rPr lang="en-US" smtClean="0"/>
              <a:t>GPU</a:t>
            </a:r>
            <a:r>
              <a:rPr lang="zh-CN" altLang="en-US" smtClean="0"/>
              <a:t>硬件虚拟化技术，借助于此技术，虚拟桌面可以直接访问服务器上显卡，从而支持高性能图形软件。可提供</a:t>
            </a:r>
            <a:r>
              <a:rPr lang="en-US" smtClean="0"/>
              <a:t>nVidia</a:t>
            </a:r>
            <a:r>
              <a:rPr lang="zh-CN" altLang="en-US" smtClean="0"/>
              <a:t>的</a:t>
            </a:r>
            <a:r>
              <a:rPr lang="en-US" smtClean="0"/>
              <a:t> K1</a:t>
            </a:r>
            <a:r>
              <a:rPr lang="zh-CN" altLang="en-US" smtClean="0"/>
              <a:t>，</a:t>
            </a:r>
            <a:r>
              <a:rPr lang="en-US" smtClean="0"/>
              <a:t>K2</a:t>
            </a:r>
            <a:r>
              <a:rPr lang="zh-CN" altLang="en-US" smtClean="0"/>
              <a:t>，</a:t>
            </a:r>
            <a:r>
              <a:rPr lang="en-US" smtClean="0"/>
              <a:t>K2000</a:t>
            </a:r>
            <a:r>
              <a:rPr lang="zh-CN" altLang="en-US" smtClean="0"/>
              <a:t>，</a:t>
            </a:r>
            <a:r>
              <a:rPr lang="en-US" smtClean="0"/>
              <a:t> K4000</a:t>
            </a:r>
            <a:r>
              <a:rPr lang="zh-CN" altLang="en-US" smtClean="0"/>
              <a:t>的</a:t>
            </a:r>
            <a:r>
              <a:rPr lang="en-US" smtClean="0"/>
              <a:t>3D</a:t>
            </a:r>
            <a:r>
              <a:rPr lang="zh-CN" altLang="en-US" smtClean="0"/>
              <a:t>图形处理虚拟桌面。</a:t>
            </a:r>
            <a:endParaRPr lang="en-US" dirty="0" smtClean="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2547062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727776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1</a:t>
            </a:r>
            <a:r>
              <a:rPr lang="zh-CN" altLang="zh-CN" dirty="0" smtClean="0"/>
              <a:t>、最大支持</a:t>
            </a:r>
            <a:r>
              <a:rPr lang="en-US" altLang="zh-CN" dirty="0" smtClean="0"/>
              <a:t>32</a:t>
            </a:r>
            <a:r>
              <a:rPr lang="zh-CN" altLang="zh-CN" dirty="0" smtClean="0"/>
              <a:t>个虚拟通道，每个虚拟通道可承载不同的上层应用协议。通过虚拟通道既可以保证每个通道的通讯安全，也可以通过每个通道的优先级</a:t>
            </a:r>
            <a:r>
              <a:rPr lang="en-US" altLang="zh-CN" dirty="0" err="1" smtClean="0"/>
              <a:t>QoS</a:t>
            </a:r>
            <a:r>
              <a:rPr lang="zh-CN" altLang="zh-CN" dirty="0" smtClean="0"/>
              <a:t>（</a:t>
            </a:r>
            <a:r>
              <a:rPr lang="en-US" altLang="zh-CN" dirty="0" smtClean="0"/>
              <a:t>Quality of Service</a:t>
            </a:r>
            <a:r>
              <a:rPr lang="zh-CN" altLang="zh-CN" dirty="0" smtClean="0"/>
              <a:t>，服务质量）保证用户的基础体验（比如定义键盘鼠标的虚拟通道为最高优先级）。</a:t>
            </a:r>
          </a:p>
          <a:p>
            <a:r>
              <a:rPr lang="en-US" altLang="zh-CN" dirty="0" smtClean="0"/>
              <a:t>2</a:t>
            </a:r>
            <a:r>
              <a:rPr lang="zh-CN" altLang="zh-CN" dirty="0" smtClean="0"/>
              <a:t>、协议功能丰富，可根据不同应用类型（普通文本、自然图像、视频、</a:t>
            </a:r>
            <a:r>
              <a:rPr lang="en-US" altLang="zh-CN" dirty="0" smtClean="0"/>
              <a:t>3D</a:t>
            </a:r>
            <a:r>
              <a:rPr lang="zh-CN" altLang="zh-CN" dirty="0" smtClean="0"/>
              <a:t>图形的智能检测）采用不同压缩算法、灵活使用服务器渲染及本地加速渲染。</a:t>
            </a:r>
          </a:p>
          <a:p>
            <a:r>
              <a:rPr lang="en-US" altLang="zh-CN" dirty="0" smtClean="0"/>
              <a:t>3</a:t>
            </a:r>
            <a:r>
              <a:rPr lang="zh-CN" altLang="zh-CN" dirty="0" smtClean="0"/>
              <a:t>、利用华为海思芯片硬件接口进行视频解码加速，使视频播放更清晰流畅，最大支持</a:t>
            </a:r>
            <a:r>
              <a:rPr lang="en-US" altLang="zh-CN" dirty="0" smtClean="0"/>
              <a:t>4K</a:t>
            </a:r>
            <a:r>
              <a:rPr lang="zh-CN" altLang="zh-CN" dirty="0" smtClean="0"/>
              <a:t>的视频播放。</a:t>
            </a:r>
          </a:p>
          <a:p>
            <a:r>
              <a:rPr lang="en-US" altLang="zh-CN" dirty="0" smtClean="0"/>
              <a:t>4</a:t>
            </a:r>
            <a:r>
              <a:rPr lang="zh-CN" altLang="zh-CN" dirty="0" smtClean="0"/>
              <a:t>、通过对非自然图像的智能识别而采用无损的压缩算法、对重复图像免传输等技术，</a:t>
            </a:r>
            <a:r>
              <a:rPr lang="en-US" altLang="zh-CN" dirty="0" smtClean="0"/>
              <a:t>HDP</a:t>
            </a:r>
            <a:r>
              <a:rPr lang="zh-CN" altLang="zh-CN" dirty="0" smtClean="0"/>
              <a:t>在显示</a:t>
            </a:r>
            <a:r>
              <a:rPr lang="en-US" altLang="zh-CN" dirty="0" smtClean="0"/>
              <a:t>“</a:t>
            </a:r>
            <a:r>
              <a:rPr lang="zh-CN" altLang="zh-CN" dirty="0" smtClean="0"/>
              <a:t>文字、图标、</a:t>
            </a:r>
            <a:r>
              <a:rPr lang="en-US" altLang="zh-CN" dirty="0" smtClean="0"/>
              <a:t>OA</a:t>
            </a:r>
            <a:r>
              <a:rPr lang="zh-CN" altLang="zh-CN" dirty="0" smtClean="0"/>
              <a:t>常用办公的界面</a:t>
            </a:r>
            <a:r>
              <a:rPr lang="en-US" altLang="zh-CN" dirty="0" smtClean="0"/>
              <a:t>”</a:t>
            </a:r>
            <a:r>
              <a:rPr lang="zh-CN" altLang="zh-CN" dirty="0" smtClean="0"/>
              <a:t>等非自然图像的</a:t>
            </a:r>
            <a:r>
              <a:rPr lang="en-US" altLang="zh-CN" dirty="0" smtClean="0"/>
              <a:t>PSNR</a:t>
            </a:r>
            <a:r>
              <a:rPr lang="zh-CN" altLang="zh-CN" dirty="0" smtClean="0"/>
              <a:t>指标达到</a:t>
            </a:r>
            <a:r>
              <a:rPr lang="en-US" altLang="zh-CN" dirty="0" smtClean="0"/>
              <a:t>50000dB</a:t>
            </a:r>
            <a:r>
              <a:rPr lang="zh-CN" altLang="zh-CN" dirty="0" smtClean="0"/>
              <a:t>以上，</a:t>
            </a:r>
            <a:r>
              <a:rPr lang="en-US" altLang="zh-CN" dirty="0" smtClean="0"/>
              <a:t>SSIM</a:t>
            </a:r>
            <a:r>
              <a:rPr lang="zh-CN" altLang="zh-CN" dirty="0" smtClean="0"/>
              <a:t>指标达到</a:t>
            </a:r>
            <a:r>
              <a:rPr lang="en-US" altLang="zh-CN" dirty="0" smtClean="0"/>
              <a:t>0.999955</a:t>
            </a:r>
            <a:r>
              <a:rPr lang="zh-CN" altLang="zh-CN" dirty="0" smtClean="0"/>
              <a:t>，接近无损的表现。</a:t>
            </a:r>
          </a:p>
          <a:p>
            <a:r>
              <a:rPr lang="en-US" altLang="zh-CN" dirty="0" smtClean="0"/>
              <a:t>5</a:t>
            </a:r>
            <a:r>
              <a:rPr lang="zh-CN" altLang="zh-CN" dirty="0" smtClean="0"/>
              <a:t>、通过对语音场景自动识别、嘈杂音的自动降噪、</a:t>
            </a:r>
            <a:r>
              <a:rPr lang="en-US" altLang="zh-CN" dirty="0" smtClean="0"/>
              <a:t>TC</a:t>
            </a:r>
            <a:r>
              <a:rPr lang="zh-CN" altLang="zh-CN" dirty="0" smtClean="0"/>
              <a:t>端语音透传等技术，</a:t>
            </a:r>
            <a:r>
              <a:rPr lang="en-US" altLang="zh-CN" dirty="0" smtClean="0"/>
              <a:t>HDP</a:t>
            </a:r>
            <a:r>
              <a:rPr lang="zh-CN" altLang="zh-CN" dirty="0" smtClean="0"/>
              <a:t>能够提供更加清晰实时的声音，准确还原声音细节，</a:t>
            </a:r>
            <a:r>
              <a:rPr lang="en-US" altLang="zh-CN" dirty="0" smtClean="0"/>
              <a:t>PESQ</a:t>
            </a:r>
            <a:r>
              <a:rPr lang="zh-CN" altLang="zh-CN" dirty="0" smtClean="0"/>
              <a:t>超过</a:t>
            </a:r>
            <a:r>
              <a:rPr lang="en-US" altLang="zh-CN" dirty="0" smtClean="0"/>
              <a:t>3.4</a:t>
            </a:r>
            <a:r>
              <a:rPr lang="zh-CN" altLang="zh-CN" dirty="0" smtClean="0"/>
              <a:t>。</a:t>
            </a:r>
          </a:p>
          <a:p>
            <a:r>
              <a:rPr lang="en-US" altLang="zh-CN" dirty="0" smtClean="0"/>
              <a:t>6</a:t>
            </a:r>
            <a:r>
              <a:rPr lang="zh-CN" altLang="zh-CN" dirty="0" smtClean="0"/>
              <a:t>、丰富的协议管理策略，可根据单个用户，用户组，设备类型等进行单独的通道策略控制，充分保证每个用户的通讯安全。</a:t>
            </a:r>
          </a:p>
          <a:p>
            <a:endParaRPr lang="zh-CN" altLang="en-US" dirty="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89608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537133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99026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err="1" smtClean="0"/>
              <a:t>DaaS</a:t>
            </a:r>
            <a:r>
              <a:rPr lang="en-US" altLang="zh-CN" dirty="0" smtClean="0"/>
              <a:t>(On-Premises)</a:t>
            </a:r>
            <a:endParaRPr lang="zh-CN" altLang="zh-CN" dirty="0" smtClean="0"/>
          </a:p>
          <a:p>
            <a:r>
              <a:rPr lang="zh-CN" altLang="zh-CN" dirty="0" smtClean="0"/>
              <a:t>驻地模式是将虚拟桌面资源池部署到客户侧或与客户就近的数据中心，以解决虚拟桌面对网络要求高的一种</a:t>
            </a:r>
            <a:r>
              <a:rPr lang="en-US" altLang="zh-CN" dirty="0" err="1" smtClean="0"/>
              <a:t>DaaS</a:t>
            </a:r>
            <a:r>
              <a:rPr lang="zh-CN" altLang="zh-CN" dirty="0" smtClean="0"/>
              <a:t>形式。驻地资源池可通过华为公有云平台实现自助服务、运营计费等特性。</a:t>
            </a:r>
          </a:p>
          <a:p>
            <a:pPr lvl="0"/>
            <a:r>
              <a:rPr lang="en-US" altLang="zh-CN" dirty="0" err="1" smtClean="0"/>
              <a:t>DaaS</a:t>
            </a:r>
            <a:r>
              <a:rPr lang="en-US" altLang="zh-CN" dirty="0" smtClean="0"/>
              <a:t>(Hosting)</a:t>
            </a:r>
            <a:endParaRPr lang="zh-CN" altLang="zh-CN" dirty="0" smtClean="0"/>
          </a:p>
          <a:p>
            <a:r>
              <a:rPr lang="zh-CN" altLang="zh-CN" dirty="0" smtClean="0"/>
              <a:t>托管模式是企业使用基于运营商托管的数据中心提供云桌面服务，运营商有自己的运营系统，华为提供桌面云软件及北向接口能力与其对接。</a:t>
            </a:r>
          </a:p>
          <a:p>
            <a:pPr lvl="0"/>
            <a:r>
              <a:rPr lang="en-US" altLang="zh-CN" dirty="0" err="1" smtClean="0"/>
              <a:t>DaaS</a:t>
            </a:r>
            <a:r>
              <a:rPr lang="en-US" altLang="zh-CN" dirty="0" smtClean="0"/>
              <a:t>(Public Cloud)</a:t>
            </a:r>
            <a:endParaRPr lang="zh-CN" altLang="zh-CN" dirty="0" smtClean="0"/>
          </a:p>
          <a:p>
            <a:r>
              <a:rPr lang="zh-CN" altLang="zh-CN" dirty="0" smtClean="0"/>
              <a:t>基于华为公有云平台（</a:t>
            </a:r>
            <a:r>
              <a:rPr lang="en-US" altLang="zh-CN" dirty="0" smtClean="0"/>
              <a:t>HWS</a:t>
            </a:r>
            <a:r>
              <a:rPr lang="zh-CN" altLang="zh-CN" dirty="0" smtClean="0"/>
              <a:t>）提供云桌面服务（</a:t>
            </a:r>
            <a:r>
              <a:rPr lang="en-US" altLang="zh-CN" dirty="0" smtClean="0"/>
              <a:t>Workspace</a:t>
            </a:r>
            <a:r>
              <a:rPr lang="zh-CN" altLang="zh-CN" dirty="0" smtClean="0"/>
              <a:t>），主要面向政府、大中小型企事业单位提供在线的自助式云桌面。</a:t>
            </a:r>
            <a:endParaRPr lang="zh-CN" altLang="zh-CN" dirty="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4079556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p:sp>
      <p:sp>
        <p:nvSpPr>
          <p:cNvPr id="7" name="备注占位符 6"/>
          <p:cNvSpPr>
            <a:spLocks noGrp="1"/>
          </p:cNvSpPr>
          <p:nvPr>
            <p:ph type="body" idx="1"/>
          </p:nvPr>
        </p:nvSpPr>
        <p:spPr/>
        <p:txBody>
          <a:bodyPr/>
          <a:lstStyle/>
          <a:p>
            <a:endParaRPr lang="en-US"/>
          </a:p>
        </p:txBody>
      </p:sp>
    </p:spTree>
    <p:extLst>
      <p:ext uri="{BB962C8B-B14F-4D97-AF65-F5344CB8AC3E}">
        <p14:creationId xmlns:p14="http://schemas.microsoft.com/office/powerpoint/2010/main" val="3709360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p:sp>
      <p:sp>
        <p:nvSpPr>
          <p:cNvPr id="7" name="备注占位符 6"/>
          <p:cNvSpPr>
            <a:spLocks noGrp="1"/>
          </p:cNvSpPr>
          <p:nvPr>
            <p:ph type="body" idx="1"/>
          </p:nvPr>
        </p:nvSpPr>
        <p:spPr/>
        <p:txBody>
          <a:bodyPr/>
          <a:lstStyle/>
          <a:p>
            <a:endParaRPr lang="en-US"/>
          </a:p>
        </p:txBody>
      </p:sp>
    </p:spTree>
    <p:extLst>
      <p:ext uri="{BB962C8B-B14F-4D97-AF65-F5344CB8AC3E}">
        <p14:creationId xmlns:p14="http://schemas.microsoft.com/office/powerpoint/2010/main" val="3463577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p:sp>
      <p:sp>
        <p:nvSpPr>
          <p:cNvPr id="7" name="备注占位符 6"/>
          <p:cNvSpPr>
            <a:spLocks noGrp="1"/>
          </p:cNvSpPr>
          <p:nvPr>
            <p:ph type="body" idx="1"/>
          </p:nvPr>
        </p:nvSpPr>
        <p:spPr/>
        <p:txBody>
          <a:bodyPr/>
          <a:lstStyle/>
          <a:p>
            <a:endParaRPr lang="en-US"/>
          </a:p>
        </p:txBody>
      </p:sp>
    </p:spTree>
    <p:extLst>
      <p:ext uri="{BB962C8B-B14F-4D97-AF65-F5344CB8AC3E}">
        <p14:creationId xmlns:p14="http://schemas.microsoft.com/office/powerpoint/2010/main" val="2595553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01675" y="4860924"/>
            <a:ext cx="5676900" cy="5548970"/>
          </a:xfrm>
        </p:spPr>
        <p:txBody>
          <a:bodyPr/>
          <a:lstStyle/>
          <a:p>
            <a:r>
              <a:rPr lang="en-US" dirty="0" err="1" smtClean="0"/>
              <a:t>CloudClient</a:t>
            </a:r>
            <a:r>
              <a:rPr lang="zh-CN" altLang="en-US" dirty="0" smtClean="0"/>
              <a:t>是部署在终端一个集成了浏览器功能的组件，该组件主要有如下两个功能：用户通过该组件的配置界面</a:t>
            </a:r>
            <a:r>
              <a:rPr lang="en-US" dirty="0" smtClean="0"/>
              <a:t>WI</a:t>
            </a:r>
            <a:r>
              <a:rPr lang="zh-CN" altLang="en-US" dirty="0" smtClean="0"/>
              <a:t>的</a:t>
            </a:r>
            <a:r>
              <a:rPr lang="en-US" dirty="0" smtClean="0"/>
              <a:t>URL</a:t>
            </a:r>
            <a:r>
              <a:rPr lang="zh-CN" altLang="en-US" dirty="0" smtClean="0"/>
              <a:t>；用户点击该组件时，该组件能够通过</a:t>
            </a:r>
            <a:r>
              <a:rPr lang="en-US" dirty="0" smtClean="0"/>
              <a:t>Http</a:t>
            </a:r>
            <a:r>
              <a:rPr lang="zh-CN" altLang="en-US" dirty="0" smtClean="0"/>
              <a:t>协议，和</a:t>
            </a:r>
            <a:r>
              <a:rPr lang="en-US" dirty="0" smtClean="0"/>
              <a:t>WI</a:t>
            </a:r>
            <a:r>
              <a:rPr lang="zh-CN" altLang="en-US" dirty="0" smtClean="0"/>
              <a:t>交互，向用户呈现</a:t>
            </a:r>
            <a:r>
              <a:rPr lang="en-US" dirty="0" smtClean="0"/>
              <a:t>Web</a:t>
            </a:r>
            <a:r>
              <a:rPr lang="zh-CN" altLang="en-US" dirty="0" smtClean="0"/>
              <a:t>登陆界面。如果需要使用</a:t>
            </a:r>
            <a:r>
              <a:rPr lang="en-US" dirty="0" err="1" smtClean="0"/>
              <a:t>CoudClient</a:t>
            </a:r>
            <a:r>
              <a:rPr lang="zh-CN" altLang="en-US" dirty="0" smtClean="0"/>
              <a:t>的容灾功能，可以通过</a:t>
            </a:r>
            <a:r>
              <a:rPr lang="en-US" dirty="0" err="1" smtClean="0"/>
              <a:t>CloudClient</a:t>
            </a:r>
            <a:r>
              <a:rPr lang="zh-CN" altLang="en-US" dirty="0" smtClean="0"/>
              <a:t>配置生产站点和灾备站点的</a:t>
            </a:r>
            <a:r>
              <a:rPr lang="en-US" dirty="0" smtClean="0"/>
              <a:t>URL</a:t>
            </a:r>
            <a:r>
              <a:rPr lang="zh-CN" altLang="en-US" dirty="0" smtClean="0"/>
              <a:t>，当用户点击该组件进行桌面登陆时，该组件优先登陆生产站点。当发现生产站点异常时，则该组件会登陆到灾备站点。</a:t>
            </a:r>
            <a:endParaRPr lang="en-US" altLang="zh-CN" dirty="0" smtClean="0"/>
          </a:p>
          <a:p>
            <a:r>
              <a:rPr lang="zh-CN" altLang="en-US" dirty="0" smtClean="0"/>
              <a:t>上图为容灾方案的组网图，两个数据中心独立部署一套完整的</a:t>
            </a:r>
            <a:r>
              <a:rPr lang="en-US" dirty="0" smtClean="0"/>
              <a:t>VDI</a:t>
            </a:r>
            <a:r>
              <a:rPr lang="zh-CN" altLang="en-US" dirty="0" smtClean="0"/>
              <a:t>系统，为了简化说明，下图只画出了</a:t>
            </a:r>
            <a:r>
              <a:rPr lang="en-US" dirty="0" smtClean="0"/>
              <a:t>VLB</a:t>
            </a:r>
            <a:r>
              <a:rPr lang="zh-CN" altLang="en-US" dirty="0" smtClean="0"/>
              <a:t>、</a:t>
            </a:r>
            <a:r>
              <a:rPr lang="en-US" dirty="0" smtClean="0"/>
              <a:t>WI</a:t>
            </a:r>
            <a:r>
              <a:rPr lang="zh-CN" altLang="en-US" dirty="0" smtClean="0"/>
              <a:t>和</a:t>
            </a:r>
            <a:r>
              <a:rPr lang="en-US" dirty="0" smtClean="0"/>
              <a:t>AD</a:t>
            </a:r>
            <a:r>
              <a:rPr lang="zh-CN" altLang="en-US" dirty="0" smtClean="0"/>
              <a:t>等容灾相关</a:t>
            </a:r>
            <a:r>
              <a:rPr lang="en-US" dirty="0" smtClean="0"/>
              <a:t>VDI</a:t>
            </a:r>
            <a:r>
              <a:rPr lang="zh-CN" altLang="en-US" dirty="0" smtClean="0"/>
              <a:t>基础架构。在生产和灾备站点各部署一套</a:t>
            </a:r>
            <a:r>
              <a:rPr lang="en-US" dirty="0" smtClean="0"/>
              <a:t>AD</a:t>
            </a:r>
            <a:r>
              <a:rPr lang="zh-CN" altLang="en-US" dirty="0" smtClean="0"/>
              <a:t>，</a:t>
            </a:r>
            <a:r>
              <a:rPr lang="en-US" dirty="0" smtClean="0"/>
              <a:t>AD</a:t>
            </a:r>
            <a:r>
              <a:rPr lang="zh-CN" altLang="en-US" dirty="0" smtClean="0"/>
              <a:t>通过自身的机制进行用户信息同步，这样可保证用户用同样的密码进行</a:t>
            </a:r>
            <a:r>
              <a:rPr lang="en-US" dirty="0" smtClean="0"/>
              <a:t>WI</a:t>
            </a:r>
            <a:r>
              <a:rPr lang="zh-CN" altLang="en-US" dirty="0" smtClean="0"/>
              <a:t>登陆。生产和灾备数据中心为用户都分配一个桌面，为了减少灾难发生时，用户对于两个桌面不同产生的用户体验问题，两个桌面的系统盘尽可能安装相同的应用。</a:t>
            </a:r>
            <a:endParaRPr lang="en-US" altLang="zh-CN" dirty="0" smtClean="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2239709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01675" y="4860924"/>
            <a:ext cx="5676900" cy="5548970"/>
          </a:xfrm>
        </p:spPr>
        <p:txBody>
          <a:bodyPr/>
          <a:lstStyle/>
          <a:p>
            <a:r>
              <a:rPr lang="en-US" dirty="0" err="1" smtClean="0"/>
              <a:t>CloudClient</a:t>
            </a:r>
            <a:r>
              <a:rPr lang="zh-CN" altLang="en-US" dirty="0" smtClean="0"/>
              <a:t>通过下面方式进行容灾切换。</a:t>
            </a:r>
            <a:endParaRPr lang="en-US" dirty="0" smtClean="0"/>
          </a:p>
          <a:p>
            <a:pPr lvl="1"/>
            <a:r>
              <a:rPr lang="zh-CN" altLang="en-US" dirty="0" smtClean="0"/>
              <a:t>通过</a:t>
            </a:r>
            <a:r>
              <a:rPr lang="en-US" dirty="0" smtClean="0"/>
              <a:t>TCM</a:t>
            </a:r>
            <a:r>
              <a:rPr lang="zh-CN" altLang="en-US" dirty="0" smtClean="0"/>
              <a:t>下发配置，使</a:t>
            </a:r>
            <a:r>
              <a:rPr lang="en-US" dirty="0" smtClean="0"/>
              <a:t>TC</a:t>
            </a:r>
            <a:r>
              <a:rPr lang="zh-CN" altLang="en-US" dirty="0" smtClean="0"/>
              <a:t>的登录工具知道当前主备站点的</a:t>
            </a:r>
            <a:r>
              <a:rPr lang="en-US" dirty="0" smtClean="0"/>
              <a:t>URL</a:t>
            </a:r>
            <a:r>
              <a:rPr lang="zh-CN" altLang="en-US" dirty="0" smtClean="0"/>
              <a:t>；对于</a:t>
            </a:r>
            <a:r>
              <a:rPr lang="en-US" dirty="0" smtClean="0"/>
              <a:t>PC</a:t>
            </a:r>
            <a:r>
              <a:rPr lang="zh-CN" altLang="en-US" dirty="0" smtClean="0"/>
              <a:t>上的软终端，只能通过用户手工配置实现。</a:t>
            </a:r>
            <a:endParaRPr lang="en-US" dirty="0" smtClean="0"/>
          </a:p>
          <a:p>
            <a:pPr lvl="1"/>
            <a:r>
              <a:rPr lang="zh-CN" altLang="en-US" dirty="0" smtClean="0"/>
              <a:t>用户点击</a:t>
            </a:r>
            <a:r>
              <a:rPr lang="en-US" dirty="0" err="1" smtClean="0"/>
              <a:t>CloudClient</a:t>
            </a:r>
            <a:r>
              <a:rPr lang="zh-CN" altLang="en-US" dirty="0" smtClean="0"/>
              <a:t>登陆时，</a:t>
            </a:r>
            <a:r>
              <a:rPr lang="en-US" dirty="0" err="1" smtClean="0"/>
              <a:t>CloudClient</a:t>
            </a:r>
            <a:r>
              <a:rPr lang="zh-CN" altLang="en-US" dirty="0" smtClean="0"/>
              <a:t>向生产站点发出</a:t>
            </a:r>
            <a:r>
              <a:rPr lang="en-US" dirty="0" smtClean="0"/>
              <a:t>REST</a:t>
            </a:r>
            <a:r>
              <a:rPr lang="zh-CN" altLang="en-US" dirty="0" smtClean="0"/>
              <a:t>接口调用检查生产站点的健康状况。如果生产站点能够正常提供服务，则向生产站点的</a:t>
            </a:r>
            <a:r>
              <a:rPr lang="en-US" dirty="0" err="1" smtClean="0"/>
              <a:t>vLB</a:t>
            </a:r>
            <a:r>
              <a:rPr lang="zh-CN" altLang="en-US" dirty="0" smtClean="0"/>
              <a:t>发出登陆请求，否则则登陆灾备站点的</a:t>
            </a:r>
            <a:r>
              <a:rPr lang="en-US" dirty="0" err="1" smtClean="0"/>
              <a:t>vLB</a:t>
            </a:r>
            <a:r>
              <a:rPr lang="zh-CN" altLang="en-US" dirty="0" smtClean="0"/>
              <a:t>。</a:t>
            </a:r>
            <a:endParaRPr lang="en-US" dirty="0" smtClean="0"/>
          </a:p>
          <a:p>
            <a:r>
              <a:rPr lang="zh-CN" altLang="en-US" dirty="0" smtClean="0"/>
              <a:t>配置要点</a:t>
            </a:r>
            <a:endParaRPr lang="en-US" dirty="0" smtClean="0"/>
          </a:p>
          <a:p>
            <a:pPr lvl="1"/>
            <a:r>
              <a:rPr lang="en-US" dirty="0" smtClean="0"/>
              <a:t> </a:t>
            </a:r>
            <a:r>
              <a:rPr lang="zh-CN" altLang="en-US" dirty="0" smtClean="0"/>
              <a:t>根据生产站点和灾备站点的用户数，两个站点独立配置，不存在共享硬件和</a:t>
            </a:r>
            <a:r>
              <a:rPr lang="en-US" dirty="0" smtClean="0"/>
              <a:t>License</a:t>
            </a:r>
            <a:r>
              <a:rPr lang="zh-CN" altLang="en-US" dirty="0" smtClean="0"/>
              <a:t>问题。例如，对于</a:t>
            </a:r>
            <a:r>
              <a:rPr lang="en-US" dirty="0" smtClean="0"/>
              <a:t>500</a:t>
            </a:r>
            <a:r>
              <a:rPr lang="zh-CN" altLang="en-US" dirty="0" smtClean="0"/>
              <a:t>个呼叫中心的</a:t>
            </a:r>
            <a:r>
              <a:rPr lang="en-US" dirty="0" smtClean="0"/>
              <a:t>VDI</a:t>
            </a:r>
            <a:r>
              <a:rPr lang="zh-CN" altLang="en-US" dirty="0" smtClean="0"/>
              <a:t>局点（需要容灾），则需要在生产站点按照</a:t>
            </a:r>
            <a:r>
              <a:rPr lang="en-US" dirty="0" smtClean="0"/>
              <a:t>500</a:t>
            </a:r>
            <a:r>
              <a:rPr lang="zh-CN" altLang="en-US" dirty="0" smtClean="0"/>
              <a:t>个用户做配置，然后在灾备站点按照</a:t>
            </a:r>
            <a:r>
              <a:rPr lang="en-US" dirty="0" smtClean="0"/>
              <a:t>500</a:t>
            </a:r>
            <a:r>
              <a:rPr lang="zh-CN" altLang="en-US" dirty="0" smtClean="0"/>
              <a:t>个用户做配置，两个数据中心都配置</a:t>
            </a:r>
            <a:r>
              <a:rPr lang="en-US" dirty="0" smtClean="0"/>
              <a:t>500</a:t>
            </a:r>
            <a:r>
              <a:rPr lang="zh-CN" altLang="en-US" dirty="0" smtClean="0"/>
              <a:t>个</a:t>
            </a:r>
            <a:r>
              <a:rPr lang="en-US" dirty="0" smtClean="0"/>
              <a:t>License</a:t>
            </a:r>
            <a:r>
              <a:rPr lang="zh-CN" altLang="en-US" dirty="0" smtClean="0"/>
              <a:t>。</a:t>
            </a:r>
            <a:endParaRPr lang="en-US" dirty="0" smtClean="0"/>
          </a:p>
          <a:p>
            <a:endParaRPr lang="en-US" dirty="0" smtClean="0"/>
          </a:p>
          <a:p>
            <a:endParaRPr lang="en-US" dirty="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675915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上面介绍的通过</a:t>
            </a:r>
            <a:r>
              <a:rPr lang="en-US" dirty="0" err="1" smtClean="0"/>
              <a:t>CloudClient</a:t>
            </a:r>
            <a:r>
              <a:rPr lang="zh-CN" altLang="en-US" dirty="0" smtClean="0"/>
              <a:t>对</a:t>
            </a:r>
            <a:r>
              <a:rPr lang="en-US" dirty="0" err="1" smtClean="0"/>
              <a:t>vLB</a:t>
            </a:r>
            <a:r>
              <a:rPr lang="zh-CN" altLang="en-US" dirty="0" smtClean="0"/>
              <a:t>进行健康检查，然后确定连接生产还是灾备的数据中心的方法，适用于小规模而且较简单的组网。在实际项目中，需要在两个站点之间根据某个算法做负载均衡，则需要通过</a:t>
            </a:r>
            <a:r>
              <a:rPr lang="en-US" dirty="0" smtClean="0"/>
              <a:t>GSLB</a:t>
            </a:r>
            <a:r>
              <a:rPr lang="zh-CN" altLang="en-US" dirty="0" smtClean="0"/>
              <a:t>设备，进行业务容灾。</a:t>
            </a:r>
            <a:endParaRPr lang="en-US" dirty="0" smtClean="0"/>
          </a:p>
          <a:p>
            <a:r>
              <a:rPr lang="zh-CN" altLang="en-US" dirty="0" smtClean="0"/>
              <a:t>在该场景中，</a:t>
            </a:r>
            <a:r>
              <a:rPr lang="en-US" dirty="0" smtClean="0"/>
              <a:t>GSLB</a:t>
            </a:r>
            <a:r>
              <a:rPr lang="zh-CN" altLang="en-US" dirty="0" smtClean="0"/>
              <a:t>充当了客户端（包括</a:t>
            </a:r>
            <a:r>
              <a:rPr lang="en-US" dirty="0" smtClean="0"/>
              <a:t>TC</a:t>
            </a:r>
            <a:r>
              <a:rPr lang="zh-CN" altLang="en-US" dirty="0" smtClean="0"/>
              <a:t>和</a:t>
            </a:r>
            <a:r>
              <a:rPr lang="en-US" dirty="0" smtClean="0"/>
              <a:t>SC</a:t>
            </a:r>
            <a:r>
              <a:rPr lang="zh-CN" altLang="en-US" dirty="0" smtClean="0"/>
              <a:t>）的</a:t>
            </a:r>
            <a:r>
              <a:rPr lang="en-US" dirty="0" smtClean="0"/>
              <a:t>DNS</a:t>
            </a:r>
            <a:r>
              <a:rPr lang="zh-CN" altLang="en-US" dirty="0" smtClean="0"/>
              <a:t>服务器，</a:t>
            </a:r>
            <a:r>
              <a:rPr lang="en-US" dirty="0" smtClean="0"/>
              <a:t>GSLB</a:t>
            </a:r>
            <a:r>
              <a:rPr lang="zh-CN" altLang="en-US" dirty="0" smtClean="0"/>
              <a:t>定时检查两个数据中心的</a:t>
            </a:r>
            <a:r>
              <a:rPr lang="en-US" dirty="0" err="1" smtClean="0"/>
              <a:t>vLB</a:t>
            </a:r>
            <a:r>
              <a:rPr lang="zh-CN" altLang="en-US" dirty="0" smtClean="0"/>
              <a:t>的健康状态。当客户端登陆桌面时，首先向</a:t>
            </a:r>
            <a:r>
              <a:rPr lang="en-US" dirty="0" smtClean="0"/>
              <a:t>GSLB</a:t>
            </a:r>
            <a:r>
              <a:rPr lang="zh-CN" altLang="en-US" dirty="0" smtClean="0"/>
              <a:t>（</a:t>
            </a:r>
            <a:r>
              <a:rPr lang="en-US" dirty="0" smtClean="0"/>
              <a:t>DNS</a:t>
            </a:r>
            <a:r>
              <a:rPr lang="zh-CN" altLang="en-US" dirty="0" smtClean="0"/>
              <a:t>）解析待登陆数据中心的</a:t>
            </a:r>
            <a:r>
              <a:rPr lang="en-US" dirty="0" smtClean="0"/>
              <a:t>URL</a:t>
            </a:r>
            <a:r>
              <a:rPr lang="zh-CN" altLang="en-US" dirty="0" smtClean="0"/>
              <a:t>，</a:t>
            </a:r>
            <a:r>
              <a:rPr lang="en-US" dirty="0" smtClean="0"/>
              <a:t>GSLB</a:t>
            </a:r>
            <a:r>
              <a:rPr lang="zh-CN" altLang="en-US" dirty="0" smtClean="0"/>
              <a:t>根据用户预设规则，优先返回预设规则数据中心的</a:t>
            </a:r>
            <a:r>
              <a:rPr lang="en-US" dirty="0" smtClean="0"/>
              <a:t>IP</a:t>
            </a:r>
            <a:r>
              <a:rPr lang="zh-CN" altLang="en-US" dirty="0" smtClean="0"/>
              <a:t>地址，如果首选数据中心异常时，则把客户端的域名解析为灾备数据中心的</a:t>
            </a:r>
            <a:r>
              <a:rPr lang="en-US" dirty="0" smtClean="0"/>
              <a:t>IP</a:t>
            </a:r>
            <a:r>
              <a:rPr lang="zh-CN" altLang="en-US" dirty="0" smtClean="0"/>
              <a:t>地址。</a:t>
            </a:r>
            <a:endParaRPr lang="en-US" dirty="0" smtClean="0"/>
          </a:p>
          <a:p>
            <a:r>
              <a:rPr lang="zh-CN" altLang="en-US" dirty="0" smtClean="0"/>
              <a:t>在桌面云方案中，推荐使用</a:t>
            </a:r>
            <a:r>
              <a:rPr lang="en-US" dirty="0" smtClean="0"/>
              <a:t>GSLB</a:t>
            </a:r>
            <a:r>
              <a:rPr lang="zh-CN" altLang="en-US" dirty="0" smtClean="0"/>
              <a:t>两个负载均衡的方法实现负载分配：一个是基于客户端地理信息（源</a:t>
            </a:r>
            <a:r>
              <a:rPr lang="en-US" dirty="0" smtClean="0"/>
              <a:t>IP</a:t>
            </a:r>
            <a:r>
              <a:rPr lang="zh-CN" altLang="en-US" dirty="0" smtClean="0"/>
              <a:t>），优先分配到某个数据中心；另一个是基于客户端</a:t>
            </a:r>
            <a:r>
              <a:rPr lang="en-US" dirty="0" smtClean="0"/>
              <a:t>IP</a:t>
            </a:r>
            <a:r>
              <a:rPr lang="zh-CN" altLang="en-US" dirty="0" smtClean="0"/>
              <a:t>的静态</a:t>
            </a:r>
            <a:r>
              <a:rPr lang="en-US" dirty="0" smtClean="0"/>
              <a:t>Hash</a:t>
            </a:r>
            <a:r>
              <a:rPr lang="zh-CN" altLang="en-US" dirty="0" smtClean="0"/>
              <a:t>算法，基本上能够满足在两个数据中心实现大概的负载均衡。采用第一种负载均衡算法，可以实现客户端就近访问数据中心，保证用户体验。</a:t>
            </a:r>
            <a:endParaRPr lang="en-US" altLang="zh-CN" dirty="0" smtClean="0"/>
          </a:p>
          <a:p>
            <a:r>
              <a:rPr lang="zh-CN" altLang="en-US" dirty="0" smtClean="0"/>
              <a:t>该方案适合不需要数据容灾的业务容灾场景，如</a:t>
            </a:r>
            <a:r>
              <a:rPr lang="en-US" dirty="0" smtClean="0"/>
              <a:t>:</a:t>
            </a:r>
            <a:r>
              <a:rPr lang="zh-CN" altLang="en-US" dirty="0" smtClean="0"/>
              <a:t>营业厅、客服坐席、呼叫中心等。在进行业务部署时，建议用户虚拟机是以相同规格属性的资源池方式发放。和基于客户端检测的业务容灾方案相比，该方案适用于用户数较多，或者用户对于负载均衡有要求的局点，例如希望用户接入时，能够就近选择数据中心，或者是在两个数据中心做一个全局的负载分配。</a:t>
            </a:r>
            <a:endParaRPr lang="en-US" altLang="zh-CN" dirty="0" smtClean="0"/>
          </a:p>
          <a:p>
            <a:r>
              <a:rPr lang="zh-CN" altLang="en-US" dirty="0" smtClean="0"/>
              <a:t>上图为容灾方案的组网图，两个数据中心独立部署一套完整的</a:t>
            </a:r>
            <a:r>
              <a:rPr lang="en-US" dirty="0" smtClean="0"/>
              <a:t>VDI</a:t>
            </a:r>
            <a:r>
              <a:rPr lang="zh-CN" altLang="en-US" dirty="0" smtClean="0"/>
              <a:t>系统，为了简化说明，下图只画出了</a:t>
            </a:r>
            <a:r>
              <a:rPr lang="en-US" dirty="0" smtClean="0"/>
              <a:t>VLB</a:t>
            </a:r>
            <a:r>
              <a:rPr lang="zh-CN" altLang="en-US" dirty="0" smtClean="0"/>
              <a:t>、</a:t>
            </a:r>
            <a:r>
              <a:rPr lang="en-US" dirty="0" smtClean="0"/>
              <a:t>WI</a:t>
            </a:r>
            <a:r>
              <a:rPr lang="zh-CN" altLang="en-US" dirty="0" smtClean="0"/>
              <a:t>和</a:t>
            </a:r>
            <a:r>
              <a:rPr lang="en-US" dirty="0" smtClean="0"/>
              <a:t>AD</a:t>
            </a:r>
            <a:r>
              <a:rPr lang="zh-CN" altLang="en-US" dirty="0" smtClean="0"/>
              <a:t>等容灾相关</a:t>
            </a:r>
            <a:r>
              <a:rPr lang="en-US" dirty="0" smtClean="0"/>
              <a:t>VDI</a:t>
            </a:r>
            <a:r>
              <a:rPr lang="zh-CN" altLang="en-US" dirty="0" smtClean="0"/>
              <a:t>基础架构。在生产和灾备站点各部署一套</a:t>
            </a:r>
            <a:r>
              <a:rPr lang="en-US" dirty="0" smtClean="0"/>
              <a:t>AD</a:t>
            </a:r>
            <a:r>
              <a:rPr lang="zh-CN" altLang="en-US" dirty="0" smtClean="0"/>
              <a:t>，</a:t>
            </a:r>
            <a:r>
              <a:rPr lang="en-US" dirty="0" smtClean="0"/>
              <a:t>AD</a:t>
            </a:r>
            <a:r>
              <a:rPr lang="zh-CN" altLang="en-US" dirty="0" smtClean="0"/>
              <a:t>通过自身的机制进行用户信息同步，这样可保证用户用同样的密码进行</a:t>
            </a:r>
            <a:r>
              <a:rPr lang="en-US" dirty="0" smtClean="0"/>
              <a:t>WI</a:t>
            </a:r>
            <a:r>
              <a:rPr lang="zh-CN" altLang="en-US" dirty="0" smtClean="0"/>
              <a:t>登录。</a:t>
            </a:r>
            <a:endParaRPr lang="en-US" dirty="0" smtClean="0"/>
          </a:p>
          <a:p>
            <a:endParaRPr lang="en-US" dirty="0" smtClean="0"/>
          </a:p>
          <a:p>
            <a:endParaRPr lang="en-US" dirty="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852538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该方案的组网要点见下：</a:t>
            </a:r>
            <a:endParaRPr lang="en-US" dirty="0" smtClean="0"/>
          </a:p>
          <a:p>
            <a:pPr lvl="1"/>
            <a:r>
              <a:rPr lang="zh-CN" altLang="en-US" dirty="0" smtClean="0"/>
              <a:t>主备数据中心部署一台</a:t>
            </a:r>
            <a:r>
              <a:rPr lang="en-US" dirty="0" smtClean="0"/>
              <a:t>GSLB</a:t>
            </a:r>
            <a:r>
              <a:rPr lang="zh-CN" altLang="en-US" dirty="0" smtClean="0"/>
              <a:t>设备，每台</a:t>
            </a:r>
            <a:r>
              <a:rPr lang="en-US" dirty="0" smtClean="0"/>
              <a:t>GSLB</a:t>
            </a:r>
            <a:r>
              <a:rPr lang="zh-CN" altLang="en-US" dirty="0" smtClean="0"/>
              <a:t>需要监控两个数据中心的</a:t>
            </a:r>
            <a:r>
              <a:rPr lang="en-US" dirty="0" err="1" smtClean="0"/>
              <a:t>vLB</a:t>
            </a:r>
            <a:r>
              <a:rPr lang="zh-CN" altLang="en-US" dirty="0" smtClean="0"/>
              <a:t>的健康状态。</a:t>
            </a:r>
            <a:endParaRPr lang="en-US" dirty="0" smtClean="0"/>
          </a:p>
          <a:p>
            <a:pPr lvl="1"/>
            <a:r>
              <a:rPr lang="en-US" dirty="0" smtClean="0"/>
              <a:t>TC</a:t>
            </a:r>
            <a:r>
              <a:rPr lang="zh-CN" altLang="en-US" dirty="0" smtClean="0"/>
              <a:t>上设定默认的桌面业务入口域名，其主用、备用</a:t>
            </a:r>
            <a:r>
              <a:rPr lang="en-US" dirty="0" smtClean="0"/>
              <a:t>DNS</a:t>
            </a:r>
            <a:r>
              <a:rPr lang="zh-CN" altLang="en-US" dirty="0" smtClean="0"/>
              <a:t>地址分别为两个数据中心的</a:t>
            </a:r>
            <a:r>
              <a:rPr lang="en-US" dirty="0" smtClean="0"/>
              <a:t>GSLB IP</a:t>
            </a:r>
            <a:r>
              <a:rPr lang="zh-CN" altLang="en-US" dirty="0" smtClean="0"/>
              <a:t>地址，由</a:t>
            </a:r>
            <a:r>
              <a:rPr lang="en-US" dirty="0" smtClean="0"/>
              <a:t>GSLB</a:t>
            </a:r>
            <a:r>
              <a:rPr lang="zh-CN" altLang="en-US" dirty="0" smtClean="0"/>
              <a:t>负责域名解析。</a:t>
            </a:r>
            <a:endParaRPr lang="en-US" dirty="0" smtClean="0"/>
          </a:p>
          <a:p>
            <a:pPr lvl="1"/>
            <a:r>
              <a:rPr lang="en-US" dirty="0" smtClean="0"/>
              <a:t>GSLB</a:t>
            </a:r>
            <a:r>
              <a:rPr lang="zh-CN" altLang="en-US" dirty="0" smtClean="0"/>
              <a:t>负责监控数据中心运行状态，正常情况下该域名将被解析至该用户生产数据中心入口</a:t>
            </a:r>
            <a:r>
              <a:rPr lang="en-US" dirty="0" smtClean="0"/>
              <a:t>IP</a:t>
            </a:r>
            <a:r>
              <a:rPr lang="zh-CN" altLang="en-US" dirty="0" smtClean="0"/>
              <a:t>地址，只有生产数据中心异常后，才把域名解析为灾备数据中心的</a:t>
            </a:r>
            <a:r>
              <a:rPr lang="en-US" dirty="0" smtClean="0"/>
              <a:t>IP</a:t>
            </a:r>
            <a:r>
              <a:rPr lang="zh-CN" altLang="en-US" dirty="0" smtClean="0"/>
              <a:t>。</a:t>
            </a:r>
            <a:endParaRPr lang="en-US" dirty="0" smtClean="0"/>
          </a:p>
          <a:p>
            <a:pPr lvl="1"/>
            <a:r>
              <a:rPr lang="en-US" dirty="0" smtClean="0"/>
              <a:t>GSLB</a:t>
            </a:r>
            <a:r>
              <a:rPr lang="zh-CN" altLang="en-US" dirty="0" smtClean="0"/>
              <a:t>上可以设置</a:t>
            </a:r>
            <a:r>
              <a:rPr lang="en-US" dirty="0" smtClean="0"/>
              <a:t>DNS</a:t>
            </a:r>
            <a:r>
              <a:rPr lang="zh-CN" altLang="en-US" dirty="0" smtClean="0"/>
              <a:t>解析策略，例如客户端地理信息或者做源</a:t>
            </a:r>
            <a:r>
              <a:rPr lang="en-US" dirty="0" smtClean="0"/>
              <a:t>IP</a:t>
            </a:r>
            <a:r>
              <a:rPr lang="zh-CN" altLang="en-US" dirty="0" smtClean="0"/>
              <a:t>哈希运算，把对于数据中心的请求分配到不同的数据中心。</a:t>
            </a:r>
            <a:endParaRPr lang="en-US" altLang="zh-CN" dirty="0" smtClean="0"/>
          </a:p>
          <a:p>
            <a:r>
              <a:rPr lang="en-US" dirty="0" smtClean="0"/>
              <a:t>VDI</a:t>
            </a:r>
            <a:r>
              <a:rPr lang="zh-CN" altLang="en-US" dirty="0" smtClean="0"/>
              <a:t>基础架构虚拟机容灾</a:t>
            </a:r>
            <a:endParaRPr lang="en-US" altLang="zh-CN" dirty="0" smtClean="0"/>
          </a:p>
          <a:p>
            <a:pPr lvl="1"/>
            <a:r>
              <a:rPr lang="zh-CN" altLang="en-US" dirty="0" smtClean="0"/>
              <a:t>在生产者和灾备站点各部署独立的一套</a:t>
            </a:r>
            <a:r>
              <a:rPr lang="en-US" dirty="0" smtClean="0"/>
              <a:t>VDI</a:t>
            </a:r>
            <a:r>
              <a:rPr lang="zh-CN" altLang="en-US" dirty="0" smtClean="0"/>
              <a:t>基础架构虚拟机，两套桌面不同步任何桌面数据。</a:t>
            </a:r>
            <a:endParaRPr lang="en-US" dirty="0" smtClean="0"/>
          </a:p>
          <a:p>
            <a:r>
              <a:rPr lang="zh-CN" altLang="en-US" dirty="0" smtClean="0"/>
              <a:t>灾难恢复方案</a:t>
            </a:r>
            <a:endParaRPr lang="en-US" altLang="zh-CN" dirty="0" smtClean="0"/>
          </a:p>
          <a:p>
            <a:pPr lvl="1"/>
            <a:r>
              <a:rPr lang="zh-CN" altLang="en-US" dirty="0" smtClean="0"/>
              <a:t>假设上图中数据中心</a:t>
            </a:r>
            <a:r>
              <a:rPr lang="en-US" altLang="zh-CN" dirty="0" smtClean="0"/>
              <a:t>A</a:t>
            </a:r>
            <a:r>
              <a:rPr lang="zh-CN" altLang="en-US" dirty="0" smtClean="0"/>
              <a:t>发生灾难，且待分析的某个客户端的</a:t>
            </a:r>
            <a:r>
              <a:rPr lang="en-US" altLang="zh-CN" dirty="0" smtClean="0"/>
              <a:t>DNS1</a:t>
            </a:r>
            <a:r>
              <a:rPr lang="zh-CN" altLang="en-US" dirty="0" smtClean="0"/>
              <a:t>为部署在数据中心</a:t>
            </a:r>
            <a:r>
              <a:rPr lang="en-US" altLang="zh-CN" dirty="0" smtClean="0"/>
              <a:t>A</a:t>
            </a:r>
            <a:r>
              <a:rPr lang="zh-CN" altLang="en-US" dirty="0" smtClean="0"/>
              <a:t>的</a:t>
            </a:r>
            <a:r>
              <a:rPr lang="en-US" altLang="zh-CN" dirty="0" smtClean="0"/>
              <a:t>GSLB</a:t>
            </a:r>
            <a:r>
              <a:rPr lang="zh-CN" altLang="en-US" dirty="0" smtClean="0"/>
              <a:t>设备，</a:t>
            </a:r>
            <a:r>
              <a:rPr lang="en-US" altLang="zh-CN" dirty="0" smtClean="0"/>
              <a:t>DNS2</a:t>
            </a:r>
            <a:r>
              <a:rPr lang="zh-CN" altLang="en-US" dirty="0" smtClean="0"/>
              <a:t>为部署在数据中心</a:t>
            </a:r>
            <a:r>
              <a:rPr lang="en-US" altLang="zh-CN" dirty="0" smtClean="0"/>
              <a:t>B</a:t>
            </a:r>
            <a:r>
              <a:rPr lang="zh-CN" altLang="en-US" dirty="0" smtClean="0"/>
              <a:t>的</a:t>
            </a:r>
            <a:r>
              <a:rPr lang="en-US" altLang="zh-CN" dirty="0" smtClean="0"/>
              <a:t>GSLB</a:t>
            </a:r>
            <a:r>
              <a:rPr lang="zh-CN" altLang="en-US" dirty="0" smtClean="0"/>
              <a:t>设备。数据中心</a:t>
            </a:r>
            <a:r>
              <a:rPr lang="en-US" altLang="zh-CN" dirty="0" smtClean="0"/>
              <a:t>A</a:t>
            </a:r>
            <a:r>
              <a:rPr lang="zh-CN" altLang="en-US" dirty="0" smtClean="0"/>
              <a:t>发生灾难时，该站点的</a:t>
            </a:r>
            <a:r>
              <a:rPr lang="en-US" altLang="zh-CN" dirty="0" err="1" smtClean="0"/>
              <a:t>vLB</a:t>
            </a:r>
            <a:r>
              <a:rPr lang="zh-CN" altLang="en-US" dirty="0" smtClean="0"/>
              <a:t>不能再提供服务。下面分两种情况分析灾难恢复的流程。</a:t>
            </a:r>
            <a:endParaRPr lang="en-US" altLang="zh-CN" dirty="0" smtClean="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262921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1"/>
            <a:r>
              <a:rPr lang="en-US" altLang="zh-CN" dirty="0" smtClean="0"/>
              <a:t>GSLB</a:t>
            </a:r>
            <a:r>
              <a:rPr lang="zh-CN" altLang="en-US" dirty="0" smtClean="0"/>
              <a:t>工作正常</a:t>
            </a:r>
            <a:endParaRPr lang="en-US" altLang="zh-CN" dirty="0" smtClean="0"/>
          </a:p>
          <a:p>
            <a:pPr lvl="1"/>
            <a:r>
              <a:rPr lang="zh-CN" altLang="en-US" dirty="0" smtClean="0"/>
              <a:t>客户端的</a:t>
            </a:r>
            <a:r>
              <a:rPr lang="en-US" altLang="zh-CN" dirty="0" smtClean="0"/>
              <a:t>DNS1</a:t>
            </a:r>
            <a:r>
              <a:rPr lang="zh-CN" altLang="en-US" dirty="0" smtClean="0"/>
              <a:t>服务器为位于数据中心</a:t>
            </a:r>
            <a:r>
              <a:rPr lang="en-US" altLang="zh-CN" dirty="0" smtClean="0"/>
              <a:t>A</a:t>
            </a:r>
            <a:r>
              <a:rPr lang="zh-CN" altLang="en-US" dirty="0" smtClean="0"/>
              <a:t>的</a:t>
            </a:r>
            <a:r>
              <a:rPr lang="en-US" altLang="zh-CN" dirty="0" smtClean="0"/>
              <a:t>GSLB</a:t>
            </a:r>
            <a:r>
              <a:rPr lang="zh-CN" altLang="en-US" dirty="0" smtClean="0"/>
              <a:t>设备，数据中心发生灾难后，该设备依然可正常工作。灾难时，客户端向</a:t>
            </a:r>
            <a:r>
              <a:rPr lang="en-US" altLang="zh-CN" dirty="0" smtClean="0"/>
              <a:t>DNS1</a:t>
            </a:r>
            <a:r>
              <a:rPr lang="zh-CN" altLang="en-US" dirty="0" smtClean="0"/>
              <a:t>解析桌面云的域名，</a:t>
            </a:r>
            <a:r>
              <a:rPr lang="en-US" altLang="zh-CN" dirty="0" smtClean="0"/>
              <a:t>GSLB</a:t>
            </a:r>
            <a:r>
              <a:rPr lang="zh-CN" altLang="en-US" dirty="0" smtClean="0"/>
              <a:t>由于探测到本地的</a:t>
            </a:r>
            <a:r>
              <a:rPr lang="en-US" altLang="zh-CN" dirty="0" err="1" smtClean="0"/>
              <a:t>vLB</a:t>
            </a:r>
            <a:r>
              <a:rPr lang="zh-CN" altLang="en-US" dirty="0" smtClean="0"/>
              <a:t>已经损毁，则会把灾备端的</a:t>
            </a:r>
            <a:r>
              <a:rPr lang="en-US" altLang="zh-CN" dirty="0" err="1" smtClean="0"/>
              <a:t>vLB</a:t>
            </a:r>
            <a:r>
              <a:rPr lang="zh-CN" altLang="en-US" dirty="0" smtClean="0"/>
              <a:t>的</a:t>
            </a:r>
            <a:r>
              <a:rPr lang="en-US" altLang="zh-CN" dirty="0" smtClean="0"/>
              <a:t>IP</a:t>
            </a:r>
            <a:r>
              <a:rPr lang="zh-CN" altLang="en-US" dirty="0" smtClean="0"/>
              <a:t>返回给客户端，使用户登录到灾备数据中心。</a:t>
            </a:r>
            <a:endParaRPr lang="en-US" altLang="zh-CN" dirty="0" smtClean="0"/>
          </a:p>
          <a:p>
            <a:pPr lvl="1"/>
            <a:r>
              <a:rPr lang="en-US" altLang="zh-CN" dirty="0" smtClean="0"/>
              <a:t>GSLB</a:t>
            </a:r>
            <a:r>
              <a:rPr lang="zh-CN" altLang="en-US" dirty="0" smtClean="0"/>
              <a:t>工作异常</a:t>
            </a:r>
            <a:endParaRPr lang="en-US" altLang="zh-CN" dirty="0" smtClean="0"/>
          </a:p>
          <a:p>
            <a:pPr lvl="1"/>
            <a:r>
              <a:rPr lang="zh-CN" altLang="en-US" dirty="0" smtClean="0"/>
              <a:t>由于主</a:t>
            </a:r>
            <a:r>
              <a:rPr lang="en-US" altLang="zh-CN" dirty="0" smtClean="0"/>
              <a:t>DNS</a:t>
            </a:r>
            <a:r>
              <a:rPr lang="zh-CN" altLang="en-US" dirty="0" smtClean="0"/>
              <a:t>工作异常，客户端使用主</a:t>
            </a:r>
            <a:r>
              <a:rPr lang="en-US" altLang="zh-CN" dirty="0" smtClean="0"/>
              <a:t>DNS</a:t>
            </a:r>
            <a:r>
              <a:rPr lang="zh-CN" altLang="en-US" dirty="0" smtClean="0"/>
              <a:t>进行域名解析失败后，动用备的</a:t>
            </a:r>
            <a:r>
              <a:rPr lang="en-US" altLang="zh-CN" dirty="0" smtClean="0"/>
              <a:t>DNS</a:t>
            </a:r>
            <a:r>
              <a:rPr lang="zh-CN" altLang="en-US" dirty="0" smtClean="0"/>
              <a:t>进行解析。备用的</a:t>
            </a:r>
            <a:r>
              <a:rPr lang="en-US" altLang="zh-CN" dirty="0" smtClean="0"/>
              <a:t>DNS</a:t>
            </a:r>
            <a:r>
              <a:rPr lang="zh-CN" altLang="en-US" dirty="0" smtClean="0"/>
              <a:t>位于灾备数据中心，该</a:t>
            </a:r>
            <a:r>
              <a:rPr lang="en-US" altLang="zh-CN" dirty="0" smtClean="0"/>
              <a:t>GSLB</a:t>
            </a:r>
            <a:r>
              <a:rPr lang="zh-CN" altLang="en-US" dirty="0" smtClean="0"/>
              <a:t>设备能够对两个数据中心的</a:t>
            </a:r>
            <a:r>
              <a:rPr lang="en-US" altLang="zh-CN" dirty="0" err="1" smtClean="0"/>
              <a:t>vLB</a:t>
            </a:r>
            <a:r>
              <a:rPr lang="zh-CN" altLang="en-US" dirty="0" smtClean="0"/>
              <a:t>做出健康检查，向用户返回可用的</a:t>
            </a:r>
            <a:r>
              <a:rPr lang="en-US" altLang="zh-CN" dirty="0" err="1" smtClean="0"/>
              <a:t>vLB</a:t>
            </a:r>
            <a:r>
              <a:rPr lang="zh-CN" altLang="en-US" dirty="0" smtClean="0"/>
              <a:t>的</a:t>
            </a:r>
            <a:r>
              <a:rPr lang="en-US" altLang="zh-CN" dirty="0" smtClean="0"/>
              <a:t>IP</a:t>
            </a:r>
            <a:r>
              <a:rPr lang="zh-CN" altLang="en-US" dirty="0" smtClean="0"/>
              <a:t>地址。</a:t>
            </a:r>
            <a:endParaRPr lang="en-US" altLang="zh-CN" dirty="0" smtClean="0"/>
          </a:p>
          <a:p>
            <a:r>
              <a:rPr lang="zh-CN" altLang="en-US" dirty="0" smtClean="0"/>
              <a:t>配置要点</a:t>
            </a:r>
            <a:endParaRPr lang="en-US" altLang="zh-CN" dirty="0" smtClean="0"/>
          </a:p>
          <a:p>
            <a:pPr lvl="1"/>
            <a:r>
              <a:rPr lang="zh-CN" altLang="en-US" dirty="0" smtClean="0"/>
              <a:t>根据生产站点和灾备站点的用户数，两个站点独立配置，不存在共享硬件和</a:t>
            </a:r>
            <a:r>
              <a:rPr lang="en-US" altLang="zh-CN" dirty="0" smtClean="0"/>
              <a:t>License</a:t>
            </a:r>
            <a:r>
              <a:rPr lang="zh-CN" altLang="en-US" dirty="0" smtClean="0"/>
              <a:t>问题。此外，在生产和灾备站点，都需要配置一台</a:t>
            </a:r>
            <a:r>
              <a:rPr lang="en-US" altLang="zh-CN" dirty="0" smtClean="0"/>
              <a:t>GSLB</a:t>
            </a:r>
            <a:r>
              <a:rPr lang="zh-CN" altLang="en-US" dirty="0" smtClean="0"/>
              <a:t>设备。例如，对于</a:t>
            </a:r>
            <a:r>
              <a:rPr lang="en-US" altLang="zh-CN" dirty="0" smtClean="0"/>
              <a:t>500</a:t>
            </a:r>
            <a:r>
              <a:rPr lang="zh-CN" altLang="en-US" dirty="0" smtClean="0"/>
              <a:t>个呼叫中心的</a:t>
            </a:r>
            <a:r>
              <a:rPr lang="en-US" altLang="zh-CN" dirty="0" smtClean="0"/>
              <a:t>VDI</a:t>
            </a:r>
            <a:r>
              <a:rPr lang="zh-CN" altLang="en-US" dirty="0" smtClean="0"/>
              <a:t>局点（需要容灾），则需要在生产站点按照</a:t>
            </a:r>
            <a:r>
              <a:rPr lang="en-US" altLang="zh-CN" dirty="0" smtClean="0"/>
              <a:t>500</a:t>
            </a:r>
            <a:r>
              <a:rPr lang="zh-CN" altLang="en-US" dirty="0" smtClean="0"/>
              <a:t>个用户做配置，然后在灾备站点按照</a:t>
            </a:r>
            <a:r>
              <a:rPr lang="en-US" altLang="zh-CN" dirty="0" smtClean="0"/>
              <a:t>500</a:t>
            </a:r>
            <a:r>
              <a:rPr lang="zh-CN" altLang="en-US" dirty="0" smtClean="0"/>
              <a:t>个用户做配置，两个数据中心都需要配置</a:t>
            </a:r>
            <a:r>
              <a:rPr lang="en-US" altLang="zh-CN" dirty="0" smtClean="0"/>
              <a:t>500</a:t>
            </a:r>
            <a:r>
              <a:rPr lang="zh-CN" altLang="en-US" dirty="0" smtClean="0"/>
              <a:t>个</a:t>
            </a:r>
            <a:r>
              <a:rPr lang="en-US" altLang="zh-CN" dirty="0" smtClean="0"/>
              <a:t>License</a:t>
            </a:r>
            <a:r>
              <a:rPr lang="zh-CN" altLang="en-US" dirty="0" smtClean="0"/>
              <a:t>和一台</a:t>
            </a:r>
            <a:r>
              <a:rPr lang="en-US" altLang="zh-CN" dirty="0" smtClean="0"/>
              <a:t>GSLB</a:t>
            </a:r>
            <a:r>
              <a:rPr lang="zh-CN" altLang="en-US" dirty="0" smtClean="0"/>
              <a:t>设备。</a:t>
            </a:r>
            <a:endParaRPr lang="en-US" altLang="zh-CN" dirty="0" smtClean="0"/>
          </a:p>
          <a:p>
            <a:pPr lvl="1"/>
            <a:endParaRPr lang="en-US" dirty="0" smtClean="0"/>
          </a:p>
          <a:p>
            <a:endParaRPr lang="en-US" dirty="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985882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176251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在上述两种容灾方案中，只提供业务容灾的能力，即用户虚拟机的数据没有进行容灾。在本方案中，数据盘放在</a:t>
            </a:r>
            <a:r>
              <a:rPr lang="en-US" dirty="0" smtClean="0"/>
              <a:t>NAS</a:t>
            </a:r>
            <a:r>
              <a:rPr lang="zh-CN" altLang="en-US" dirty="0" smtClean="0"/>
              <a:t>上，通过</a:t>
            </a:r>
            <a:r>
              <a:rPr lang="en-US" dirty="0" smtClean="0"/>
              <a:t>NAS</a:t>
            </a:r>
            <a:r>
              <a:rPr lang="zh-CN" altLang="en-US" dirty="0" smtClean="0"/>
              <a:t>本身的远程复制机制，把数据盘的数据异步拷贝到灾备数据中心进行容灾。当用户登录时，由用户的</a:t>
            </a:r>
            <a:r>
              <a:rPr lang="en-US" dirty="0" smtClean="0"/>
              <a:t>AD</a:t>
            </a:r>
            <a:r>
              <a:rPr lang="zh-CN" altLang="en-US" dirty="0" smtClean="0"/>
              <a:t>策略，挂载数据盘。当生产数据中心异常时，用户登录灾备中心的虚拟机，虚拟机则根据域策略，重新挂载数据盘，从而实现数据容灾。在该方案中，生产站点和灾备站点是独立的两套</a:t>
            </a:r>
            <a:r>
              <a:rPr lang="en-US" dirty="0" smtClean="0"/>
              <a:t>VDI</a:t>
            </a:r>
            <a:r>
              <a:rPr lang="zh-CN" altLang="en-US" dirty="0" smtClean="0"/>
              <a:t>系统，每个系统都运行一个虚拟机，系统盘是独立的，但数据盘是共用的，由用户登录时挂载。</a:t>
            </a:r>
            <a:endParaRPr lang="en-US" altLang="zh-CN" dirty="0" smtClean="0"/>
          </a:p>
          <a:p>
            <a:r>
              <a:rPr lang="zh-CN" altLang="en-US" dirty="0" smtClean="0"/>
              <a:t>该方案适用于用户数据盘容灾，但系统盘不容灾的场景，例如</a:t>
            </a:r>
            <a:r>
              <a:rPr lang="en-US" dirty="0" smtClean="0"/>
              <a:t>OA</a:t>
            </a:r>
            <a:r>
              <a:rPr lang="zh-CN" altLang="en-US" dirty="0" smtClean="0"/>
              <a:t>办公等。采用该方案容灾，能够能够确保灾难发生后，数据盘和灾难前基本一致（取决于具体项目的</a:t>
            </a:r>
            <a:r>
              <a:rPr lang="en-US" dirty="0" smtClean="0"/>
              <a:t>RPO</a:t>
            </a:r>
            <a:r>
              <a:rPr lang="zh-CN" altLang="en-US" dirty="0" smtClean="0"/>
              <a:t>），系统盘是全新的系统盘，并不会从生产站点同步应用。为了增加用户体验，建议灾备站点的用户虚拟机安装和生产站点相同的应用。</a:t>
            </a:r>
            <a:endParaRPr lang="en-US" dirty="0" smtClean="0"/>
          </a:p>
          <a:p>
            <a:r>
              <a:rPr lang="zh-CN" altLang="en-US" dirty="0" smtClean="0"/>
              <a:t>注意，该方案在</a:t>
            </a:r>
            <a:r>
              <a:rPr lang="en-US" dirty="0" smtClean="0"/>
              <a:t>NAS</a:t>
            </a:r>
            <a:r>
              <a:rPr lang="zh-CN" altLang="en-US" dirty="0" smtClean="0"/>
              <a:t>进行主备切换时，需要管理员干预，需要登录到备用</a:t>
            </a:r>
            <a:r>
              <a:rPr lang="en-US" dirty="0" smtClean="0"/>
              <a:t>NAS</a:t>
            </a:r>
            <a:r>
              <a:rPr lang="zh-CN" altLang="en-US" dirty="0" smtClean="0"/>
              <a:t>，把备用</a:t>
            </a:r>
            <a:r>
              <a:rPr lang="en-US" dirty="0" smtClean="0"/>
              <a:t>NAS</a:t>
            </a:r>
            <a:r>
              <a:rPr lang="zh-CN" altLang="en-US" dirty="0" smtClean="0"/>
              <a:t>的文件系统设置为主用状态。</a:t>
            </a:r>
            <a:endParaRPr lang="en-US" dirty="0" smtClean="0"/>
          </a:p>
          <a:p>
            <a:r>
              <a:rPr lang="zh-CN" altLang="en-US" dirty="0" smtClean="0"/>
              <a:t>上图为容灾方案的组网图，两个数据中心独立部署一套完整的</a:t>
            </a:r>
            <a:r>
              <a:rPr lang="en-US" dirty="0" smtClean="0"/>
              <a:t>VDI</a:t>
            </a:r>
            <a:r>
              <a:rPr lang="zh-CN" altLang="en-US" dirty="0" smtClean="0"/>
              <a:t>系统，为了简化说明，上图只画出了</a:t>
            </a:r>
            <a:r>
              <a:rPr lang="en-US" dirty="0" err="1" smtClean="0"/>
              <a:t>vLB</a:t>
            </a:r>
            <a:r>
              <a:rPr lang="zh-CN" altLang="en-US" dirty="0" smtClean="0"/>
              <a:t>、</a:t>
            </a:r>
            <a:r>
              <a:rPr lang="en-US" dirty="0" smtClean="0"/>
              <a:t>WI</a:t>
            </a:r>
            <a:r>
              <a:rPr lang="zh-CN" altLang="en-US" dirty="0" smtClean="0"/>
              <a:t>和</a:t>
            </a:r>
            <a:r>
              <a:rPr lang="en-US" dirty="0" smtClean="0"/>
              <a:t>AD</a:t>
            </a:r>
            <a:r>
              <a:rPr lang="zh-CN" altLang="en-US" dirty="0" smtClean="0"/>
              <a:t>等容灾相关</a:t>
            </a:r>
            <a:r>
              <a:rPr lang="en-US" dirty="0" smtClean="0"/>
              <a:t>VDI</a:t>
            </a:r>
            <a:r>
              <a:rPr lang="zh-CN" altLang="en-US" dirty="0" smtClean="0"/>
              <a:t>基础架构。在生产和灾备站点各部署一套</a:t>
            </a:r>
            <a:r>
              <a:rPr lang="en-US" dirty="0" smtClean="0"/>
              <a:t>AD</a:t>
            </a:r>
            <a:r>
              <a:rPr lang="zh-CN" altLang="en-US" dirty="0" smtClean="0"/>
              <a:t>，</a:t>
            </a:r>
            <a:r>
              <a:rPr lang="en-US" dirty="0" smtClean="0"/>
              <a:t>AD</a:t>
            </a:r>
            <a:r>
              <a:rPr lang="zh-CN" altLang="en-US" dirty="0" smtClean="0"/>
              <a:t>通过自身的机制进行用户信息同步，这样可保证用户用同样的密码进行</a:t>
            </a:r>
            <a:r>
              <a:rPr lang="en-US" dirty="0" smtClean="0"/>
              <a:t>WI</a:t>
            </a:r>
            <a:r>
              <a:rPr lang="zh-CN" altLang="en-US" dirty="0" smtClean="0"/>
              <a:t>登陆。</a:t>
            </a:r>
            <a:endParaRPr lang="en-US" dirty="0" smtClean="0"/>
          </a:p>
          <a:p>
            <a:endParaRPr lang="en-US" dirty="0" smtClean="0"/>
          </a:p>
          <a:p>
            <a:endParaRPr lang="en-US" dirty="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3458715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该方案的组网要点见下：</a:t>
            </a:r>
            <a:endParaRPr lang="en-US" dirty="0" smtClean="0"/>
          </a:p>
          <a:p>
            <a:pPr lvl="0"/>
            <a:r>
              <a:rPr lang="zh-CN" altLang="en-US" dirty="0" smtClean="0"/>
              <a:t>主备数据中心部署一台</a:t>
            </a:r>
            <a:r>
              <a:rPr lang="en-US" dirty="0" smtClean="0"/>
              <a:t>GSLB</a:t>
            </a:r>
            <a:r>
              <a:rPr lang="zh-CN" altLang="en-US" dirty="0" smtClean="0"/>
              <a:t>设备，每台</a:t>
            </a:r>
            <a:r>
              <a:rPr lang="en-US" dirty="0" smtClean="0"/>
              <a:t>GSLB</a:t>
            </a:r>
            <a:r>
              <a:rPr lang="zh-CN" altLang="en-US" dirty="0" smtClean="0"/>
              <a:t>需要监控两个数据中心的</a:t>
            </a:r>
            <a:r>
              <a:rPr lang="en-US" dirty="0" err="1" smtClean="0"/>
              <a:t>vLB</a:t>
            </a:r>
            <a:r>
              <a:rPr lang="zh-CN" altLang="en-US" dirty="0" smtClean="0"/>
              <a:t>的健康状态。</a:t>
            </a:r>
            <a:r>
              <a:rPr lang="en-US" dirty="0" smtClean="0"/>
              <a:t>GSLB</a:t>
            </a:r>
            <a:r>
              <a:rPr lang="zh-CN" altLang="en-US" dirty="0" smtClean="0"/>
              <a:t>既作为</a:t>
            </a:r>
            <a:r>
              <a:rPr lang="en-US" dirty="0" smtClean="0"/>
              <a:t>TC</a:t>
            </a:r>
            <a:r>
              <a:rPr lang="zh-CN" altLang="en-US" dirty="0" smtClean="0"/>
              <a:t>的</a:t>
            </a:r>
            <a:r>
              <a:rPr lang="en-US" dirty="0" smtClean="0"/>
              <a:t>DNS</a:t>
            </a:r>
            <a:r>
              <a:rPr lang="zh-CN" altLang="en-US" dirty="0" smtClean="0"/>
              <a:t>服务器，用来解析</a:t>
            </a:r>
            <a:r>
              <a:rPr lang="en-US" dirty="0" err="1" smtClean="0"/>
              <a:t>vLB</a:t>
            </a:r>
            <a:r>
              <a:rPr lang="zh-CN" altLang="en-US" dirty="0" smtClean="0"/>
              <a:t>的</a:t>
            </a:r>
            <a:r>
              <a:rPr lang="en-US" dirty="0" smtClean="0"/>
              <a:t>IP</a:t>
            </a:r>
            <a:r>
              <a:rPr lang="zh-CN" altLang="en-US" dirty="0" smtClean="0"/>
              <a:t>，也作为用户虚拟机的</a:t>
            </a:r>
            <a:r>
              <a:rPr lang="en-US" dirty="0" smtClean="0"/>
              <a:t>DNS</a:t>
            </a:r>
            <a:r>
              <a:rPr lang="zh-CN" altLang="en-US" dirty="0" smtClean="0"/>
              <a:t>服务器，用来解析</a:t>
            </a:r>
            <a:r>
              <a:rPr lang="en-US" dirty="0" smtClean="0"/>
              <a:t>NAS</a:t>
            </a:r>
            <a:r>
              <a:rPr lang="zh-CN" altLang="en-US" dirty="0" smtClean="0"/>
              <a:t>域名。由于作为用户虚拟机</a:t>
            </a:r>
            <a:r>
              <a:rPr lang="en-US" dirty="0" smtClean="0"/>
              <a:t>DNS</a:t>
            </a:r>
            <a:r>
              <a:rPr lang="zh-CN" altLang="en-US" dirty="0" smtClean="0"/>
              <a:t>， </a:t>
            </a:r>
            <a:r>
              <a:rPr lang="en-US" dirty="0" smtClean="0"/>
              <a:t>NAS</a:t>
            </a:r>
            <a:r>
              <a:rPr lang="zh-CN" altLang="en-US" dirty="0" smtClean="0"/>
              <a:t>域名外，还需要解析其它域名，所以该</a:t>
            </a:r>
            <a:r>
              <a:rPr lang="en-US" dirty="0" smtClean="0"/>
              <a:t>GSLB</a:t>
            </a:r>
            <a:r>
              <a:rPr lang="zh-CN" altLang="en-US" dirty="0" smtClean="0"/>
              <a:t>仅仅是作为</a:t>
            </a:r>
            <a:r>
              <a:rPr lang="en-US" dirty="0" smtClean="0"/>
              <a:t>DNS</a:t>
            </a:r>
            <a:r>
              <a:rPr lang="zh-CN" altLang="en-US" dirty="0" smtClean="0"/>
              <a:t>代理服务器，对于非</a:t>
            </a:r>
            <a:r>
              <a:rPr lang="en-US" dirty="0" smtClean="0"/>
              <a:t>NAS</a:t>
            </a:r>
            <a:r>
              <a:rPr lang="zh-CN" altLang="en-US" dirty="0" smtClean="0"/>
              <a:t>域名的</a:t>
            </a:r>
            <a:r>
              <a:rPr lang="en-US" dirty="0" smtClean="0"/>
              <a:t>DNS</a:t>
            </a:r>
            <a:r>
              <a:rPr lang="zh-CN" altLang="en-US" dirty="0" smtClean="0"/>
              <a:t>请求，转发给真正的</a:t>
            </a:r>
            <a:r>
              <a:rPr lang="en-US" dirty="0" smtClean="0"/>
              <a:t>DNS</a:t>
            </a:r>
            <a:r>
              <a:rPr lang="zh-CN" altLang="en-US" dirty="0" smtClean="0"/>
              <a:t>服务</a:t>
            </a:r>
            <a:endParaRPr lang="en-US" altLang="zh-CN" dirty="0" smtClean="0"/>
          </a:p>
          <a:p>
            <a:pPr lvl="0"/>
            <a:r>
              <a:rPr lang="en-US" altLang="zh-CN" dirty="0" smtClean="0"/>
              <a:t>     </a:t>
            </a:r>
            <a:r>
              <a:rPr lang="zh-CN" altLang="en-US" dirty="0" smtClean="0"/>
              <a:t>器。</a:t>
            </a:r>
            <a:endParaRPr lang="en-US" dirty="0" smtClean="0"/>
          </a:p>
          <a:p>
            <a:pPr lvl="0"/>
            <a:r>
              <a:rPr lang="en-US" dirty="0" smtClean="0"/>
              <a:t>TC</a:t>
            </a:r>
            <a:r>
              <a:rPr lang="zh-CN" altLang="en-US" dirty="0" smtClean="0"/>
              <a:t>上设定默认的桌面业务入口域名，其主用、备用</a:t>
            </a:r>
            <a:r>
              <a:rPr lang="en-US" dirty="0" smtClean="0"/>
              <a:t>DNS</a:t>
            </a:r>
            <a:r>
              <a:rPr lang="zh-CN" altLang="en-US" dirty="0" smtClean="0"/>
              <a:t>地址分别为两个数据中心的</a:t>
            </a:r>
            <a:r>
              <a:rPr lang="en-US" dirty="0" smtClean="0"/>
              <a:t>GSLB IP</a:t>
            </a:r>
            <a:r>
              <a:rPr lang="zh-CN" altLang="en-US" dirty="0" smtClean="0"/>
              <a:t>地址，由</a:t>
            </a:r>
            <a:r>
              <a:rPr lang="en-US" dirty="0" smtClean="0"/>
              <a:t>GSLB</a:t>
            </a:r>
            <a:r>
              <a:rPr lang="zh-CN" altLang="en-US" dirty="0" smtClean="0"/>
              <a:t>负责域名解析。</a:t>
            </a:r>
            <a:endParaRPr lang="en-US" dirty="0" smtClean="0"/>
          </a:p>
          <a:p>
            <a:pPr lvl="0"/>
            <a:r>
              <a:rPr lang="en-US" dirty="0" smtClean="0"/>
              <a:t>GSLB</a:t>
            </a:r>
            <a:r>
              <a:rPr lang="zh-CN" altLang="en-US" dirty="0" smtClean="0"/>
              <a:t>负责监控数据中心运行状态，正常情况下该域名将被解析至该用户生产数据中心入口</a:t>
            </a:r>
            <a:r>
              <a:rPr lang="en-US" dirty="0" smtClean="0"/>
              <a:t>IP</a:t>
            </a:r>
            <a:r>
              <a:rPr lang="zh-CN" altLang="en-US" dirty="0" smtClean="0"/>
              <a:t>地址，只有生产数据中心异常后，才把域名解析为灾备数据中心的</a:t>
            </a:r>
            <a:r>
              <a:rPr lang="en-US" dirty="0" smtClean="0"/>
              <a:t>IP</a:t>
            </a:r>
            <a:r>
              <a:rPr lang="zh-CN" altLang="en-US" dirty="0" smtClean="0"/>
              <a:t>。</a:t>
            </a:r>
            <a:endParaRPr lang="en-US" dirty="0" smtClean="0"/>
          </a:p>
          <a:p>
            <a:pPr lvl="0"/>
            <a:r>
              <a:rPr lang="en-US" dirty="0" smtClean="0"/>
              <a:t>GSLB</a:t>
            </a:r>
            <a:r>
              <a:rPr lang="zh-CN" altLang="en-US" dirty="0" smtClean="0"/>
              <a:t>上可以设置</a:t>
            </a:r>
            <a:r>
              <a:rPr lang="en-US" dirty="0" smtClean="0"/>
              <a:t>DNS</a:t>
            </a:r>
            <a:r>
              <a:rPr lang="zh-CN" altLang="en-US" dirty="0" smtClean="0"/>
              <a:t>解析策略，例如客户端地理信息或者做源</a:t>
            </a:r>
            <a:r>
              <a:rPr lang="en-US" dirty="0" smtClean="0"/>
              <a:t>IP</a:t>
            </a:r>
            <a:r>
              <a:rPr lang="zh-CN" altLang="en-US" dirty="0" smtClean="0"/>
              <a:t>哈希运算，把对于数据中心的请求分配到不同的数据中心。</a:t>
            </a:r>
            <a:endParaRPr lang="en-US" dirty="0" smtClean="0"/>
          </a:p>
          <a:p>
            <a:pPr lvl="0"/>
            <a:r>
              <a:rPr lang="zh-CN" altLang="en-US" dirty="0" smtClean="0"/>
              <a:t>在两个站点，为同一个用户分配一个虚拟机。虚拟机的数据盘为通过</a:t>
            </a:r>
            <a:r>
              <a:rPr lang="en-US" dirty="0" smtClean="0"/>
              <a:t>CIFS</a:t>
            </a:r>
            <a:r>
              <a:rPr lang="zh-CN" altLang="en-US" dirty="0" smtClean="0"/>
              <a:t>协议挂载的</a:t>
            </a:r>
            <a:r>
              <a:rPr lang="en-US" dirty="0" smtClean="0"/>
              <a:t>NAS</a:t>
            </a:r>
            <a:r>
              <a:rPr lang="zh-CN" altLang="en-US" dirty="0" smtClean="0"/>
              <a:t>网盘。</a:t>
            </a:r>
            <a:r>
              <a:rPr lang="en-US" dirty="0" smtClean="0"/>
              <a:t>NAS</a:t>
            </a:r>
            <a:r>
              <a:rPr lang="zh-CN" altLang="en-US" dirty="0" smtClean="0"/>
              <a:t>在每个数据中心都部署一套或者多套，两个数据中心的</a:t>
            </a:r>
            <a:r>
              <a:rPr lang="en-US" dirty="0" smtClean="0"/>
              <a:t>NAS</a:t>
            </a:r>
            <a:r>
              <a:rPr lang="zh-CN" altLang="en-US" dirty="0" smtClean="0"/>
              <a:t>通过</a:t>
            </a:r>
            <a:r>
              <a:rPr lang="en-US" dirty="0" smtClean="0"/>
              <a:t>NAS</a:t>
            </a:r>
            <a:r>
              <a:rPr lang="zh-CN" altLang="en-US" dirty="0" smtClean="0"/>
              <a:t>自身的复制机制进行数据同步。根据实际需要，在两个站点之间选择一个部署主</a:t>
            </a:r>
            <a:r>
              <a:rPr lang="en-US" dirty="0" smtClean="0"/>
              <a:t>NAS</a:t>
            </a:r>
            <a:r>
              <a:rPr lang="zh-CN" altLang="en-US" dirty="0" smtClean="0"/>
              <a:t>。只有当主</a:t>
            </a:r>
            <a:r>
              <a:rPr lang="en-US" dirty="0" smtClean="0"/>
              <a:t>NAS</a:t>
            </a:r>
            <a:r>
              <a:rPr lang="zh-CN" altLang="en-US" dirty="0" smtClean="0"/>
              <a:t>异常时，</a:t>
            </a:r>
            <a:r>
              <a:rPr lang="en-US" dirty="0" smtClean="0"/>
              <a:t>GSLB</a:t>
            </a:r>
            <a:r>
              <a:rPr lang="zh-CN" altLang="en-US" dirty="0" smtClean="0"/>
              <a:t>才把该域名解析为备用</a:t>
            </a:r>
            <a:r>
              <a:rPr lang="en-US" dirty="0" smtClean="0"/>
              <a:t>NAS</a:t>
            </a:r>
            <a:r>
              <a:rPr lang="zh-CN" altLang="en-US" dirty="0" smtClean="0"/>
              <a:t>。</a:t>
            </a:r>
            <a:endParaRPr lang="en-US" dirty="0" smtClean="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2318185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用户虚拟机的两个</a:t>
            </a:r>
            <a:r>
              <a:rPr lang="en-US" dirty="0" smtClean="0"/>
              <a:t>DNS</a:t>
            </a:r>
            <a:r>
              <a:rPr lang="zh-CN" altLang="en-US" dirty="0" smtClean="0"/>
              <a:t>可配置成两个</a:t>
            </a:r>
            <a:r>
              <a:rPr lang="en-US" dirty="0" smtClean="0"/>
              <a:t>GSLB</a:t>
            </a:r>
            <a:r>
              <a:rPr lang="zh-CN" altLang="en-US" dirty="0" smtClean="0"/>
              <a:t>，</a:t>
            </a:r>
            <a:endParaRPr lang="en-US" dirty="0" smtClean="0"/>
          </a:p>
          <a:p>
            <a:pPr lvl="0"/>
            <a:r>
              <a:rPr lang="zh-CN" altLang="en-US" dirty="0" smtClean="0"/>
              <a:t>虚拟机通过用户</a:t>
            </a:r>
            <a:r>
              <a:rPr lang="en-US" dirty="0" smtClean="0"/>
              <a:t>AD</a:t>
            </a:r>
            <a:r>
              <a:rPr lang="zh-CN" altLang="en-US" dirty="0" smtClean="0"/>
              <a:t>策略，在用户登录时，进行数据盘的挂载。在挂载磁盘时，通过</a:t>
            </a:r>
            <a:r>
              <a:rPr lang="en-US" dirty="0" smtClean="0"/>
              <a:t>NAS</a:t>
            </a:r>
            <a:r>
              <a:rPr lang="zh-CN" altLang="en-US" dirty="0" smtClean="0"/>
              <a:t>的域名定位到具体的设备。</a:t>
            </a:r>
            <a:r>
              <a:rPr lang="en-US" dirty="0" smtClean="0"/>
              <a:t>NAS</a:t>
            </a:r>
            <a:r>
              <a:rPr lang="zh-CN" altLang="en-US" dirty="0" smtClean="0"/>
              <a:t>的域名配置。</a:t>
            </a:r>
            <a:endParaRPr lang="en-US" altLang="zh-CN" dirty="0" smtClean="0"/>
          </a:p>
          <a:p>
            <a:r>
              <a:rPr lang="en-US" altLang="zh-CN" dirty="0" smtClean="0"/>
              <a:t>VDI</a:t>
            </a:r>
            <a:r>
              <a:rPr lang="zh-CN" altLang="en-US" dirty="0" smtClean="0"/>
              <a:t>基础架构虚拟机容灾</a:t>
            </a:r>
            <a:endParaRPr lang="en-US" altLang="zh-CN" dirty="0" smtClean="0"/>
          </a:p>
          <a:p>
            <a:pPr lvl="1"/>
            <a:r>
              <a:rPr lang="zh-CN" altLang="en-US" dirty="0" smtClean="0"/>
              <a:t>在生产者和灾备站点各部署独立的一套</a:t>
            </a:r>
            <a:r>
              <a:rPr lang="en-US" altLang="zh-CN" dirty="0" smtClean="0"/>
              <a:t>VDI</a:t>
            </a:r>
            <a:r>
              <a:rPr lang="zh-CN" altLang="en-US" dirty="0" smtClean="0"/>
              <a:t>基础架构虚拟机，两套桌面不同步任何桌面数据。</a:t>
            </a:r>
            <a:endParaRPr lang="en-US" altLang="zh-CN" dirty="0" smtClean="0"/>
          </a:p>
          <a:p>
            <a:r>
              <a:rPr lang="en-US" altLang="zh-CN" dirty="0" smtClean="0"/>
              <a:t>RTO</a:t>
            </a:r>
            <a:r>
              <a:rPr lang="zh-CN" altLang="en-US" dirty="0" smtClean="0"/>
              <a:t>与</a:t>
            </a:r>
            <a:r>
              <a:rPr lang="en-US" altLang="zh-CN" dirty="0" smtClean="0"/>
              <a:t>RPO</a:t>
            </a:r>
          </a:p>
          <a:p>
            <a:pPr lvl="1"/>
            <a:r>
              <a:rPr lang="en-US" altLang="zh-CN" dirty="0" smtClean="0"/>
              <a:t>RTO</a:t>
            </a:r>
            <a:r>
              <a:rPr lang="zh-CN" altLang="en-US" dirty="0" smtClean="0"/>
              <a:t>（</a:t>
            </a:r>
            <a:r>
              <a:rPr lang="en-US" altLang="zh-CN" dirty="0" smtClean="0"/>
              <a:t>Recovery Time Objective</a:t>
            </a:r>
            <a:r>
              <a:rPr lang="zh-CN" altLang="en-US" dirty="0" smtClean="0"/>
              <a:t>）</a:t>
            </a:r>
            <a:endParaRPr lang="en-US" altLang="zh-CN" dirty="0" smtClean="0"/>
          </a:p>
          <a:p>
            <a:pPr lvl="1"/>
            <a:r>
              <a:rPr lang="zh-CN" altLang="en-US" dirty="0" smtClean="0"/>
              <a:t>由于灾难发生时，虚拟机已经在灾备数据中心运行了，不需要重新拉起。用户只要重新登陆即可，所以</a:t>
            </a:r>
            <a:r>
              <a:rPr lang="en-US" altLang="zh-CN" dirty="0" smtClean="0"/>
              <a:t>RTO</a:t>
            </a:r>
            <a:r>
              <a:rPr lang="zh-CN" altLang="en-US" dirty="0" smtClean="0"/>
              <a:t>时间应该是分钟级别。</a:t>
            </a:r>
            <a:endParaRPr lang="en-US" altLang="zh-CN" dirty="0" smtClean="0"/>
          </a:p>
          <a:p>
            <a:pPr lvl="1"/>
            <a:r>
              <a:rPr lang="en-US" altLang="zh-CN" dirty="0" smtClean="0"/>
              <a:t>RPO</a:t>
            </a:r>
            <a:r>
              <a:rPr lang="zh-CN" altLang="en-US" dirty="0" smtClean="0"/>
              <a:t>（</a:t>
            </a:r>
            <a:r>
              <a:rPr lang="en-US" altLang="zh-CN" dirty="0" smtClean="0"/>
              <a:t>Recovery Point Objective</a:t>
            </a:r>
            <a:r>
              <a:rPr lang="zh-CN" altLang="en-US" dirty="0" smtClean="0"/>
              <a:t>）</a:t>
            </a:r>
            <a:endParaRPr lang="en-US" altLang="zh-CN" dirty="0" smtClean="0"/>
          </a:p>
          <a:p>
            <a:pPr lvl="1"/>
            <a:r>
              <a:rPr lang="zh-CN" altLang="en-US" dirty="0" smtClean="0"/>
              <a:t>该方案中，推荐使用</a:t>
            </a:r>
            <a:r>
              <a:rPr lang="en-US" altLang="zh-CN" dirty="0" smtClean="0"/>
              <a:t>NAS</a:t>
            </a:r>
            <a:r>
              <a:rPr lang="zh-CN" altLang="en-US" dirty="0" smtClean="0"/>
              <a:t>异步复制。所以，</a:t>
            </a:r>
            <a:r>
              <a:rPr lang="en-US" altLang="zh-CN" dirty="0" smtClean="0"/>
              <a:t>RPO</a:t>
            </a:r>
            <a:r>
              <a:rPr lang="zh-CN" altLang="en-US" dirty="0" smtClean="0"/>
              <a:t>的时间等于</a:t>
            </a:r>
            <a:r>
              <a:rPr lang="en-US" altLang="zh-CN" dirty="0" smtClean="0"/>
              <a:t>NAS</a:t>
            </a:r>
            <a:r>
              <a:rPr lang="zh-CN" altLang="en-US" dirty="0" smtClean="0"/>
              <a:t>的复制周期时间，一般推荐复制周期时间为</a:t>
            </a:r>
            <a:r>
              <a:rPr lang="en-US" altLang="zh-CN" dirty="0" smtClean="0"/>
              <a:t>15</a:t>
            </a:r>
            <a:r>
              <a:rPr lang="zh-CN" altLang="en-US" dirty="0" smtClean="0"/>
              <a:t>分钟。</a:t>
            </a:r>
            <a:endParaRPr lang="en-US" altLang="zh-CN" dirty="0" smtClean="0"/>
          </a:p>
          <a:p>
            <a:pPr lvl="0"/>
            <a:endParaRPr lang="en-US" dirty="0" smtClean="0"/>
          </a:p>
          <a:p>
            <a:endParaRPr lang="en-US" dirty="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4258388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0448018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p:txBody>
          <a:bodyPr/>
          <a:lstStyle/>
          <a:p>
            <a:r>
              <a:rPr lang="zh-CN" altLang="en-US" smtClean="0"/>
              <a:t>习题答案：</a:t>
            </a:r>
          </a:p>
          <a:p>
            <a:pPr lvl="1"/>
            <a:r>
              <a:rPr lang="zh-CN" altLang="en-US" smtClean="0"/>
              <a:t>判断题：</a:t>
            </a:r>
            <a:r>
              <a:rPr lang="en-US" altLang="zh-CN" smtClean="0"/>
              <a:t>True</a:t>
            </a:r>
          </a:p>
          <a:p>
            <a:pPr lvl="1"/>
            <a:r>
              <a:rPr lang="zh-CN" altLang="en-US" smtClean="0"/>
              <a:t>多选题：</a:t>
            </a:r>
            <a:r>
              <a:rPr lang="en-US" altLang="zh-CN" smtClean="0"/>
              <a:t>A</a:t>
            </a:r>
            <a:endParaRPr lang="en-US" altLang="zh-CN"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73352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568010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24606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zh-CN" altLang="en-US" dirty="0" smtClean="0"/>
              <a:t>信息化发展到今天，</a:t>
            </a:r>
            <a:r>
              <a:rPr lang="en-US" altLang="zh-CN" dirty="0" smtClean="0"/>
              <a:t>PC</a:t>
            </a:r>
            <a:r>
              <a:rPr lang="zh-CN" altLang="en-US" dirty="0" smtClean="0"/>
              <a:t>成为每个企业必备的办公设备，然而随着</a:t>
            </a:r>
            <a:r>
              <a:rPr lang="en-US" altLang="zh-CN" dirty="0" smtClean="0"/>
              <a:t>PC</a:t>
            </a:r>
            <a:r>
              <a:rPr lang="zh-CN" altLang="en-US" dirty="0" smtClean="0"/>
              <a:t>的普及，使用过程中越来越多的问题和挑战开始暴露出来。</a:t>
            </a:r>
            <a:endParaRPr lang="en-US" altLang="zh-CN" dirty="0" smtClean="0"/>
          </a:p>
          <a:p>
            <a:pPr lvl="1"/>
            <a:r>
              <a:rPr lang="zh-CN" altLang="en-US" dirty="0" smtClean="0"/>
              <a:t>首先是信息安全的问题，由于所有的数据和信息都分散存储在</a:t>
            </a:r>
            <a:r>
              <a:rPr lang="en-US" altLang="zh-CN" dirty="0" smtClean="0"/>
              <a:t>PC</a:t>
            </a:r>
            <a:r>
              <a:rPr lang="zh-CN" altLang="en-US" dirty="0" smtClean="0"/>
              <a:t>本地硬盘中，使得数据丢失和信息泄露的途径非常多，我们付出大量成本来封堵信息泄露的途径，收效却非常有限。</a:t>
            </a:r>
            <a:endParaRPr lang="en-US" altLang="zh-CN" dirty="0" smtClean="0"/>
          </a:p>
          <a:p>
            <a:pPr lvl="1"/>
            <a:r>
              <a:rPr lang="zh-CN" altLang="en-US" dirty="0" smtClean="0"/>
              <a:t>其次随着</a:t>
            </a:r>
            <a:r>
              <a:rPr lang="en-US" altLang="zh-CN" dirty="0" smtClean="0"/>
              <a:t>PC</a:t>
            </a:r>
            <a:r>
              <a:rPr lang="zh-CN" altLang="en-US" dirty="0" smtClean="0"/>
              <a:t>数量的增加和各种业务应用的不断出现，</a:t>
            </a:r>
            <a:r>
              <a:rPr lang="en-US" altLang="zh-CN" dirty="0" smtClean="0"/>
              <a:t>PC</a:t>
            </a:r>
            <a:r>
              <a:rPr lang="zh-CN" altLang="en-US" dirty="0" smtClean="0"/>
              <a:t>的管理维护工作也逐渐不堪重负，管理人员的大量时间被用于解决各种</a:t>
            </a:r>
            <a:r>
              <a:rPr lang="en-US" altLang="zh-CN" dirty="0" smtClean="0"/>
              <a:t>PC</a:t>
            </a:r>
            <a:r>
              <a:rPr lang="zh-CN" altLang="en-US" dirty="0" smtClean="0"/>
              <a:t>故障，越来越多的企业将</a:t>
            </a:r>
            <a:r>
              <a:rPr lang="en-US" altLang="zh-CN" dirty="0" smtClean="0"/>
              <a:t>IT</a:t>
            </a:r>
            <a:r>
              <a:rPr lang="zh-CN" altLang="en-US" dirty="0" smtClean="0"/>
              <a:t>运维外包，无形中增加了成本。而且终端的故障时间长、</a:t>
            </a:r>
            <a:r>
              <a:rPr lang="en-US" altLang="zh-CN" dirty="0" smtClean="0"/>
              <a:t>PC</a:t>
            </a:r>
            <a:r>
              <a:rPr lang="zh-CN" altLang="en-US" dirty="0" smtClean="0"/>
              <a:t>发放和业务发放效率低，都影响业务的正常有效开展。</a:t>
            </a:r>
            <a:endParaRPr lang="en-US" altLang="zh-CN" dirty="0" smtClean="0"/>
          </a:p>
          <a:p>
            <a:pPr lvl="1"/>
            <a:r>
              <a:rPr lang="zh-CN" altLang="en-US" dirty="0" smtClean="0"/>
              <a:t>资源的固化导致了另外一种形式的浪费，</a:t>
            </a:r>
            <a:r>
              <a:rPr lang="en-US" altLang="zh-CN" dirty="0" smtClean="0"/>
              <a:t>PC</a:t>
            </a:r>
            <a:r>
              <a:rPr lang="zh-CN" altLang="en-US" dirty="0" smtClean="0"/>
              <a:t>每天只有约</a:t>
            </a:r>
            <a:r>
              <a:rPr lang="en-US" altLang="zh-CN" dirty="0" smtClean="0"/>
              <a:t>1/3</a:t>
            </a:r>
            <a:r>
              <a:rPr lang="zh-CN" altLang="en-US" dirty="0" smtClean="0"/>
              <a:t>的时间处于工作状态，另外</a:t>
            </a:r>
            <a:r>
              <a:rPr lang="en-US" altLang="zh-CN" dirty="0" smtClean="0"/>
              <a:t>2/3</a:t>
            </a:r>
            <a:r>
              <a:rPr lang="zh-CN" altLang="en-US" dirty="0" smtClean="0"/>
              <a:t>的时间处于关机或者空闲状态，这些空闲的资源无法被有效利用，另一方面，当业务变化需要更强的处理能力的时候，却受限于硬件限制无法做到及时的响应。基于</a:t>
            </a:r>
            <a:r>
              <a:rPr lang="en-US" altLang="zh-CN" dirty="0" smtClean="0"/>
              <a:t>PC</a:t>
            </a:r>
            <a:r>
              <a:rPr lang="zh-CN" altLang="en-US" dirty="0" smtClean="0"/>
              <a:t>的办公桌面对业务发展的制约逐渐凸显。</a:t>
            </a:r>
            <a:endParaRPr lang="en-US" dirty="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291448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p:sp>
      <p:sp>
        <p:nvSpPr>
          <p:cNvPr id="7" name="备注占位符 6"/>
          <p:cNvSpPr>
            <a:spLocks noGrp="1"/>
          </p:cNvSpPr>
          <p:nvPr>
            <p:ph type="body" idx="1"/>
          </p:nvPr>
        </p:nvSpPr>
        <p:spPr/>
        <p:txBody>
          <a:bodyPr/>
          <a:lstStyle/>
          <a:p>
            <a:endParaRPr lang="en-US"/>
          </a:p>
        </p:txBody>
      </p:sp>
    </p:spTree>
    <p:extLst>
      <p:ext uri="{BB962C8B-B14F-4D97-AF65-F5344CB8AC3E}">
        <p14:creationId xmlns:p14="http://schemas.microsoft.com/office/powerpoint/2010/main" val="2202004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err="1" smtClean="0"/>
              <a:t>ICT:information</a:t>
            </a:r>
            <a:r>
              <a:rPr lang="en-US" altLang="zh-CN" dirty="0" smtClean="0"/>
              <a:t> and communications technology </a:t>
            </a:r>
            <a:r>
              <a:rPr lang="zh-CN" altLang="en-US" dirty="0" smtClean="0"/>
              <a:t>信息和通信技术</a:t>
            </a:r>
            <a:endParaRPr lang="zh-CN" altLang="en-US" dirty="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392614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p:sp>
      <p:sp>
        <p:nvSpPr>
          <p:cNvPr id="7" name="备注占位符 6"/>
          <p:cNvSpPr>
            <a:spLocks noGrp="1"/>
          </p:cNvSpPr>
          <p:nvPr>
            <p:ph type="body" idx="1"/>
          </p:nvPr>
        </p:nvSpPr>
        <p:spPr/>
        <p:txBody>
          <a:bodyPr/>
          <a:lstStyle/>
          <a:p>
            <a:r>
              <a:rPr lang="en-US" dirty="0" err="1" smtClean="0"/>
              <a:t>D</a:t>
            </a:r>
            <a:r>
              <a:rPr lang="en-US" altLang="zh-CN" dirty="0" err="1" smtClean="0"/>
              <a:t>aaS</a:t>
            </a:r>
            <a:r>
              <a:rPr lang="zh-CN" altLang="en-US" dirty="0" smtClean="0"/>
              <a:t>：</a:t>
            </a:r>
            <a:r>
              <a:rPr lang="en-US" altLang="zh-CN" dirty="0" smtClean="0"/>
              <a:t>Desktop</a:t>
            </a:r>
            <a:r>
              <a:rPr lang="en-US" altLang="zh-CN" baseline="0" dirty="0" smtClean="0"/>
              <a:t> as a service.</a:t>
            </a:r>
            <a:endParaRPr lang="en-US" dirty="0"/>
          </a:p>
        </p:txBody>
      </p:sp>
    </p:spTree>
    <p:extLst>
      <p:ext uri="{BB962C8B-B14F-4D97-AF65-F5344CB8AC3E}">
        <p14:creationId xmlns:p14="http://schemas.microsoft.com/office/powerpoint/2010/main" val="104659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755649" y="1417638"/>
          <a:ext cx="7848601" cy="1082675"/>
        </p:xfrm>
        <a:graphic>
          <a:graphicData uri="http://schemas.openxmlformats.org/drawingml/2006/table">
            <a:tbl>
              <a:tblPr/>
              <a:tblGrid>
                <a:gridCol w="2340187"/>
                <a:gridCol w="1476164"/>
                <a:gridCol w="2268252"/>
                <a:gridCol w="1763998"/>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课程编码</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适用产品</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产品版本</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课程版本</a:t>
                      </a:r>
                      <a:endPar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755650" y="2940050"/>
          <a:ext cx="7848600" cy="3038475"/>
        </p:xfrm>
        <a:graphic>
          <a:graphicData uri="http://schemas.openxmlformats.org/drawingml/2006/table">
            <a:tbl>
              <a:tblPr/>
              <a:tblGrid>
                <a:gridCol w="2340186"/>
                <a:gridCol w="1476164"/>
                <a:gridCol w="2268252"/>
                <a:gridCol w="1763998"/>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作者</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时间</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审核人</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smtClean="0">
                          <a:ln>
                            <a:noFill/>
                          </a:ln>
                          <a:solidFill>
                            <a:schemeClr val="tx1"/>
                          </a:solidFill>
                          <a:effectLst/>
                          <a:latin typeface="FrutigerNext LT Regular" pitchFamily="34" charset="0"/>
                          <a:ea typeface="华文细黑" pitchFamily="2" charset="-122"/>
                        </a:rPr>
                        <a:t>新开发/优化</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755650" y="1988840"/>
            <a:ext cx="2340186" cy="504887"/>
          </a:xfrm>
          <a:prstGeom prst="rect">
            <a:avLst/>
          </a:prstGeom>
        </p:spPr>
        <p:txBody>
          <a:bodyPr anchor="ctr"/>
          <a:lstStyle>
            <a:lvl1pPr algn="ctr">
              <a:lnSpc>
                <a:spcPct val="100000"/>
              </a:lnSpc>
              <a:buNone/>
              <a:defRPr sz="1600"/>
            </a:lvl1pPr>
          </a:lstStyle>
          <a:p>
            <a:pPr lvl="0"/>
            <a:r>
              <a:rPr lang="zh-CN" altLang="en-US" dirty="0" smtClean="0"/>
              <a:t>课程编码</a:t>
            </a:r>
            <a:endParaRPr lang="zh-CN" altLang="en-US" dirty="0"/>
          </a:p>
        </p:txBody>
      </p:sp>
      <p:sp>
        <p:nvSpPr>
          <p:cNvPr id="36" name="文本占位符 7"/>
          <p:cNvSpPr>
            <a:spLocks noGrp="1"/>
          </p:cNvSpPr>
          <p:nvPr>
            <p:ph type="body" sz="quarter" idx="18" hasCustomPrompt="1"/>
          </p:nvPr>
        </p:nvSpPr>
        <p:spPr>
          <a:xfrm>
            <a:off x="3095836" y="1988840"/>
            <a:ext cx="1476164" cy="504887"/>
          </a:xfrm>
          <a:prstGeom prst="rect">
            <a:avLst/>
          </a:prstGeom>
        </p:spPr>
        <p:txBody>
          <a:bodyPr anchor="ctr"/>
          <a:lstStyle>
            <a:lvl1pPr algn="ctr">
              <a:lnSpc>
                <a:spcPct val="100000"/>
              </a:lnSpc>
              <a:buNone/>
              <a:defRPr sz="1600"/>
            </a:lvl1pPr>
          </a:lstStyle>
          <a:p>
            <a:pPr lvl="0"/>
            <a:r>
              <a:rPr lang="zh-CN" altLang="en-US" dirty="0" smtClean="0"/>
              <a:t>适用的产品</a:t>
            </a:r>
            <a:endParaRPr lang="zh-CN" altLang="en-US" dirty="0"/>
          </a:p>
        </p:txBody>
      </p:sp>
      <p:sp>
        <p:nvSpPr>
          <p:cNvPr id="37" name="文本占位符 7"/>
          <p:cNvSpPr>
            <a:spLocks noGrp="1"/>
          </p:cNvSpPr>
          <p:nvPr>
            <p:ph type="body" sz="quarter" idx="19" hasCustomPrompt="1"/>
          </p:nvPr>
        </p:nvSpPr>
        <p:spPr>
          <a:xfrm>
            <a:off x="4572000" y="1988840"/>
            <a:ext cx="2268252" cy="504887"/>
          </a:xfrm>
          <a:prstGeom prst="rect">
            <a:avLst/>
          </a:prstGeom>
        </p:spPr>
        <p:txBody>
          <a:bodyPr anchor="ctr"/>
          <a:lstStyle>
            <a:lvl1pPr algn="ctr">
              <a:lnSpc>
                <a:spcPct val="100000"/>
              </a:lnSpc>
              <a:buNone/>
              <a:defRPr sz="1600"/>
            </a:lvl1pPr>
          </a:lstStyle>
          <a:p>
            <a:pPr lvl="0"/>
            <a:r>
              <a:rPr lang="en-US" altLang="zh-CN" dirty="0" smtClean="0"/>
              <a:t>V5R2</a:t>
            </a:r>
            <a:endParaRPr lang="zh-CN" altLang="en-US" dirty="0"/>
          </a:p>
        </p:txBody>
      </p:sp>
      <p:sp>
        <p:nvSpPr>
          <p:cNvPr id="38" name="文本占位符 7"/>
          <p:cNvSpPr>
            <a:spLocks noGrp="1"/>
          </p:cNvSpPr>
          <p:nvPr>
            <p:ph type="body" sz="quarter" idx="20" hasCustomPrompt="1"/>
          </p:nvPr>
        </p:nvSpPr>
        <p:spPr>
          <a:xfrm>
            <a:off x="6840252" y="1988840"/>
            <a:ext cx="1763998" cy="504887"/>
          </a:xfrm>
          <a:prstGeom prst="rect">
            <a:avLst/>
          </a:prstGeom>
        </p:spPr>
        <p:txBody>
          <a:bodyPr anchor="ctr"/>
          <a:lstStyle>
            <a:lvl1pPr algn="ctr">
              <a:lnSpc>
                <a:spcPct val="100000"/>
              </a:lnSpc>
              <a:buNone/>
              <a:defRPr sz="1600"/>
            </a:lvl1pPr>
          </a:lstStyle>
          <a:p>
            <a:pPr lvl="0"/>
            <a:r>
              <a:rPr lang="en-US" altLang="zh-CN" dirty="0" smtClean="0"/>
              <a:t>V1R1</a:t>
            </a:r>
            <a:endParaRPr lang="zh-CN" altLang="en-US" dirty="0"/>
          </a:p>
        </p:txBody>
      </p:sp>
      <p:sp>
        <p:nvSpPr>
          <p:cNvPr id="43" name="文本占位符 7"/>
          <p:cNvSpPr>
            <a:spLocks noGrp="1"/>
          </p:cNvSpPr>
          <p:nvPr>
            <p:ph type="body" sz="quarter" idx="13" hasCustomPrompt="1"/>
          </p:nvPr>
        </p:nvSpPr>
        <p:spPr>
          <a:xfrm>
            <a:off x="755576" y="3537012"/>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4" name="文本占位符 7"/>
          <p:cNvSpPr>
            <a:spLocks noGrp="1"/>
          </p:cNvSpPr>
          <p:nvPr>
            <p:ph type="body" sz="quarter" idx="14" hasCustomPrompt="1"/>
          </p:nvPr>
        </p:nvSpPr>
        <p:spPr>
          <a:xfrm>
            <a:off x="3095836" y="3537012"/>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45" name="文本占位符 7"/>
          <p:cNvSpPr>
            <a:spLocks noGrp="1"/>
          </p:cNvSpPr>
          <p:nvPr>
            <p:ph type="body" sz="quarter" idx="15" hasCustomPrompt="1"/>
          </p:nvPr>
        </p:nvSpPr>
        <p:spPr>
          <a:xfrm>
            <a:off x="4572000" y="3537012"/>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6" name="文本占位符 7"/>
          <p:cNvSpPr>
            <a:spLocks noGrp="1"/>
          </p:cNvSpPr>
          <p:nvPr>
            <p:ph type="body" sz="quarter" idx="16" hasCustomPrompt="1"/>
          </p:nvPr>
        </p:nvSpPr>
        <p:spPr>
          <a:xfrm>
            <a:off x="6840252" y="3501008"/>
            <a:ext cx="1764196" cy="504056"/>
          </a:xfrm>
          <a:prstGeom prst="rect">
            <a:avLst/>
          </a:prstGeom>
        </p:spPr>
        <p:txBody>
          <a:bodyPr anchor="ctr"/>
          <a:lstStyle>
            <a:lvl1pPr algn="ctr">
              <a:lnSpc>
                <a:spcPct val="100000"/>
              </a:lnSpc>
              <a:buNone/>
              <a:defRPr sz="1600"/>
            </a:lvl1pPr>
          </a:lstStyle>
          <a:p>
            <a:pPr lvl="0"/>
            <a:r>
              <a:rPr lang="zh-CN" altLang="en-US" dirty="0" smtClean="0"/>
              <a:t>新开发</a:t>
            </a:r>
            <a:endParaRPr lang="zh-CN" altLang="en-US" dirty="0"/>
          </a:p>
        </p:txBody>
      </p:sp>
      <p:sp>
        <p:nvSpPr>
          <p:cNvPr id="63" name="Rectangle 2"/>
          <p:cNvSpPr>
            <a:spLocks noChangeArrowheads="1"/>
          </p:cNvSpPr>
          <p:nvPr userDrawn="1"/>
        </p:nvSpPr>
        <p:spPr bwMode="auto">
          <a:xfrm>
            <a:off x="714375" y="609315"/>
            <a:ext cx="7051675" cy="479425"/>
          </a:xfrm>
          <a:prstGeom prst="rect">
            <a:avLst/>
          </a:prstGeom>
          <a:noFill/>
          <a:ln w="9525">
            <a:noFill/>
            <a:miter lim="800000"/>
            <a:headEnd/>
            <a:tailEnd/>
          </a:ln>
        </p:spPr>
        <p:txBody>
          <a:bodyPr lIns="78258" tIns="39127" rIns="78258" bIns="39127" anchor="ctr"/>
          <a:lstStyle/>
          <a:p>
            <a:pPr defTabSz="801688" fontAlgn="base"/>
            <a:r>
              <a:rPr lang="zh-CN" altLang="en-US" sz="3500" dirty="0">
                <a:solidFill>
                  <a:srgbClr val="990000"/>
                </a:solidFill>
                <a:latin typeface="FrutigerNext LT Medium" pitchFamily="34" charset="0"/>
                <a:ea typeface="黑体" pitchFamily="2" charset="-122"/>
              </a:rPr>
              <a:t>修订记录</a:t>
            </a:r>
          </a:p>
        </p:txBody>
      </p:sp>
      <p:sp>
        <p:nvSpPr>
          <p:cNvPr id="64" name="Text Box 58"/>
          <p:cNvSpPr txBox="1">
            <a:spLocks noChangeArrowheads="1"/>
          </p:cNvSpPr>
          <p:nvPr userDrawn="1"/>
        </p:nvSpPr>
        <p:spPr bwMode="auto">
          <a:xfrm>
            <a:off x="6059488" y="360363"/>
            <a:ext cx="2873375" cy="701675"/>
          </a:xfrm>
          <a:prstGeom prst="rect">
            <a:avLst/>
          </a:prstGeom>
          <a:noFill/>
          <a:ln w="9525" algn="ctr">
            <a:noFill/>
            <a:miter lim="800000"/>
            <a:headEnd/>
            <a:tailEnd/>
          </a:ln>
        </p:spPr>
        <p:txBody>
          <a:bodyPr>
            <a:spAutoFit/>
          </a:bodyPr>
          <a:lstStyle/>
          <a:p>
            <a:pPr>
              <a:spcBef>
                <a:spcPct val="50000"/>
              </a:spcBef>
            </a:pPr>
            <a:r>
              <a:rPr lang="zh-CN" altLang="en-US" sz="4000" i="1" dirty="0">
                <a:solidFill>
                  <a:srgbClr val="4D4D4D"/>
                </a:solidFill>
                <a:latin typeface="Arial" charset="0"/>
              </a:rPr>
              <a:t>本页不打印</a:t>
            </a:r>
          </a:p>
        </p:txBody>
      </p:sp>
      <p:sp>
        <p:nvSpPr>
          <p:cNvPr id="39" name="文本占位符 7"/>
          <p:cNvSpPr>
            <a:spLocks noGrp="1"/>
          </p:cNvSpPr>
          <p:nvPr>
            <p:ph type="body" sz="quarter" idx="21" hasCustomPrompt="1"/>
          </p:nvPr>
        </p:nvSpPr>
        <p:spPr>
          <a:xfrm>
            <a:off x="755576" y="4041068"/>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0" name="文本占位符 7"/>
          <p:cNvSpPr>
            <a:spLocks noGrp="1"/>
          </p:cNvSpPr>
          <p:nvPr>
            <p:ph type="body" sz="quarter" idx="22" hasCustomPrompt="1"/>
          </p:nvPr>
        </p:nvSpPr>
        <p:spPr>
          <a:xfrm>
            <a:off x="3095836" y="4041068"/>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41" name="文本占位符 7"/>
          <p:cNvSpPr>
            <a:spLocks noGrp="1"/>
          </p:cNvSpPr>
          <p:nvPr>
            <p:ph type="body" sz="quarter" idx="23" hasCustomPrompt="1"/>
          </p:nvPr>
        </p:nvSpPr>
        <p:spPr>
          <a:xfrm>
            <a:off x="4572000" y="4041068"/>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2" name="文本占位符 7"/>
          <p:cNvSpPr>
            <a:spLocks noGrp="1"/>
          </p:cNvSpPr>
          <p:nvPr>
            <p:ph type="body" sz="quarter" idx="24" hasCustomPrompt="1"/>
          </p:nvPr>
        </p:nvSpPr>
        <p:spPr>
          <a:xfrm>
            <a:off x="6840252" y="4005064"/>
            <a:ext cx="1764196" cy="504056"/>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65" name="文本占位符 7"/>
          <p:cNvSpPr>
            <a:spLocks noGrp="1"/>
          </p:cNvSpPr>
          <p:nvPr>
            <p:ph type="body" sz="quarter" idx="25" hasCustomPrompt="1"/>
          </p:nvPr>
        </p:nvSpPr>
        <p:spPr>
          <a:xfrm>
            <a:off x="755576" y="4509120"/>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66" name="文本占位符 7"/>
          <p:cNvSpPr>
            <a:spLocks noGrp="1"/>
          </p:cNvSpPr>
          <p:nvPr>
            <p:ph type="body" sz="quarter" idx="26" hasCustomPrompt="1"/>
          </p:nvPr>
        </p:nvSpPr>
        <p:spPr>
          <a:xfrm>
            <a:off x="3095836" y="4509120"/>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67" name="文本占位符 7"/>
          <p:cNvSpPr>
            <a:spLocks noGrp="1"/>
          </p:cNvSpPr>
          <p:nvPr>
            <p:ph type="body" sz="quarter" idx="27" hasCustomPrompt="1"/>
          </p:nvPr>
        </p:nvSpPr>
        <p:spPr>
          <a:xfrm>
            <a:off x="4572000" y="4509120"/>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68" name="文本占位符 7"/>
          <p:cNvSpPr>
            <a:spLocks noGrp="1"/>
          </p:cNvSpPr>
          <p:nvPr>
            <p:ph type="body" sz="quarter" idx="28" hasCustomPrompt="1"/>
          </p:nvPr>
        </p:nvSpPr>
        <p:spPr>
          <a:xfrm>
            <a:off x="6840252" y="4509120"/>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69" name="文本占位符 7"/>
          <p:cNvSpPr>
            <a:spLocks noGrp="1"/>
          </p:cNvSpPr>
          <p:nvPr>
            <p:ph type="body" sz="quarter" idx="29" hasCustomPrompt="1"/>
          </p:nvPr>
        </p:nvSpPr>
        <p:spPr>
          <a:xfrm>
            <a:off x="755576" y="5049180"/>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0" name="文本占位符 7"/>
          <p:cNvSpPr>
            <a:spLocks noGrp="1"/>
          </p:cNvSpPr>
          <p:nvPr>
            <p:ph type="body" sz="quarter" idx="30" hasCustomPrompt="1"/>
          </p:nvPr>
        </p:nvSpPr>
        <p:spPr>
          <a:xfrm>
            <a:off x="3095836" y="5049180"/>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71" name="文本占位符 7"/>
          <p:cNvSpPr>
            <a:spLocks noGrp="1"/>
          </p:cNvSpPr>
          <p:nvPr>
            <p:ph type="body" sz="quarter" idx="31" hasCustomPrompt="1"/>
          </p:nvPr>
        </p:nvSpPr>
        <p:spPr>
          <a:xfrm>
            <a:off x="4572000" y="5049180"/>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2" name="文本占位符 7"/>
          <p:cNvSpPr>
            <a:spLocks noGrp="1"/>
          </p:cNvSpPr>
          <p:nvPr>
            <p:ph type="body" sz="quarter" idx="32" hasCustomPrompt="1"/>
          </p:nvPr>
        </p:nvSpPr>
        <p:spPr>
          <a:xfrm>
            <a:off x="6840252" y="5049180"/>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73" name="文本占位符 7"/>
          <p:cNvSpPr>
            <a:spLocks noGrp="1"/>
          </p:cNvSpPr>
          <p:nvPr>
            <p:ph type="body" sz="quarter" idx="33" hasCustomPrompt="1"/>
          </p:nvPr>
        </p:nvSpPr>
        <p:spPr>
          <a:xfrm>
            <a:off x="755576" y="5517232"/>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4" name="文本占位符 7"/>
          <p:cNvSpPr>
            <a:spLocks noGrp="1"/>
          </p:cNvSpPr>
          <p:nvPr>
            <p:ph type="body" sz="quarter" idx="34" hasCustomPrompt="1"/>
          </p:nvPr>
        </p:nvSpPr>
        <p:spPr>
          <a:xfrm>
            <a:off x="3095836" y="5517232"/>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75" name="文本占位符 7"/>
          <p:cNvSpPr>
            <a:spLocks noGrp="1"/>
          </p:cNvSpPr>
          <p:nvPr>
            <p:ph type="body" sz="quarter" idx="35" hasCustomPrompt="1"/>
          </p:nvPr>
        </p:nvSpPr>
        <p:spPr>
          <a:xfrm>
            <a:off x="4572000" y="5517232"/>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6" name="文本占位符 7"/>
          <p:cNvSpPr>
            <a:spLocks noGrp="1"/>
          </p:cNvSpPr>
          <p:nvPr>
            <p:ph type="body" sz="quarter" idx="36" hasCustomPrompt="1"/>
          </p:nvPr>
        </p:nvSpPr>
        <p:spPr>
          <a:xfrm>
            <a:off x="6840252" y="5517232"/>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49411"/>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3" y="1376363"/>
            <a:ext cx="7920037" cy="3924300"/>
          </a:xfrm>
        </p:spPr>
        <p:txBody>
          <a:bodyPr/>
          <a:lstStyle>
            <a:lvl1pPr marL="457200" marR="0" indent="-457200" algn="l" defTabSz="801688" rtl="0" eaLnBrk="1" fontAlgn="base" latinLnBrk="0" hangingPunct="1">
              <a:lnSpc>
                <a:spcPct val="140000"/>
              </a:lnSpc>
              <a:spcBef>
                <a:spcPct val="30000"/>
              </a:spcBef>
              <a:spcAft>
                <a:spcPct val="0"/>
              </a:spcAft>
              <a:buClr>
                <a:srgbClr val="808080"/>
              </a:buClr>
              <a:buSzPct val="100000"/>
              <a:buFont typeface="+mj-lt"/>
              <a:buAutoNum type="arabicPeriod"/>
              <a:tabLst/>
              <a:defRPr sz="2000"/>
            </a:lvl1pPr>
            <a:lvl2pPr marL="858837" indent="-457200">
              <a:buSzPct val="100000"/>
              <a:buFont typeface="+mj-lt"/>
              <a:buAutoNum type="alphaUcPeriod"/>
              <a:defRPr sz="1800"/>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smtClean="0"/>
          </a:p>
          <a:p>
            <a:pPr lvl="1"/>
            <a:endParaRPr lang="zh-CN" altLang="en-US" dirty="0" smtClean="0"/>
          </a:p>
          <a:p>
            <a:pPr marL="457200" indent="-457200">
              <a:buSzPct val="100000"/>
              <a:buFont typeface="+mj-lt"/>
              <a:buAutoNum type="arabicPeriod"/>
            </a:pPr>
            <a:endParaRPr lang="en-US" altLang="zh-CN" dirty="0" smtClean="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思考题</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此版式用于每一节的总结</a:t>
            </a:r>
            <a:r>
              <a:rPr lang="en-US" altLang="zh-CN" dirty="0" smtClean="0"/>
              <a:t>-201501</a:t>
            </a:r>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本节小结</a:t>
            </a: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43211"/>
            <a:ext cx="617538" cy="6175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43211"/>
            <a:ext cx="617538" cy="617537"/>
          </a:xfrm>
          <a:prstGeom prst="rect">
            <a:avLst/>
          </a:prstGeom>
          <a:noFill/>
          <a:ln w="9525">
            <a:noFill/>
            <a:miter lim="800000"/>
            <a:headEnd/>
            <a:tailEnd/>
          </a:ln>
        </p:spPr>
      </p:pic>
      <p:sp>
        <p:nvSpPr>
          <p:cNvPr id="9" name="TextBox 8"/>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本章总结</a:t>
            </a:r>
          </a:p>
        </p:txBody>
      </p:sp>
      <p:sp>
        <p:nvSpPr>
          <p:cNvPr id="7" name="内容占位符 6"/>
          <p:cNvSpPr>
            <a:spLocks noGrp="1"/>
          </p:cNvSpPr>
          <p:nvPr>
            <p:ph sz="quarter" idx="10"/>
          </p:nvPr>
        </p:nvSpPr>
        <p:spPr>
          <a:xfrm>
            <a:off x="684213" y="1376363"/>
            <a:ext cx="7920037" cy="38893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更多信息</a:t>
            </a: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36861"/>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此版式用于提供给学员更多学习信息。</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36861"/>
            <a:ext cx="622300" cy="623887"/>
          </a:xfrm>
          <a:prstGeom prst="rect">
            <a:avLst/>
          </a:prstGeom>
          <a:noFill/>
          <a:ln w="9525">
            <a:noFill/>
            <a:miter lim="800000"/>
            <a:headEnd/>
            <a:tailEnd/>
          </a:ln>
        </p:spPr>
      </p:pic>
      <p:sp>
        <p:nvSpPr>
          <p:cNvPr id="4" name="TextBox 3"/>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学习推荐</a:t>
            </a:r>
          </a:p>
        </p:txBody>
      </p:sp>
      <p:sp>
        <p:nvSpPr>
          <p:cNvPr id="6" name="文本占位符 6"/>
          <p:cNvSpPr>
            <a:spLocks noGrp="1"/>
          </p:cNvSpPr>
          <p:nvPr>
            <p:ph type="body" sz="quarter" idx="10"/>
          </p:nvPr>
        </p:nvSpPr>
        <p:spPr>
          <a:xfrm>
            <a:off x="684213" y="1376363"/>
            <a:ext cx="7920037" cy="3924300"/>
          </a:xfrm>
        </p:spPr>
        <p:txBody>
          <a:bodyPr/>
          <a:lstStyle/>
          <a:p>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4100" dirty="0" smtClean="0">
                <a:solidFill>
                  <a:srgbClr val="990000"/>
                </a:solidFill>
                <a:latin typeface="Arial" charset="0"/>
                <a:ea typeface="华文细黑" pitchFamily="2" charset="-122"/>
                <a:sym typeface="FrutigerNext LT Regular" pitchFamily="34" charset="0"/>
              </a:rPr>
              <a:t>谢谢</a:t>
            </a:r>
            <a:endParaRPr lang="zh-CN" altLang="zh-CN" sz="4100" dirty="0">
              <a:solidFill>
                <a:srgbClr val="990000"/>
              </a:solidFill>
              <a:latin typeface="Arial" charset="0"/>
              <a:ea typeface="华文细黑" pitchFamily="2" charset="-122"/>
              <a:sym typeface="FrutigerNext LT Regular" pitchFamily="34" charset="0"/>
            </a:endParaRPr>
          </a:p>
        </p:txBody>
      </p:sp>
    </p:spTree>
    <p:extLst>
      <p:ext uri="{BB962C8B-B14F-4D97-AF65-F5344CB8AC3E}">
        <p14:creationId xmlns:p14="http://schemas.microsoft.com/office/powerpoint/2010/main" val="16016294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14" tIns="40058" rIns="80114" bIns="40058">
            <a:spAutoFit/>
          </a:bodyPr>
          <a:lstStyle/>
          <a:p>
            <a:pPr defTabSz="801688" eaLnBrk="0" fontAlgn="base" hangingPunct="0">
              <a:defRPr/>
            </a:pPr>
            <a:r>
              <a:rPr lang="en-US" altLang="zh-CN" sz="1200" dirty="0">
                <a:solidFill>
                  <a:schemeClr val="bg1"/>
                </a:solidFill>
                <a:ea typeface="MS PGothic" pitchFamily="34" charset="-128"/>
              </a:rPr>
              <a:t>www.huawei.com</a:t>
            </a:r>
          </a:p>
        </p:txBody>
      </p:sp>
      <p:sp>
        <p:nvSpPr>
          <p:cNvPr id="1414185" name="Rectangle 41"/>
          <p:cNvSpPr>
            <a:spLocks noGrp="1" noChangeArrowheads="1"/>
          </p:cNvSpPr>
          <p:nvPr>
            <p:ph type="ctrTitle" sz="quarter"/>
          </p:nvPr>
        </p:nvSpPr>
        <p:spPr>
          <a:xfrm>
            <a:off x="755650" y="1419225"/>
            <a:ext cx="6012594" cy="1470025"/>
          </a:xfrm>
          <a:ln algn="ctr"/>
        </p:spPr>
        <p:txBody>
          <a:bodyPr lIns="87802" tIns="43901" rIns="87802" bIns="43901"/>
          <a:lstStyle>
            <a:lvl1pPr defTabSz="784225" eaLnBrk="0" hangingPunct="0">
              <a:defRPr sz="4300">
                <a:solidFill>
                  <a:schemeClr val="bg1"/>
                </a:solidFill>
              </a:defRPr>
            </a:lvl1pPr>
          </a:lstStyle>
          <a:p>
            <a:r>
              <a:rPr lang="zh-CN" altLang="en-US" dirty="0"/>
              <a:t>单击此处编辑母版标题样</a:t>
            </a:r>
            <a:r>
              <a:rPr lang="zh-CN" altLang="en-US" dirty="0" smtClean="0"/>
              <a:t>式</a:t>
            </a:r>
            <a:endParaRPr lang="zh-CN" altLang="en-US" dirty="0"/>
          </a:p>
        </p:txBody>
      </p:sp>
      <p:sp>
        <p:nvSpPr>
          <p:cNvPr id="7" name="Rectangle 14"/>
          <p:cNvSpPr>
            <a:spLocks noChangeArrowheads="1"/>
          </p:cNvSpPr>
          <p:nvPr userDrawn="1"/>
        </p:nvSpPr>
        <p:spPr bwMode="auto">
          <a:xfrm>
            <a:off x="655638" y="6207125"/>
            <a:ext cx="2547035" cy="265552"/>
          </a:xfrm>
          <a:prstGeom prst="rect">
            <a:avLst/>
          </a:prstGeom>
          <a:noFill/>
          <a:ln w="9525" algn="ctr">
            <a:noFill/>
            <a:miter lim="800000"/>
            <a:headEnd/>
            <a:tailEnd/>
          </a:ln>
          <a:effectLst/>
        </p:spPr>
        <p:txBody>
          <a:bodyPr wrap="none" lIns="80101" tIns="40052" rIns="80101" bIns="40052">
            <a:spAutoFit/>
          </a:bodyPr>
          <a:lstStyle/>
          <a:p>
            <a:pPr defTabSz="801688"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2017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42012"/>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vl5pPr>
              <a:buNone/>
              <a:defRPr/>
            </a:lvl5pPr>
          </a:lstStyle>
          <a:p>
            <a:pPr eaLnBrk="1" hangingPunct="1"/>
            <a:r>
              <a:rPr lang="zh-CN" altLang="en-US" dirty="0" smtClean="0"/>
              <a:t>本章主要讲述</a:t>
            </a:r>
            <a:r>
              <a:rPr lang="en-US" altLang="zh-CN" dirty="0" smtClean="0"/>
              <a:t>...</a:t>
            </a:r>
            <a:endParaRPr lang="zh-CN" altLang="en-US" dirty="0" smtClean="0"/>
          </a:p>
        </p:txBody>
      </p:sp>
      <p:sp>
        <p:nvSpPr>
          <p:cNvPr id="11" name="TextBox 10"/>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前言</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688" rtl="0" eaLnBrk="1" fontAlgn="base" latinLnBrk="0" hangingPunct="1">
              <a:lnSpc>
                <a:spcPct val="140000"/>
              </a:lnSpc>
              <a:spcBef>
                <a:spcPct val="30000"/>
              </a:spcBef>
              <a:spcAft>
                <a:spcPct val="0"/>
              </a:spcAft>
              <a:buClr>
                <a:srgbClr val="808080"/>
              </a:buClr>
              <a:buSzPct val="60000"/>
              <a:buFont typeface="Wingdings" pitchFamily="2" charset="2"/>
              <a:buChar char="l"/>
              <a:tabLst/>
              <a:defRPr/>
            </a:lvl1pPr>
            <a:lvl2pPr eaLnBrk="1" hangingPunct="1">
              <a:defRPr/>
            </a:lvl2pPr>
            <a:lvl3pPr eaLnBrk="1" hangingPunct="1">
              <a:defRPr/>
            </a:lvl3pPr>
            <a:lvl4pPr eaLnBrk="1" hangingPunct="1">
              <a:defRPr/>
            </a:lvl4pPr>
            <a:lvl5pPr eaLnBrk="1" hangingPunct="1">
              <a:defRPr/>
            </a:lvl5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smtClean="0">
                <a:ln>
                  <a:noFill/>
                </a:ln>
                <a:solidFill>
                  <a:srgbClr val="000000"/>
                </a:solidFill>
                <a:effectLst/>
                <a:uLnTx/>
                <a:uFillTx/>
                <a:latin typeface="+mn-lt"/>
                <a:ea typeface="+mn-ea"/>
                <a:cs typeface="+mn-cs"/>
              </a:rPr>
              <a:t>学完本课程后，您将能够：</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41508" y="532240"/>
            <a:ext cx="622300" cy="623888"/>
          </a:xfrm>
          <a:prstGeom prst="rect">
            <a:avLst/>
          </a:prstGeom>
          <a:noFill/>
          <a:ln w="9525">
            <a:noFill/>
            <a:miter lim="800000"/>
            <a:headEnd/>
            <a:tailEnd/>
          </a:ln>
        </p:spPr>
      </p:pic>
      <p:sp>
        <p:nvSpPr>
          <p:cNvPr id="8" name="TextBox 7"/>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目标</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41644" y="541075"/>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688" rtl="0" eaLnBrk="1" fontAlgn="base" latinLnBrk="0" hangingPunct="1">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smtClean="0"/>
              <a:t>一级目录一</a:t>
            </a:r>
            <a:endParaRPr lang="en-US" altLang="zh-CN" dirty="0" smtClean="0"/>
          </a:p>
          <a:p>
            <a:pPr marL="457200" indent="-457200">
              <a:buSzPct val="100000"/>
              <a:buFont typeface="+mj-lt"/>
              <a:buAutoNum type="arabicPeriod"/>
            </a:pPr>
            <a:r>
              <a:rPr lang="zh-CN" altLang="en-US" dirty="0" smtClean="0"/>
              <a:t>一级目录二</a:t>
            </a:r>
            <a:endParaRPr lang="en-US" altLang="zh-CN" dirty="0" smtClean="0"/>
          </a:p>
          <a:p>
            <a:pPr marL="457200" indent="-457200">
              <a:buSzPct val="100000"/>
              <a:buFont typeface="+mj-lt"/>
              <a:buAutoNum type="arabicPeriod"/>
            </a:pPr>
            <a:r>
              <a:rPr lang="zh-CN" altLang="en-US" dirty="0" smtClean="0"/>
              <a:t>一级目录三</a:t>
            </a:r>
            <a:endParaRPr lang="en-US" altLang="zh-CN" dirty="0" smtClean="0"/>
          </a:p>
          <a:p>
            <a:pPr marL="457200" indent="-457200">
              <a:buSzPct val="100000"/>
              <a:buFont typeface="+mj-lt"/>
              <a:buAutoNum type="arabicPeriod"/>
            </a:pPr>
            <a:r>
              <a:rPr lang="zh-CN" altLang="en-US" dirty="0" smtClean="0"/>
              <a:t>一级目录四</a:t>
            </a:r>
            <a:endParaRPr lang="en-US" altLang="zh-CN" dirty="0" smtClean="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目录</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0"/>
            <a:ext cx="4788532"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本节概述和学习目标</a:t>
            </a:r>
          </a:p>
        </p:txBody>
      </p:sp>
      <p:sp>
        <p:nvSpPr>
          <p:cNvPr id="7" name="内容占位符 6"/>
          <p:cNvSpPr>
            <a:spLocks noGrp="1"/>
          </p:cNvSpPr>
          <p:nvPr>
            <p:ph sz="quarter" idx="10"/>
          </p:nvPr>
        </p:nvSpPr>
        <p:spPr>
          <a:xfrm>
            <a:off x="684213" y="1376363"/>
            <a:ext cx="7920037" cy="41052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41508" y="532240"/>
            <a:ext cx="622300" cy="62388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smtClean="0"/>
              <a:t>单击此处编辑母版标题样式</a:t>
            </a:r>
            <a:endParaRPr lang="zh-CN" altLang="en-US" dirty="0"/>
          </a:p>
        </p:txBody>
      </p:sp>
      <p:sp>
        <p:nvSpPr>
          <p:cNvPr id="3" name="文本占位符 6"/>
          <p:cNvSpPr>
            <a:spLocks noGrp="1"/>
          </p:cNvSpPr>
          <p:nvPr>
            <p:ph type="body" sz="quarter" idx="10" hasCustomPrompt="1"/>
          </p:nvPr>
        </p:nvSpPr>
        <p:spPr>
          <a:xfrm>
            <a:off x="684213" y="1376363"/>
            <a:ext cx="7920037" cy="3924300"/>
          </a:xfrm>
        </p:spPr>
        <p:txBody>
          <a:bodyPr/>
          <a:lstStyle/>
          <a:p>
            <a:r>
              <a:rPr lang="zh-CN" altLang="en-US" dirty="0" smtClean="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16" cstate="print"/>
          <a:srcRect/>
          <a:stretch>
            <a:fillRect/>
          </a:stretch>
        </p:blipFill>
        <p:spPr bwMode="auto">
          <a:xfrm>
            <a:off x="0" y="6221413"/>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17" cstate="print"/>
          <a:srcRect/>
          <a:stretch>
            <a:fillRect/>
          </a:stretch>
        </p:blipFill>
        <p:spPr bwMode="auto">
          <a:xfrm>
            <a:off x="7508875" y="6399213"/>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smtClean="0"/>
              <a:t>单击此处编辑母版标题样式</a:t>
            </a:r>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8" name="Rectangle 69"/>
          <p:cNvSpPr>
            <a:spLocks noChangeArrowheads="1"/>
          </p:cNvSpPr>
          <p:nvPr userDrawn="1"/>
        </p:nvSpPr>
        <p:spPr bwMode="auto">
          <a:xfrm>
            <a:off x="6096000" y="6417332"/>
            <a:ext cx="657095"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defRPr/>
            </a:pPr>
            <a:r>
              <a:rPr lang="zh-CN" altLang="en-US" sz="1200" dirty="0" smtClean="0">
                <a:latin typeface="+mn-lt"/>
                <a:ea typeface="+mn-ea"/>
              </a:rPr>
              <a:t>第</a:t>
            </a:r>
            <a:fld id="{2F2CF7F5-F178-4429-B6CA-28062DF31937}" type="slidenum">
              <a:rPr lang="en-US" altLang="zh-CN" sz="1200" smtClean="0">
                <a:latin typeface="+mn-lt"/>
                <a:ea typeface="+mn-ea"/>
              </a:rPr>
              <a:pPr defTabSz="801688" eaLnBrk="0" fontAlgn="base" hangingPunct="0">
                <a:defRPr/>
              </a:pPr>
              <a:t>‹#›</a:t>
            </a:fld>
            <a:r>
              <a:rPr lang="zh-CN" altLang="en-US" sz="1200" dirty="0" smtClean="0">
                <a:latin typeface="+mn-lt"/>
                <a:ea typeface="+mn-ea"/>
              </a:rPr>
              <a:t>页</a:t>
            </a:r>
            <a:endParaRPr lang="en-US" altLang="zh-CN" sz="1200" dirty="0">
              <a:latin typeface="+mn-lt"/>
              <a:ea typeface="+mn-ea"/>
            </a:endParaRPr>
          </a:p>
        </p:txBody>
      </p:sp>
      <p:sp>
        <p:nvSpPr>
          <p:cNvPr id="10" name="Rectangle 54"/>
          <p:cNvSpPr>
            <a:spLocks noChangeArrowheads="1"/>
          </p:cNvSpPr>
          <p:nvPr userDrawn="1"/>
        </p:nvSpPr>
        <p:spPr bwMode="auto">
          <a:xfrm>
            <a:off x="647564" y="6409397"/>
            <a:ext cx="2547035" cy="265552"/>
          </a:xfrm>
          <a:prstGeom prst="rect">
            <a:avLst/>
          </a:prstGeom>
          <a:noFill/>
          <a:ln w="9525" algn="ctr">
            <a:noFill/>
            <a:miter lim="800000"/>
            <a:headEnd/>
            <a:tailEnd/>
          </a:ln>
          <a:effectLst/>
        </p:spPr>
        <p:txBody>
          <a:bodyPr wrap="none" lIns="80101" tIns="40052" rIns="80101" bIns="40052">
            <a:spAutoFit/>
          </a:bodyPr>
          <a:lstStyle/>
          <a:p>
            <a:pPr marL="0" marR="0" indent="0" algn="l" defTabSz="801688" rtl="0" eaLnBrk="1" fontAlgn="base" latinLnBrk="0" hangingPunct="1">
              <a:lnSpc>
                <a:spcPct val="100000"/>
              </a:lnSpc>
              <a:spcBef>
                <a:spcPct val="0"/>
              </a:spcBef>
              <a:spcAft>
                <a:spcPct val="0"/>
              </a:spcAft>
              <a:buClrTx/>
              <a:buSzTx/>
              <a:buFontTx/>
              <a:buNone/>
              <a:tabLst/>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2017 </a:t>
            </a:r>
            <a:r>
              <a:rPr lang="zh-CN" altLang="en-US" sz="1200" b="0" dirty="0" smtClean="0">
                <a:latin typeface="+mn-lt"/>
                <a:ea typeface="+mn-ea"/>
              </a:rPr>
              <a:t>华为技术有限公司</a:t>
            </a:r>
            <a:endParaRPr lang="en-US" altLang="zh-CN" sz="1200" b="0" i="0" kern="1200" dirty="0">
              <a:solidFill>
                <a:schemeClr val="tx1"/>
              </a:solidFill>
              <a:latin typeface="+mn-lt"/>
              <a:ea typeface="+mn-ea"/>
              <a:cs typeface="+mn-cs"/>
            </a:endParaRPr>
          </a:p>
        </p:txBody>
      </p:sp>
      <p:sp>
        <p:nvSpPr>
          <p:cNvPr id="11" name="TextBox 10"/>
          <p:cNvSpPr txBox="1"/>
          <p:nvPr userDrawn="1"/>
        </p:nvSpPr>
        <p:spPr bwMode="auto">
          <a:xfrm>
            <a:off x="-1836712" y="2312876"/>
            <a:ext cx="1800200" cy="1178166"/>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1400" dirty="0" smtClean="0">
                <a:solidFill>
                  <a:srgbClr val="000000"/>
                </a:solidFill>
                <a:latin typeface="+mn-lt"/>
                <a:ea typeface="+mn-ea"/>
                <a:cs typeface="Arial" pitchFamily="34" charset="0"/>
              </a:rPr>
              <a:t>参考线：</a:t>
            </a:r>
            <a:endParaRPr lang="en-US" altLang="zh-CN" sz="1400" dirty="0" smtClean="0">
              <a:solidFill>
                <a:srgbClr val="000000"/>
              </a:solidFill>
              <a:latin typeface="+mn-lt"/>
              <a:ea typeface="+mn-ea"/>
              <a:cs typeface="Arial" pitchFamily="34" charset="0"/>
            </a:endParaRPr>
          </a:p>
          <a:p>
            <a:pPr algn="l" defTabSz="1001649" eaLnBrk="0" hangingPunct="0"/>
            <a:r>
              <a:rPr lang="zh-CN" altLang="en-US" sz="1400" dirty="0" smtClean="0">
                <a:solidFill>
                  <a:srgbClr val="000000"/>
                </a:solidFill>
                <a:latin typeface="+mn-lt"/>
                <a:ea typeface="+mn-ea"/>
                <a:cs typeface="Arial" pitchFamily="34" charset="0"/>
              </a:rPr>
              <a:t>左：</a:t>
            </a:r>
            <a:r>
              <a:rPr lang="en-US" altLang="zh-CN" sz="1400" dirty="0" smtClean="0">
                <a:solidFill>
                  <a:srgbClr val="000000"/>
                </a:solidFill>
                <a:latin typeface="+mn-lt"/>
                <a:ea typeface="+mn-ea"/>
                <a:cs typeface="Arial" pitchFamily="34" charset="0"/>
              </a:rPr>
              <a:t>10.6</a:t>
            </a:r>
          </a:p>
          <a:p>
            <a:pPr algn="l" defTabSz="1001649" eaLnBrk="0" hangingPunct="0"/>
            <a:r>
              <a:rPr lang="zh-CN" altLang="en-US" sz="1400" dirty="0" smtClean="0">
                <a:solidFill>
                  <a:srgbClr val="000000"/>
                </a:solidFill>
                <a:latin typeface="+mn-lt"/>
                <a:ea typeface="+mn-ea"/>
                <a:cs typeface="Arial" pitchFamily="34" charset="0"/>
              </a:rPr>
              <a:t>右：</a:t>
            </a:r>
            <a:r>
              <a:rPr lang="en-US" altLang="zh-CN" sz="1400" dirty="0" smtClean="0">
                <a:solidFill>
                  <a:srgbClr val="000000"/>
                </a:solidFill>
                <a:latin typeface="+mn-lt"/>
                <a:ea typeface="+mn-ea"/>
                <a:cs typeface="Arial" pitchFamily="34" charset="0"/>
              </a:rPr>
              <a:t>11.2</a:t>
            </a:r>
          </a:p>
          <a:p>
            <a:pPr algn="l" defTabSz="1001649" eaLnBrk="0" hangingPunct="0"/>
            <a:r>
              <a:rPr lang="zh-CN" altLang="en-US" sz="1400" dirty="0" smtClean="0">
                <a:solidFill>
                  <a:srgbClr val="000000"/>
                </a:solidFill>
                <a:latin typeface="+mn-lt"/>
                <a:ea typeface="+mn-ea"/>
                <a:cs typeface="Arial" pitchFamily="34" charset="0"/>
              </a:rPr>
              <a:t>上：</a:t>
            </a:r>
            <a:r>
              <a:rPr lang="en-US" altLang="zh-CN" sz="1400" dirty="0" smtClean="0">
                <a:solidFill>
                  <a:srgbClr val="000000"/>
                </a:solidFill>
                <a:latin typeface="+mn-lt"/>
                <a:ea typeface="+mn-ea"/>
                <a:cs typeface="Arial" pitchFamily="34" charset="0"/>
              </a:rPr>
              <a:t>5.7</a:t>
            </a:r>
          </a:p>
          <a:p>
            <a:pPr algn="l" defTabSz="1001649" eaLnBrk="0" hangingPunct="0"/>
            <a:r>
              <a:rPr lang="zh-CN" altLang="en-US" sz="1400" dirty="0" smtClean="0">
                <a:solidFill>
                  <a:srgbClr val="000000"/>
                </a:solidFill>
                <a:latin typeface="+mn-lt"/>
                <a:ea typeface="+mn-ea"/>
                <a:cs typeface="Arial" pitchFamily="34" charset="0"/>
              </a:rPr>
              <a:t>下：</a:t>
            </a:r>
            <a:r>
              <a:rPr lang="en-US" altLang="zh-CN" sz="1400" dirty="0" smtClean="0">
                <a:solidFill>
                  <a:srgbClr val="000000"/>
                </a:solidFill>
                <a:latin typeface="+mn-lt"/>
                <a:ea typeface="+mn-ea"/>
                <a:cs typeface="Arial" pitchFamily="34" charset="0"/>
              </a:rPr>
              <a:t>7.8</a:t>
            </a:r>
            <a:endParaRPr lang="zh-CN" altLang="en-US" sz="1400" dirty="0" smtClean="0">
              <a:solidFill>
                <a:srgbClr val="000000"/>
              </a:solidFill>
              <a:latin typeface="+mn-lt"/>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855" r:id="rId1"/>
    <p:sldLayoutId id="2147483830" r:id="rId2"/>
    <p:sldLayoutId id="2147483846" r:id="rId3"/>
    <p:sldLayoutId id="2147483826" r:id="rId4"/>
    <p:sldLayoutId id="2147483848" r:id="rId5"/>
    <p:sldLayoutId id="2147483849" r:id="rId6"/>
    <p:sldLayoutId id="2147483858" r:id="rId7"/>
    <p:sldLayoutId id="2147483828" r:id="rId8"/>
    <p:sldLayoutId id="2147483863" r:id="rId9"/>
    <p:sldLayoutId id="2147483862" r:id="rId10"/>
    <p:sldLayoutId id="2147483851" r:id="rId11"/>
    <p:sldLayoutId id="2147483852" r:id="rId12"/>
    <p:sldLayoutId id="2147483850" r:id="rId13"/>
    <p:sldLayoutId id="2147483861" r:id="rId14"/>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76" userDrawn="1">
          <p15:clr>
            <a:srgbClr val="F26B43"/>
          </p15:clr>
        </p15:guide>
        <p15:guide id="2" pos="5420" userDrawn="1">
          <p15:clr>
            <a:srgbClr val="F26B43"/>
          </p15:clr>
        </p15:guide>
        <p15:guide id="3" orient="horz" pos="867" userDrawn="1">
          <p15:clr>
            <a:srgbClr val="F26B43"/>
          </p15:clr>
        </p15:guide>
        <p15:guide id="4" orient="horz" pos="3929" userDrawn="1">
          <p15:clr>
            <a:srgbClr val="F26B43"/>
          </p15:clr>
        </p15:guide>
        <p15:guide id="6" orient="horz" pos="2341" userDrawn="1">
          <p15:clr>
            <a:srgbClr val="F26B43"/>
          </p15:clr>
        </p15:guide>
        <p15:guide id="7"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2400">
                <a:solidFill>
                  <a:srgbClr val="666666"/>
                </a:solidFill>
                <a:latin typeface="Arial" pitchFamily="34" charset="0"/>
                <a:ea typeface="MS PGothic" pitchFamily="34" charset="-128"/>
                <a:sym typeface="FrutigerNext LT Regular" pitchFamily="34" charset="0"/>
              </a:rPr>
              <a:t>www.huawei.com</a:t>
            </a:r>
          </a:p>
        </p:txBody>
      </p:sp>
    </p:spTree>
    <p:extLst>
      <p:ext uri="{BB962C8B-B14F-4D97-AF65-F5344CB8AC3E}">
        <p14:creationId xmlns:p14="http://schemas.microsoft.com/office/powerpoint/2010/main" val="849833947"/>
      </p:ext>
    </p:extLst>
  </p:cSld>
  <p:clrMap bg1="lt1" tx1="dk1" bg2="lt2" tx2="dk2" accent1="accent1" accent2="accent2" accent3="accent3" accent4="accent4" accent5="accent5" accent6="accent6" hlink="hlink" folHlink="folHlink"/>
  <p:sldLayoutIdLst>
    <p:sldLayoutId id="2147483860" r:id="rId1"/>
  </p:sldLayoutIdLst>
  <p:timing>
    <p:tnLst>
      <p:par>
        <p:cTn id="1" dur="indefinite" restart="never" nodeType="tmRoot"/>
      </p:par>
    </p:tnLst>
  </p:timing>
  <p:txStyles>
    <p:titleStyle>
      <a:lvl1pPr algn="ctr" defTabSz="801688" rtl="0" eaLnBrk="0" fontAlgn="base" hangingPunct="0">
        <a:spcBef>
          <a:spcPct val="0"/>
        </a:spcBef>
        <a:spcAft>
          <a:spcPct val="0"/>
        </a:spcAft>
        <a:defRPr sz="3700" baseline="0">
          <a:solidFill>
            <a:schemeClr val="tx2"/>
          </a:solidFill>
          <a:latin typeface="+mj-lt"/>
          <a:ea typeface="+mj-ea"/>
          <a:cs typeface="+mj-cs"/>
        </a:defRPr>
      </a:lvl1pPr>
      <a:lvl2pPr algn="ctr" defTabSz="801688" rtl="0" eaLnBrk="0" fontAlgn="base" hangingPunct="0">
        <a:spcBef>
          <a:spcPct val="0"/>
        </a:spcBef>
        <a:spcAft>
          <a:spcPct val="0"/>
        </a:spcAft>
        <a:defRPr sz="3700">
          <a:solidFill>
            <a:schemeClr val="tx2"/>
          </a:solidFill>
          <a:latin typeface="Arial" charset="0"/>
          <a:ea typeface="宋体" pitchFamily="2" charset="-122"/>
        </a:defRPr>
      </a:lvl2pPr>
      <a:lvl3pPr algn="ctr" defTabSz="801688" rtl="0" eaLnBrk="0" fontAlgn="base" hangingPunct="0">
        <a:spcBef>
          <a:spcPct val="0"/>
        </a:spcBef>
        <a:spcAft>
          <a:spcPct val="0"/>
        </a:spcAft>
        <a:defRPr sz="3700">
          <a:solidFill>
            <a:schemeClr val="tx2"/>
          </a:solidFill>
          <a:latin typeface="Arial" charset="0"/>
          <a:ea typeface="宋体" pitchFamily="2" charset="-122"/>
        </a:defRPr>
      </a:lvl3pPr>
      <a:lvl4pPr algn="ctr" defTabSz="801688" rtl="0" eaLnBrk="0" fontAlgn="base" hangingPunct="0">
        <a:spcBef>
          <a:spcPct val="0"/>
        </a:spcBef>
        <a:spcAft>
          <a:spcPct val="0"/>
        </a:spcAft>
        <a:defRPr sz="3700">
          <a:solidFill>
            <a:schemeClr val="tx2"/>
          </a:solidFill>
          <a:latin typeface="Arial" charset="0"/>
          <a:ea typeface="宋体" pitchFamily="2" charset="-122"/>
        </a:defRPr>
      </a:lvl4pPr>
      <a:lvl5pPr algn="ctr" defTabSz="801688" rtl="0" eaLnBrk="0" fontAlgn="base" hangingPunct="0">
        <a:spcBef>
          <a:spcPct val="0"/>
        </a:spcBef>
        <a:spcAft>
          <a:spcPct val="0"/>
        </a:spcAft>
        <a:defRPr sz="3700">
          <a:solidFill>
            <a:schemeClr val="tx2"/>
          </a:solidFill>
          <a:latin typeface="Arial" charset="0"/>
          <a:ea typeface="宋体" pitchFamily="2" charset="-122"/>
        </a:defRPr>
      </a:lvl5pPr>
      <a:lvl6pPr marL="457200" algn="ctr" defTabSz="801688" rtl="0" fontAlgn="base">
        <a:spcBef>
          <a:spcPct val="0"/>
        </a:spcBef>
        <a:spcAft>
          <a:spcPct val="0"/>
        </a:spcAft>
        <a:defRPr sz="3700">
          <a:solidFill>
            <a:schemeClr val="tx2"/>
          </a:solidFill>
          <a:latin typeface="Arial" charset="0"/>
          <a:ea typeface="宋体" pitchFamily="2" charset="-122"/>
        </a:defRPr>
      </a:lvl6pPr>
      <a:lvl7pPr marL="914400" algn="ctr" defTabSz="801688" rtl="0" fontAlgn="base">
        <a:spcBef>
          <a:spcPct val="0"/>
        </a:spcBef>
        <a:spcAft>
          <a:spcPct val="0"/>
        </a:spcAft>
        <a:defRPr sz="3700">
          <a:solidFill>
            <a:schemeClr val="tx2"/>
          </a:solidFill>
          <a:latin typeface="Arial" charset="0"/>
          <a:ea typeface="宋体" pitchFamily="2" charset="-122"/>
        </a:defRPr>
      </a:lvl7pPr>
      <a:lvl8pPr marL="1371600" algn="ctr" defTabSz="801688" rtl="0" fontAlgn="base">
        <a:spcBef>
          <a:spcPct val="0"/>
        </a:spcBef>
        <a:spcAft>
          <a:spcPct val="0"/>
        </a:spcAft>
        <a:defRPr sz="3700">
          <a:solidFill>
            <a:schemeClr val="tx2"/>
          </a:solidFill>
          <a:latin typeface="Arial" charset="0"/>
          <a:ea typeface="宋体" pitchFamily="2" charset="-122"/>
        </a:defRPr>
      </a:lvl8pPr>
      <a:lvl9pPr marL="1828800" algn="ctr" defTabSz="801688" rtl="0" fontAlgn="base">
        <a:spcBef>
          <a:spcPct val="0"/>
        </a:spcBef>
        <a:spcAft>
          <a:spcPct val="0"/>
        </a:spcAft>
        <a:defRPr sz="3700">
          <a:solidFill>
            <a:schemeClr val="tx2"/>
          </a:solidFill>
          <a:latin typeface="Arial" charset="0"/>
          <a:ea typeface="宋体" pitchFamily="2" charset="-122"/>
        </a:defRPr>
      </a:lvl9pPr>
    </p:titleStyle>
    <p:bodyStyle>
      <a:lvl1pPr marL="301625" indent="-301625" algn="l" defTabSz="801688" rtl="0" eaLnBrk="0" fontAlgn="base" hangingPunct="0">
        <a:spcBef>
          <a:spcPct val="20000"/>
        </a:spcBef>
        <a:spcAft>
          <a:spcPct val="0"/>
        </a:spcAft>
        <a:buChar char="•"/>
        <a:defRPr sz="2800">
          <a:solidFill>
            <a:schemeClr val="tx1"/>
          </a:solidFill>
          <a:latin typeface="+mn-lt"/>
          <a:ea typeface="+mn-ea"/>
          <a:cs typeface="+mn-cs"/>
        </a:defRPr>
      </a:lvl1pPr>
      <a:lvl2pPr marL="654050" indent="-252413"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0175" indent="-198438" algn="l" defTabSz="801688" rtl="0" eaLnBrk="0" fontAlgn="base" hangingPunct="0">
        <a:spcBef>
          <a:spcPct val="20000"/>
        </a:spcBef>
        <a:spcAft>
          <a:spcPct val="0"/>
        </a:spcAft>
        <a:buChar char="–"/>
        <a:defRPr sz="1700">
          <a:solidFill>
            <a:schemeClr val="tx1"/>
          </a:solidFill>
          <a:latin typeface="+mn-lt"/>
          <a:ea typeface="+mn-ea"/>
        </a:defRPr>
      </a:lvl4pPr>
      <a:lvl5pPr marL="1801813" indent="-201613" algn="l" defTabSz="801688" rtl="0" eaLnBrk="0" fontAlgn="base" hangingPunct="0">
        <a:spcBef>
          <a:spcPct val="20000"/>
        </a:spcBef>
        <a:spcAft>
          <a:spcPct val="0"/>
        </a:spcAft>
        <a:buChar char="»"/>
        <a:defRPr sz="1700">
          <a:solidFill>
            <a:schemeClr val="tx1"/>
          </a:solidFill>
          <a:latin typeface="+mn-lt"/>
          <a:ea typeface="+mn-ea"/>
        </a:defRPr>
      </a:lvl5pPr>
      <a:lvl6pPr marL="2259013" indent="-201613" algn="l" defTabSz="801688" rtl="0" fontAlgn="base">
        <a:spcBef>
          <a:spcPct val="20000"/>
        </a:spcBef>
        <a:spcAft>
          <a:spcPct val="0"/>
        </a:spcAft>
        <a:buChar char="»"/>
        <a:defRPr sz="1700">
          <a:solidFill>
            <a:schemeClr val="tx1"/>
          </a:solidFill>
          <a:latin typeface="+mn-lt"/>
          <a:ea typeface="+mn-ea"/>
        </a:defRPr>
      </a:lvl6pPr>
      <a:lvl7pPr marL="2716213" indent="-201613" algn="l" defTabSz="801688" rtl="0" fontAlgn="base">
        <a:spcBef>
          <a:spcPct val="20000"/>
        </a:spcBef>
        <a:spcAft>
          <a:spcPct val="0"/>
        </a:spcAft>
        <a:buChar char="»"/>
        <a:defRPr sz="1700">
          <a:solidFill>
            <a:schemeClr val="tx1"/>
          </a:solidFill>
          <a:latin typeface="+mn-lt"/>
          <a:ea typeface="+mn-ea"/>
        </a:defRPr>
      </a:lvl7pPr>
      <a:lvl8pPr marL="3173413" indent="-201613" algn="l" defTabSz="801688" rtl="0" fontAlgn="base">
        <a:spcBef>
          <a:spcPct val="20000"/>
        </a:spcBef>
        <a:spcAft>
          <a:spcPct val="0"/>
        </a:spcAft>
        <a:buChar char="»"/>
        <a:defRPr sz="1700">
          <a:solidFill>
            <a:schemeClr val="tx1"/>
          </a:solidFill>
          <a:latin typeface="+mn-lt"/>
          <a:ea typeface="+mn-ea"/>
        </a:defRPr>
      </a:lvl8pPr>
      <a:lvl9pPr marL="3630613"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jpeg"/><Relationship Id="rId3" Type="http://schemas.openxmlformats.org/officeDocument/2006/relationships/notesSlide" Target="../notesSlides/notesSlide11.xml"/><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jpeg"/><Relationship Id="rId2" Type="http://schemas.openxmlformats.org/officeDocument/2006/relationships/slideLayout" Target="../slideLayouts/slideLayout8.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image" Target="../media/image31.jpe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jpe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68.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4.e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3.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23.xml"/><Relationship Id="rId16" Type="http://schemas.openxmlformats.org/officeDocument/2006/relationships/image" Target="../media/image88.png"/><Relationship Id="rId1" Type="http://schemas.openxmlformats.org/officeDocument/2006/relationships/slideLayout" Target="../slideLayouts/slideLayout8.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jpe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1.jpe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eg"/><Relationship Id="rId15" Type="http://schemas.openxmlformats.org/officeDocument/2006/relationships/image" Target="../media/image75.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6.jpeg"/></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1.jpe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eg"/><Relationship Id="rId15" Type="http://schemas.openxmlformats.org/officeDocument/2006/relationships/image" Target="../media/image75.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6.jpe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1.jpe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eg"/><Relationship Id="rId15" Type="http://schemas.openxmlformats.org/officeDocument/2006/relationships/image" Target="../media/image75.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6.jpeg"/></Relationships>
</file>

<file path=ppt/slides/_rels/slide2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9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jpeg"/><Relationship Id="rId7"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97.jpeg"/><Relationship Id="rId5" Type="http://schemas.openxmlformats.org/officeDocument/2006/relationships/image" Target="../media/image19.png"/><Relationship Id="rId4" Type="http://schemas.openxmlformats.org/officeDocument/2006/relationships/image" Target="../media/image96.jpeg"/><Relationship Id="rId9" Type="http://schemas.openxmlformats.org/officeDocument/2006/relationships/image" Target="../media/image10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4.png"/><Relationship Id="rId7" Type="http://schemas.openxmlformats.org/officeDocument/2006/relationships/image" Target="../media/image107.wm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3.png"/><Relationship Id="rId4" Type="http://schemas.openxmlformats.org/officeDocument/2006/relationships/image" Target="../media/image105.png"/><Relationship Id="rId9"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1.jpe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17.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17.emf"/><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18.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18.emf"/><Relationship Id="rId4" Type="http://schemas.openxmlformats.org/officeDocument/2006/relationships/oleObject" Target="../embeddings/oleObject7.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18.emf"/><Relationship Id="rId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19.emf"/><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19.e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119.emf"/><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文本占位符 12"/>
          <p:cNvSpPr>
            <a:spLocks noGrp="1"/>
          </p:cNvSpPr>
          <p:nvPr>
            <p:ph type="body" sz="quarter" idx="17"/>
          </p:nvPr>
        </p:nvSpPr>
        <p:spPr/>
        <p:txBody>
          <a:bodyPr/>
          <a:lstStyle/>
          <a:p>
            <a:r>
              <a:rPr lang="en-US" altLang="zh-CN" dirty="0"/>
              <a:t>HC12082</a:t>
            </a:r>
            <a:endParaRPr lang="zh-CN" altLang="zh-CN" dirty="0"/>
          </a:p>
        </p:txBody>
      </p:sp>
      <p:sp>
        <p:nvSpPr>
          <p:cNvPr id="10" name="文本占位符 9"/>
          <p:cNvSpPr>
            <a:spLocks noGrp="1"/>
          </p:cNvSpPr>
          <p:nvPr>
            <p:ph type="body" sz="quarter" idx="18"/>
          </p:nvPr>
        </p:nvSpPr>
        <p:spPr/>
        <p:txBody>
          <a:bodyPr/>
          <a:lstStyle/>
          <a:p>
            <a:r>
              <a:rPr lang="en-US" altLang="zh-CN" dirty="0" smtClean="0"/>
              <a:t>FusionAccess</a:t>
            </a:r>
            <a:endParaRPr lang="en-US" altLang="zh-CN" dirty="0" smtClean="0"/>
          </a:p>
        </p:txBody>
      </p:sp>
      <p:sp>
        <p:nvSpPr>
          <p:cNvPr id="14" name="文本占位符 13"/>
          <p:cNvSpPr>
            <a:spLocks noGrp="1"/>
          </p:cNvSpPr>
          <p:nvPr>
            <p:ph type="body" sz="quarter" idx="19"/>
          </p:nvPr>
        </p:nvSpPr>
        <p:spPr/>
        <p:txBody>
          <a:bodyPr/>
          <a:lstStyle/>
          <a:p>
            <a:r>
              <a:rPr lang="en-US" dirty="0" smtClean="0"/>
              <a:t>R6</a:t>
            </a:r>
            <a:endParaRPr lang="en-US" dirty="0"/>
          </a:p>
        </p:txBody>
      </p:sp>
      <p:sp>
        <p:nvSpPr>
          <p:cNvPr id="15" name="文本占位符 14"/>
          <p:cNvSpPr>
            <a:spLocks noGrp="1"/>
          </p:cNvSpPr>
          <p:nvPr>
            <p:ph type="body" sz="quarter" idx="20"/>
          </p:nvPr>
        </p:nvSpPr>
        <p:spPr/>
        <p:txBody>
          <a:bodyPr/>
          <a:lstStyle/>
          <a:p>
            <a:r>
              <a:rPr lang="en-US" dirty="0" smtClean="0"/>
              <a:t>V3.0</a:t>
            </a:r>
            <a:endParaRPr lang="en-US" dirty="0"/>
          </a:p>
        </p:txBody>
      </p:sp>
      <p:sp>
        <p:nvSpPr>
          <p:cNvPr id="3" name="文本占位符 2"/>
          <p:cNvSpPr>
            <a:spLocks noGrp="1"/>
          </p:cNvSpPr>
          <p:nvPr>
            <p:ph type="body" sz="quarter" idx="13"/>
          </p:nvPr>
        </p:nvSpPr>
        <p:spPr/>
        <p:txBody>
          <a:bodyPr/>
          <a:lstStyle/>
          <a:p>
            <a:r>
              <a:rPr lang="zh-CN" altLang="en-US" dirty="0"/>
              <a:t>洪飞泷</a:t>
            </a:r>
            <a:r>
              <a:rPr lang="en-US" altLang="zh-CN" dirty="0" smtClean="0"/>
              <a:t>/wx350110</a:t>
            </a:r>
            <a:endParaRPr lang="zh-CN" altLang="en-US" dirty="0"/>
          </a:p>
        </p:txBody>
      </p:sp>
      <p:sp>
        <p:nvSpPr>
          <p:cNvPr id="4" name="文本占位符 3"/>
          <p:cNvSpPr>
            <a:spLocks noGrp="1"/>
          </p:cNvSpPr>
          <p:nvPr>
            <p:ph type="body" sz="quarter" idx="14"/>
          </p:nvPr>
        </p:nvSpPr>
        <p:spPr/>
        <p:txBody>
          <a:bodyPr/>
          <a:lstStyle/>
          <a:p>
            <a:r>
              <a:rPr lang="en-US" altLang="zh-CN" dirty="0" smtClean="0"/>
              <a:t>2017.11.11</a:t>
            </a:r>
            <a:endParaRPr lang="zh-CN" altLang="en-US" dirty="0"/>
          </a:p>
        </p:txBody>
      </p:sp>
      <p:sp>
        <p:nvSpPr>
          <p:cNvPr id="5" name="文本占位符 4"/>
          <p:cNvSpPr>
            <a:spLocks noGrp="1"/>
          </p:cNvSpPr>
          <p:nvPr>
            <p:ph type="body" sz="quarter" idx="15"/>
          </p:nvPr>
        </p:nvSpPr>
        <p:spPr/>
        <p:txBody>
          <a:bodyPr/>
          <a:lstStyle/>
          <a:p>
            <a:endParaRPr lang="zh-CN" altLang="en-US" dirty="0"/>
          </a:p>
        </p:txBody>
      </p:sp>
      <p:sp>
        <p:nvSpPr>
          <p:cNvPr id="6" name="文本占位符 5"/>
          <p:cNvSpPr>
            <a:spLocks noGrp="1"/>
          </p:cNvSpPr>
          <p:nvPr>
            <p:ph type="body" sz="quarter" idx="16"/>
          </p:nvPr>
        </p:nvSpPr>
        <p:spPr/>
        <p:txBody>
          <a:bodyPr/>
          <a:lstStyle/>
          <a:p>
            <a:r>
              <a:rPr lang="zh-CN" altLang="en-US" dirty="0" smtClean="0"/>
              <a:t>新开发</a:t>
            </a:r>
            <a:endParaRPr lang="zh-CN" altLang="en-US" dirty="0"/>
          </a:p>
        </p:txBody>
      </p:sp>
    </p:spTree>
    <p:extLst>
      <p:ext uri="{BB962C8B-B14F-4D97-AF65-F5344CB8AC3E}">
        <p14:creationId xmlns:p14="http://schemas.microsoft.com/office/powerpoint/2010/main" val="352034634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0"/>
          </p:nvPr>
        </p:nvSpPr>
        <p:spPr/>
        <p:txBody>
          <a:bodyPr/>
          <a:lstStyle/>
          <a:p>
            <a:pPr lvl="0">
              <a:buClr>
                <a:schemeClr val="bg1">
                  <a:lumMod val="50000"/>
                </a:schemeClr>
              </a:buClr>
            </a:pPr>
            <a:r>
              <a:rPr lang="zh-CN" altLang="en-US" dirty="0">
                <a:solidFill>
                  <a:schemeClr val="bg1">
                    <a:lumMod val="50000"/>
                  </a:schemeClr>
                </a:solidFill>
              </a:rPr>
              <a:t>桌面云概述</a:t>
            </a:r>
            <a:endParaRPr lang="en-US" altLang="zh-CN" dirty="0">
              <a:solidFill>
                <a:schemeClr val="bg1">
                  <a:lumMod val="50000"/>
                </a:schemeClr>
              </a:solidFill>
            </a:endParaRPr>
          </a:p>
          <a:p>
            <a:r>
              <a:rPr lang="zh-CN" altLang="en-US" b="1" dirty="0" smtClean="0"/>
              <a:t>华为桌面云解决方案架构</a:t>
            </a:r>
            <a:endParaRPr lang="en-US" altLang="zh-CN" b="1" dirty="0" smtClean="0"/>
          </a:p>
          <a:p>
            <a:pPr>
              <a:buClr>
                <a:schemeClr val="bg1">
                  <a:lumMod val="50000"/>
                </a:schemeClr>
              </a:buClr>
            </a:pPr>
            <a:r>
              <a:rPr lang="zh-CN" altLang="en-US" dirty="0" smtClean="0">
                <a:solidFill>
                  <a:schemeClr val="bg1">
                    <a:lumMod val="50000"/>
                  </a:schemeClr>
                </a:solidFill>
              </a:rPr>
              <a:t>华为桌面云桌面类型</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华为桌面云关键特性</a:t>
            </a:r>
          </a:p>
        </p:txBody>
      </p:sp>
    </p:spTree>
    <p:extLst>
      <p:ext uri="{BB962C8B-B14F-4D97-AF65-F5344CB8AC3E}">
        <p14:creationId xmlns:p14="http://schemas.microsoft.com/office/powerpoint/2010/main" val="1924162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err="1" smtClean="0">
                <a:sym typeface="Calibri" pitchFamily="34" charset="0"/>
              </a:rPr>
              <a:t>FusionCloud</a:t>
            </a:r>
            <a:r>
              <a:rPr lang="zh-CN" altLang="en-US" dirty="0" smtClean="0">
                <a:sym typeface="Calibri" pitchFamily="34" charset="0"/>
              </a:rPr>
              <a:t>桌面云解决方案逻辑架构</a:t>
            </a:r>
            <a:endParaRPr lang="zh-CN" altLang="en-US" dirty="0" smtClean="0"/>
          </a:p>
        </p:txBody>
      </p:sp>
      <p:sp>
        <p:nvSpPr>
          <p:cNvPr id="3" name="Rectangle 138"/>
          <p:cNvSpPr>
            <a:spLocks noChangeArrowheads="1"/>
          </p:cNvSpPr>
          <p:nvPr/>
        </p:nvSpPr>
        <p:spPr bwMode="auto">
          <a:xfrm>
            <a:off x="3472356" y="2713733"/>
            <a:ext cx="3856038" cy="984250"/>
          </a:xfrm>
          <a:prstGeom prst="rect">
            <a:avLst/>
          </a:prstGeom>
          <a:solidFill>
            <a:srgbClr val="3366FF">
              <a:alpha val="32941"/>
            </a:srgbClr>
          </a:solidFill>
          <a:ln w="9525">
            <a:noFill/>
            <a:miter lim="800000"/>
            <a:headEnd/>
            <a:tailEnd/>
          </a:ln>
        </p:spPr>
        <p:txBody>
          <a:bodyPr wrap="none" lIns="91432" tIns="45715" rIns="91432" bIns="45715" anchor="ctr"/>
          <a:lstStyle/>
          <a:p>
            <a:pPr algn="ctr" fontAlgn="t"/>
            <a:endParaRPr lang="zh-CN" altLang="en-US" sz="1000">
              <a:solidFill>
                <a:srgbClr val="000000"/>
              </a:solidFill>
              <a:latin typeface="+mn-lt"/>
              <a:ea typeface="+mn-ea"/>
            </a:endParaRPr>
          </a:p>
        </p:txBody>
      </p:sp>
      <p:sp>
        <p:nvSpPr>
          <p:cNvPr id="4" name="矩形 3"/>
          <p:cNvSpPr/>
          <p:nvPr/>
        </p:nvSpPr>
        <p:spPr bwMode="auto">
          <a:xfrm>
            <a:off x="5493965" y="2784127"/>
            <a:ext cx="1776846" cy="881303"/>
          </a:xfrm>
          <a:prstGeom prst="rect">
            <a:avLst/>
          </a:prstGeom>
          <a:gradFill flip="none" rotWithShape="1">
            <a:gsLst>
              <a:gs pos="0">
                <a:srgbClr val="669900">
                  <a:tint val="66000"/>
                  <a:satMod val="160000"/>
                </a:srgbClr>
              </a:gs>
              <a:gs pos="50000">
                <a:srgbClr val="669900">
                  <a:tint val="44500"/>
                  <a:satMod val="160000"/>
                </a:srgbClr>
              </a:gs>
              <a:gs pos="100000">
                <a:srgbClr val="669900">
                  <a:tint val="23500"/>
                  <a:satMod val="160000"/>
                </a:srgbClr>
              </a:gs>
            </a:gsLst>
            <a:lin ang="2700000" scaled="1"/>
            <a:tileRect/>
          </a:gradFill>
          <a:ln w="635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endParaRPr>
          </a:p>
        </p:txBody>
      </p:sp>
      <p:sp>
        <p:nvSpPr>
          <p:cNvPr id="5" name="矩形 4"/>
          <p:cNvSpPr/>
          <p:nvPr/>
        </p:nvSpPr>
        <p:spPr bwMode="auto">
          <a:xfrm>
            <a:off x="3627065" y="2787971"/>
            <a:ext cx="1828800" cy="877456"/>
          </a:xfrm>
          <a:prstGeom prst="rect">
            <a:avLst/>
          </a:prstGeom>
          <a:solidFill>
            <a:schemeClr val="accent6">
              <a:lumMod val="40000"/>
              <a:lumOff val="60000"/>
            </a:schemeClr>
          </a:solidFill>
          <a:ln w="6350">
            <a:solidFill>
              <a:srgbClr val="0070C0"/>
            </a:solid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endParaRPr>
          </a:p>
        </p:txBody>
      </p:sp>
      <p:sp>
        <p:nvSpPr>
          <p:cNvPr id="6" name="Oval 147"/>
          <p:cNvSpPr>
            <a:spLocks noChangeArrowheads="1"/>
          </p:cNvSpPr>
          <p:nvPr/>
        </p:nvSpPr>
        <p:spPr bwMode="auto">
          <a:xfrm>
            <a:off x="767845" y="5125030"/>
            <a:ext cx="2563673" cy="860254"/>
          </a:xfrm>
          <a:prstGeom prst="ellipse">
            <a:avLst/>
          </a:prstGeom>
          <a:solidFill>
            <a:schemeClr val="bg1">
              <a:lumMod val="95000"/>
            </a:schemeClr>
          </a:solidFill>
          <a:ln w="9525">
            <a:noFill/>
            <a:round/>
            <a:headEnd/>
            <a:tailEnd/>
          </a:ln>
          <a:effectLst>
            <a:outerShdw dist="25400" dir="5400000" algn="ctr" rotWithShape="0">
              <a:schemeClr val="bg2"/>
            </a:outerShdw>
          </a:effectLst>
        </p:spPr>
        <p:txBody>
          <a:bodyPr wrap="none" lIns="91432" tIns="45715" rIns="91432" bIns="45715" anchor="ctr"/>
          <a:lstStyle/>
          <a:p>
            <a:pPr algn="ctr" fontAlgn="t">
              <a:defRPr/>
            </a:pPr>
            <a:endParaRPr lang="zh-CN" altLang="en-US" sz="1000" dirty="0">
              <a:solidFill>
                <a:srgbClr val="000000"/>
              </a:solidFill>
              <a:latin typeface="+mn-lt"/>
              <a:ea typeface="+mn-ea"/>
            </a:endParaRPr>
          </a:p>
        </p:txBody>
      </p:sp>
      <p:sp>
        <p:nvSpPr>
          <p:cNvPr id="7" name="Oval 147"/>
          <p:cNvSpPr>
            <a:spLocks noChangeArrowheads="1"/>
          </p:cNvSpPr>
          <p:nvPr/>
        </p:nvSpPr>
        <p:spPr bwMode="auto">
          <a:xfrm>
            <a:off x="1187624" y="1750703"/>
            <a:ext cx="1596230" cy="692657"/>
          </a:xfrm>
          <a:prstGeom prst="ellipse">
            <a:avLst/>
          </a:prstGeom>
          <a:solidFill>
            <a:schemeClr val="bg1">
              <a:lumMod val="95000"/>
            </a:schemeClr>
          </a:solidFill>
          <a:ln w="9525">
            <a:noFill/>
            <a:round/>
            <a:headEnd/>
            <a:tailEnd/>
          </a:ln>
          <a:effectLst>
            <a:outerShdw dist="25400" dir="5400000" algn="ctr" rotWithShape="0">
              <a:schemeClr val="bg2"/>
            </a:outerShdw>
          </a:effectLst>
        </p:spPr>
        <p:txBody>
          <a:bodyPr wrap="none" lIns="91432" tIns="45715" rIns="91432" bIns="45715" anchor="ctr"/>
          <a:lstStyle/>
          <a:p>
            <a:pPr algn="ctr" fontAlgn="t">
              <a:defRPr/>
            </a:pPr>
            <a:endParaRPr lang="zh-CN" altLang="en-US" sz="1000">
              <a:solidFill>
                <a:srgbClr val="000000"/>
              </a:solidFill>
              <a:latin typeface="+mn-lt"/>
              <a:ea typeface="+mn-ea"/>
            </a:endParaRPr>
          </a:p>
        </p:txBody>
      </p:sp>
      <p:sp>
        <p:nvSpPr>
          <p:cNvPr id="8" name="AutoShape 167"/>
          <p:cNvSpPr>
            <a:spLocks noChangeArrowheads="1"/>
          </p:cNvSpPr>
          <p:nvPr/>
        </p:nvSpPr>
        <p:spPr bwMode="auto">
          <a:xfrm>
            <a:off x="767845" y="3583271"/>
            <a:ext cx="2276192" cy="629350"/>
          </a:xfrm>
          <a:prstGeom prst="parallelogram">
            <a:avLst>
              <a:gd name="adj" fmla="val 81244"/>
            </a:avLst>
          </a:prstGeom>
          <a:solidFill>
            <a:srgbClr val="DDDDDD"/>
          </a:solidFill>
          <a:ln w="9525">
            <a:noFill/>
            <a:miter lim="800000"/>
            <a:headEnd/>
            <a:tailEnd/>
          </a:ln>
          <a:effectLst>
            <a:outerShdw dist="40161" dir="4293903" algn="ctr" rotWithShape="0">
              <a:schemeClr val="bg2"/>
            </a:outerShdw>
          </a:effectLst>
        </p:spPr>
        <p:txBody>
          <a:bodyPr anchor="ctr">
            <a:noAutofit/>
          </a:bodyPr>
          <a:lstStyle/>
          <a:p>
            <a:pPr algn="ctr" fontAlgn="t">
              <a:defRPr/>
            </a:pPr>
            <a:endParaRPr lang="zh-CN" altLang="en-US" sz="1000">
              <a:solidFill>
                <a:srgbClr val="000000"/>
              </a:solidFill>
              <a:latin typeface="+mn-lt"/>
              <a:ea typeface="+mn-ea"/>
            </a:endParaRPr>
          </a:p>
        </p:txBody>
      </p:sp>
      <p:sp>
        <p:nvSpPr>
          <p:cNvPr id="9" name="Line 168"/>
          <p:cNvSpPr>
            <a:spLocks noChangeShapeType="1"/>
          </p:cNvSpPr>
          <p:nvPr/>
        </p:nvSpPr>
        <p:spPr bwMode="auto">
          <a:xfrm>
            <a:off x="1328019" y="3938908"/>
            <a:ext cx="632924" cy="0"/>
          </a:xfrm>
          <a:prstGeom prst="line">
            <a:avLst/>
          </a:prstGeom>
          <a:noFill/>
          <a:ln w="12700">
            <a:solidFill>
              <a:schemeClr val="tx1"/>
            </a:solidFill>
            <a:round/>
            <a:headEnd/>
            <a:tailEnd/>
          </a:ln>
        </p:spPr>
        <p:txBody>
          <a:bodyPr/>
          <a:lstStyle/>
          <a:p>
            <a:pPr fontAlgn="t"/>
            <a:endParaRPr lang="zh-CN" altLang="en-US" sz="1000">
              <a:solidFill>
                <a:srgbClr val="000000"/>
              </a:solidFill>
              <a:latin typeface="+mn-lt"/>
              <a:ea typeface="+mn-ea"/>
            </a:endParaRPr>
          </a:p>
        </p:txBody>
      </p:sp>
      <p:sp>
        <p:nvSpPr>
          <p:cNvPr id="10" name="Line 169"/>
          <p:cNvSpPr>
            <a:spLocks noChangeShapeType="1"/>
          </p:cNvSpPr>
          <p:nvPr/>
        </p:nvSpPr>
        <p:spPr bwMode="auto">
          <a:xfrm flipH="1">
            <a:off x="1469536" y="3816166"/>
            <a:ext cx="72430" cy="122742"/>
          </a:xfrm>
          <a:prstGeom prst="line">
            <a:avLst/>
          </a:prstGeom>
          <a:noFill/>
          <a:ln w="9525">
            <a:solidFill>
              <a:schemeClr val="tx1"/>
            </a:solidFill>
            <a:round/>
            <a:headEnd/>
            <a:tailEnd/>
          </a:ln>
        </p:spPr>
        <p:txBody>
          <a:bodyPr/>
          <a:lstStyle/>
          <a:p>
            <a:pPr fontAlgn="t"/>
            <a:endParaRPr lang="zh-CN" altLang="en-US" sz="1000">
              <a:solidFill>
                <a:srgbClr val="000000"/>
              </a:solidFill>
              <a:latin typeface="+mn-lt"/>
              <a:ea typeface="+mn-ea"/>
            </a:endParaRPr>
          </a:p>
        </p:txBody>
      </p:sp>
      <p:sp>
        <p:nvSpPr>
          <p:cNvPr id="11" name="Line 170"/>
          <p:cNvSpPr>
            <a:spLocks noChangeShapeType="1"/>
          </p:cNvSpPr>
          <p:nvPr/>
        </p:nvSpPr>
        <p:spPr bwMode="auto">
          <a:xfrm flipV="1">
            <a:off x="1755911" y="3811578"/>
            <a:ext cx="57944" cy="127330"/>
          </a:xfrm>
          <a:prstGeom prst="line">
            <a:avLst/>
          </a:prstGeom>
          <a:noFill/>
          <a:ln w="9525">
            <a:solidFill>
              <a:schemeClr val="tx1"/>
            </a:solidFill>
            <a:round/>
            <a:headEnd/>
            <a:tailEnd/>
          </a:ln>
        </p:spPr>
        <p:txBody>
          <a:bodyPr/>
          <a:lstStyle/>
          <a:p>
            <a:pPr fontAlgn="t"/>
            <a:endParaRPr lang="zh-CN" altLang="en-US" sz="1000">
              <a:solidFill>
                <a:srgbClr val="000000"/>
              </a:solidFill>
              <a:latin typeface="+mn-lt"/>
              <a:ea typeface="+mn-ea"/>
            </a:endParaRPr>
          </a:p>
        </p:txBody>
      </p:sp>
      <p:grpSp>
        <p:nvGrpSpPr>
          <p:cNvPr id="2" name="Group 171"/>
          <p:cNvGrpSpPr>
            <a:grpSpLocks/>
          </p:cNvGrpSpPr>
          <p:nvPr/>
        </p:nvGrpSpPr>
        <p:grpSpPr bwMode="auto">
          <a:xfrm>
            <a:off x="1434992" y="3648688"/>
            <a:ext cx="184974" cy="247777"/>
            <a:chOff x="2976" y="3264"/>
            <a:chExt cx="720" cy="577"/>
          </a:xfrm>
        </p:grpSpPr>
        <p:grpSp>
          <p:nvGrpSpPr>
            <p:cNvPr id="12" name="Group 172"/>
            <p:cNvGrpSpPr>
              <a:grpSpLocks/>
            </p:cNvGrpSpPr>
            <p:nvPr/>
          </p:nvGrpSpPr>
          <p:grpSpPr bwMode="auto">
            <a:xfrm>
              <a:off x="2976" y="3616"/>
              <a:ext cx="720" cy="225"/>
              <a:chOff x="2304" y="2166"/>
              <a:chExt cx="288" cy="90"/>
            </a:xfrm>
          </p:grpSpPr>
          <p:sp>
            <p:nvSpPr>
              <p:cNvPr id="29" name="Oval 173"/>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30" name="Oval 174"/>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grpSp>
        <p:grpSp>
          <p:nvGrpSpPr>
            <p:cNvPr id="13" name="Group 175"/>
            <p:cNvGrpSpPr>
              <a:grpSpLocks/>
            </p:cNvGrpSpPr>
            <p:nvPr/>
          </p:nvGrpSpPr>
          <p:grpSpPr bwMode="auto">
            <a:xfrm>
              <a:off x="2976" y="3552"/>
              <a:ext cx="720" cy="225"/>
              <a:chOff x="2304" y="2166"/>
              <a:chExt cx="288" cy="90"/>
            </a:xfrm>
          </p:grpSpPr>
          <p:sp>
            <p:nvSpPr>
              <p:cNvPr id="27" name="Oval 176"/>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28" name="Oval 177"/>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grpSp>
        <p:grpSp>
          <p:nvGrpSpPr>
            <p:cNvPr id="14" name="Group 178"/>
            <p:cNvGrpSpPr>
              <a:grpSpLocks/>
            </p:cNvGrpSpPr>
            <p:nvPr/>
          </p:nvGrpSpPr>
          <p:grpSpPr bwMode="auto">
            <a:xfrm>
              <a:off x="2976" y="3489"/>
              <a:ext cx="720" cy="225"/>
              <a:chOff x="2304" y="2166"/>
              <a:chExt cx="288" cy="90"/>
            </a:xfrm>
          </p:grpSpPr>
          <p:sp>
            <p:nvSpPr>
              <p:cNvPr id="25" name="Oval 179"/>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26" name="Oval 180"/>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grpSp>
        <p:grpSp>
          <p:nvGrpSpPr>
            <p:cNvPr id="15" name="Group 181"/>
            <p:cNvGrpSpPr>
              <a:grpSpLocks/>
            </p:cNvGrpSpPr>
            <p:nvPr/>
          </p:nvGrpSpPr>
          <p:grpSpPr bwMode="auto">
            <a:xfrm>
              <a:off x="2976" y="3419"/>
              <a:ext cx="720" cy="225"/>
              <a:chOff x="2304" y="2166"/>
              <a:chExt cx="288" cy="90"/>
            </a:xfrm>
          </p:grpSpPr>
          <p:sp>
            <p:nvSpPr>
              <p:cNvPr id="23" name="Oval 182"/>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24" name="Oval 183"/>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grpSp>
        <p:grpSp>
          <p:nvGrpSpPr>
            <p:cNvPr id="16" name="Group 184"/>
            <p:cNvGrpSpPr>
              <a:grpSpLocks/>
            </p:cNvGrpSpPr>
            <p:nvPr/>
          </p:nvGrpSpPr>
          <p:grpSpPr bwMode="auto">
            <a:xfrm>
              <a:off x="2976" y="3349"/>
              <a:ext cx="720" cy="225"/>
              <a:chOff x="2304" y="2166"/>
              <a:chExt cx="288" cy="90"/>
            </a:xfrm>
          </p:grpSpPr>
          <p:sp>
            <p:nvSpPr>
              <p:cNvPr id="21" name="Oval 185"/>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22" name="Oval 186"/>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grpSp>
        <p:grpSp>
          <p:nvGrpSpPr>
            <p:cNvPr id="17" name="Group 187"/>
            <p:cNvGrpSpPr>
              <a:grpSpLocks/>
            </p:cNvGrpSpPr>
            <p:nvPr/>
          </p:nvGrpSpPr>
          <p:grpSpPr bwMode="auto">
            <a:xfrm>
              <a:off x="2976" y="3264"/>
              <a:ext cx="720" cy="225"/>
              <a:chOff x="2304" y="2112"/>
              <a:chExt cx="288" cy="90"/>
            </a:xfrm>
          </p:grpSpPr>
          <p:sp>
            <p:nvSpPr>
              <p:cNvPr id="19" name="Oval 188"/>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20" name="Oval 189"/>
              <p:cNvSpPr>
                <a:spLocks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w="9525">
                <a:noFill/>
                <a:round/>
                <a:headEnd/>
                <a:tailEnd/>
              </a:ln>
            </p:spPr>
            <p:txBody>
              <a:bodyPr wrap="none" anchor="ctr"/>
              <a:lstStyle/>
              <a:p>
                <a:pPr algn="ctr" fontAlgn="t"/>
                <a:endParaRPr lang="zh-CN" altLang="en-US" sz="1000">
                  <a:solidFill>
                    <a:srgbClr val="000000"/>
                  </a:solidFill>
                  <a:latin typeface="+mn-lt"/>
                  <a:ea typeface="+mn-ea"/>
                </a:endParaRPr>
              </a:p>
            </p:txBody>
          </p:sp>
        </p:grpSp>
      </p:grpSp>
      <p:grpSp>
        <p:nvGrpSpPr>
          <p:cNvPr id="18" name="Group 190"/>
          <p:cNvGrpSpPr>
            <a:grpSpLocks/>
          </p:cNvGrpSpPr>
          <p:nvPr/>
        </p:nvGrpSpPr>
        <p:grpSpPr bwMode="auto">
          <a:xfrm>
            <a:off x="1916373" y="3540859"/>
            <a:ext cx="429007" cy="461141"/>
            <a:chOff x="3960" y="12396"/>
            <a:chExt cx="614" cy="690"/>
          </a:xfrm>
        </p:grpSpPr>
        <p:pic>
          <p:nvPicPr>
            <p:cNvPr id="32" name="Picture 191" descr="serve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66" y="12396"/>
              <a:ext cx="408" cy="651"/>
            </a:xfrm>
            <a:prstGeom prst="rect">
              <a:avLst/>
            </a:prstGeom>
            <a:noFill/>
            <a:ln w="9525">
              <a:noFill/>
              <a:miter lim="800000"/>
              <a:headEnd/>
              <a:tailEnd/>
            </a:ln>
          </p:spPr>
        </p:pic>
        <p:pic>
          <p:nvPicPr>
            <p:cNvPr id="33" name="Picture 192" descr="PC Blu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960" y="12710"/>
              <a:ext cx="368" cy="376"/>
            </a:xfrm>
            <a:prstGeom prst="rect">
              <a:avLst/>
            </a:prstGeom>
            <a:noFill/>
            <a:ln w="9525">
              <a:noFill/>
              <a:miter lim="800000"/>
              <a:headEnd/>
              <a:tailEnd/>
            </a:ln>
          </p:spPr>
        </p:pic>
      </p:grpSp>
      <p:grpSp>
        <p:nvGrpSpPr>
          <p:cNvPr id="31" name="Group 193"/>
          <p:cNvGrpSpPr>
            <a:grpSpLocks/>
          </p:cNvGrpSpPr>
          <p:nvPr/>
        </p:nvGrpSpPr>
        <p:grpSpPr bwMode="auto">
          <a:xfrm>
            <a:off x="1700196" y="3670482"/>
            <a:ext cx="197232" cy="236306"/>
            <a:chOff x="431" y="3355"/>
            <a:chExt cx="434" cy="474"/>
          </a:xfrm>
        </p:grpSpPr>
        <p:grpSp>
          <p:nvGrpSpPr>
            <p:cNvPr id="34" name="Group 194"/>
            <p:cNvGrpSpPr>
              <a:grpSpLocks/>
            </p:cNvGrpSpPr>
            <p:nvPr/>
          </p:nvGrpSpPr>
          <p:grpSpPr bwMode="auto">
            <a:xfrm>
              <a:off x="431" y="3592"/>
              <a:ext cx="434" cy="237"/>
              <a:chOff x="429" y="274"/>
              <a:chExt cx="1494" cy="386"/>
            </a:xfrm>
          </p:grpSpPr>
          <p:sp>
            <p:nvSpPr>
              <p:cNvPr id="51" name="Oval 195"/>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52" name="Oval 196"/>
              <p:cNvSpPr>
                <a:spLocks noChangeArrowheads="1"/>
              </p:cNvSpPr>
              <p:nvPr/>
            </p:nvSpPr>
            <p:spPr bwMode="auto">
              <a:xfrm>
                <a:off x="429" y="274"/>
                <a:ext cx="1494" cy="350"/>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ctr" fontAlgn="t">
                  <a:defRPr/>
                </a:pPr>
                <a:endParaRPr lang="zh-CN" altLang="en-US" sz="1000">
                  <a:solidFill>
                    <a:srgbClr val="000000"/>
                  </a:solidFill>
                  <a:latin typeface="+mn-lt"/>
                  <a:ea typeface="+mn-ea"/>
                </a:endParaRPr>
              </a:p>
            </p:txBody>
          </p:sp>
        </p:grpSp>
        <p:grpSp>
          <p:nvGrpSpPr>
            <p:cNvPr id="35" name="Group 197"/>
            <p:cNvGrpSpPr>
              <a:grpSpLocks/>
            </p:cNvGrpSpPr>
            <p:nvPr/>
          </p:nvGrpSpPr>
          <p:grpSpPr bwMode="auto">
            <a:xfrm>
              <a:off x="431" y="3552"/>
              <a:ext cx="434" cy="228"/>
              <a:chOff x="429" y="288"/>
              <a:chExt cx="1494" cy="372"/>
            </a:xfrm>
          </p:grpSpPr>
          <p:sp>
            <p:nvSpPr>
              <p:cNvPr id="49" name="Oval 198"/>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50" name="Oval 199"/>
              <p:cNvSpPr>
                <a:spLocks noChangeArrowheads="1"/>
              </p:cNvSpPr>
              <p:nvPr/>
            </p:nvSpPr>
            <p:spPr bwMode="auto">
              <a:xfrm>
                <a:off x="429" y="288"/>
                <a:ext cx="1494" cy="339"/>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ctr" fontAlgn="t">
                  <a:defRPr/>
                </a:pPr>
                <a:endParaRPr lang="zh-CN" altLang="en-US" sz="1000">
                  <a:solidFill>
                    <a:srgbClr val="000000"/>
                  </a:solidFill>
                  <a:latin typeface="+mn-lt"/>
                  <a:ea typeface="+mn-ea"/>
                </a:endParaRPr>
              </a:p>
            </p:txBody>
          </p:sp>
        </p:grpSp>
        <p:grpSp>
          <p:nvGrpSpPr>
            <p:cNvPr id="36" name="Group 200"/>
            <p:cNvGrpSpPr>
              <a:grpSpLocks/>
            </p:cNvGrpSpPr>
            <p:nvPr/>
          </p:nvGrpSpPr>
          <p:grpSpPr bwMode="auto">
            <a:xfrm>
              <a:off x="431" y="3495"/>
              <a:ext cx="434" cy="237"/>
              <a:chOff x="429" y="273"/>
              <a:chExt cx="1494" cy="387"/>
            </a:xfrm>
          </p:grpSpPr>
          <p:sp>
            <p:nvSpPr>
              <p:cNvPr id="47" name="Oval 201"/>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48" name="Oval 202"/>
              <p:cNvSpPr>
                <a:spLocks noChangeArrowheads="1"/>
              </p:cNvSpPr>
              <p:nvPr/>
            </p:nvSpPr>
            <p:spPr bwMode="auto">
              <a:xfrm>
                <a:off x="429" y="273"/>
                <a:ext cx="1494" cy="350"/>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ctr" fontAlgn="t">
                  <a:defRPr/>
                </a:pPr>
                <a:endParaRPr lang="zh-CN" altLang="en-US" sz="1000">
                  <a:solidFill>
                    <a:srgbClr val="000000"/>
                  </a:solidFill>
                  <a:latin typeface="+mn-lt"/>
                  <a:ea typeface="+mn-ea"/>
                </a:endParaRPr>
              </a:p>
            </p:txBody>
          </p:sp>
        </p:grpSp>
        <p:grpSp>
          <p:nvGrpSpPr>
            <p:cNvPr id="37" name="Group 203"/>
            <p:cNvGrpSpPr>
              <a:grpSpLocks/>
            </p:cNvGrpSpPr>
            <p:nvPr/>
          </p:nvGrpSpPr>
          <p:grpSpPr bwMode="auto">
            <a:xfrm>
              <a:off x="431" y="3456"/>
              <a:ext cx="434" cy="229"/>
              <a:chOff x="429" y="287"/>
              <a:chExt cx="1494" cy="373"/>
            </a:xfrm>
          </p:grpSpPr>
          <p:sp>
            <p:nvSpPr>
              <p:cNvPr id="45" name="Oval 204"/>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46" name="Oval 205"/>
              <p:cNvSpPr>
                <a:spLocks noChangeArrowheads="1"/>
              </p:cNvSpPr>
              <p:nvPr/>
            </p:nvSpPr>
            <p:spPr bwMode="auto">
              <a:xfrm>
                <a:off x="429" y="287"/>
                <a:ext cx="1494" cy="339"/>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ctr" fontAlgn="t">
                  <a:defRPr/>
                </a:pPr>
                <a:endParaRPr lang="zh-CN" altLang="en-US" sz="1000">
                  <a:solidFill>
                    <a:srgbClr val="000000"/>
                  </a:solidFill>
                  <a:latin typeface="+mn-lt"/>
                  <a:ea typeface="+mn-ea"/>
                </a:endParaRPr>
              </a:p>
            </p:txBody>
          </p:sp>
        </p:grpSp>
        <p:grpSp>
          <p:nvGrpSpPr>
            <p:cNvPr id="38" name="Group 206"/>
            <p:cNvGrpSpPr>
              <a:grpSpLocks/>
            </p:cNvGrpSpPr>
            <p:nvPr/>
          </p:nvGrpSpPr>
          <p:grpSpPr bwMode="auto">
            <a:xfrm>
              <a:off x="431" y="3397"/>
              <a:ext cx="434" cy="238"/>
              <a:chOff x="429" y="271"/>
              <a:chExt cx="1494" cy="389"/>
            </a:xfrm>
          </p:grpSpPr>
          <p:sp>
            <p:nvSpPr>
              <p:cNvPr id="43" name="Oval 207"/>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44" name="Oval 208"/>
              <p:cNvSpPr>
                <a:spLocks noChangeArrowheads="1"/>
              </p:cNvSpPr>
              <p:nvPr/>
            </p:nvSpPr>
            <p:spPr bwMode="auto">
              <a:xfrm>
                <a:off x="429" y="271"/>
                <a:ext cx="1494" cy="339"/>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ctr" fontAlgn="t">
                  <a:defRPr/>
                </a:pPr>
                <a:endParaRPr lang="zh-CN" altLang="en-US" sz="1000">
                  <a:solidFill>
                    <a:srgbClr val="000000"/>
                  </a:solidFill>
                  <a:latin typeface="+mn-lt"/>
                  <a:ea typeface="+mn-ea"/>
                </a:endParaRPr>
              </a:p>
            </p:txBody>
          </p:sp>
        </p:grpSp>
        <p:grpSp>
          <p:nvGrpSpPr>
            <p:cNvPr id="39" name="Group 209"/>
            <p:cNvGrpSpPr>
              <a:grpSpLocks/>
            </p:cNvGrpSpPr>
            <p:nvPr/>
          </p:nvGrpSpPr>
          <p:grpSpPr bwMode="auto">
            <a:xfrm>
              <a:off x="431" y="3355"/>
              <a:ext cx="434" cy="233"/>
              <a:chOff x="429" y="280"/>
              <a:chExt cx="1494" cy="380"/>
            </a:xfrm>
          </p:grpSpPr>
          <p:sp>
            <p:nvSpPr>
              <p:cNvPr id="41" name="Oval 210"/>
              <p:cNvSpPr>
                <a:spLocks noChangeArrowheads="1"/>
              </p:cNvSpPr>
              <p:nvPr/>
            </p:nvSpPr>
            <p:spPr bwMode="auto">
              <a:xfrm>
                <a:off x="432" y="324"/>
                <a:ext cx="1488" cy="336"/>
              </a:xfrm>
              <a:prstGeom prst="ellipse">
                <a:avLst/>
              </a:prstGeom>
              <a:solidFill>
                <a:schemeClr val="folHlink"/>
              </a:solidFill>
              <a:ln w="9525">
                <a:noFill/>
                <a:round/>
                <a:headEnd/>
                <a:tailEnd/>
              </a:ln>
            </p:spPr>
            <p:txBody>
              <a:bodyPr wrap="none" anchor="ctr"/>
              <a:lstStyle/>
              <a:p>
                <a:pPr algn="ctr" fontAlgn="t"/>
                <a:endParaRPr lang="zh-CN" altLang="en-US" sz="1000">
                  <a:solidFill>
                    <a:srgbClr val="000000"/>
                  </a:solidFill>
                  <a:latin typeface="+mn-lt"/>
                  <a:ea typeface="+mn-ea"/>
                </a:endParaRPr>
              </a:p>
            </p:txBody>
          </p:sp>
          <p:sp>
            <p:nvSpPr>
              <p:cNvPr id="42" name="Oval 211"/>
              <p:cNvSpPr>
                <a:spLocks noChangeArrowheads="1"/>
              </p:cNvSpPr>
              <p:nvPr/>
            </p:nvSpPr>
            <p:spPr bwMode="auto">
              <a:xfrm>
                <a:off x="429" y="280"/>
                <a:ext cx="1494" cy="34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p>
                <a:pPr algn="ctr" fontAlgn="t">
                  <a:defRPr/>
                </a:pPr>
                <a:endParaRPr lang="zh-CN" altLang="en-US" sz="1000">
                  <a:solidFill>
                    <a:srgbClr val="000000"/>
                  </a:solidFill>
                  <a:latin typeface="+mn-lt"/>
                  <a:ea typeface="+mn-ea"/>
                </a:endParaRPr>
              </a:p>
            </p:txBody>
          </p:sp>
        </p:grpSp>
      </p:grpSp>
      <p:sp>
        <p:nvSpPr>
          <p:cNvPr id="53" name="Rectangle 258"/>
          <p:cNvSpPr>
            <a:spLocks noChangeArrowheads="1"/>
          </p:cNvSpPr>
          <p:nvPr/>
        </p:nvSpPr>
        <p:spPr bwMode="auto">
          <a:xfrm>
            <a:off x="1186082" y="3300829"/>
            <a:ext cx="1274762" cy="307766"/>
          </a:xfrm>
          <a:prstGeom prst="rect">
            <a:avLst/>
          </a:prstGeom>
          <a:noFill/>
          <a:ln w="9525">
            <a:noFill/>
            <a:miter lim="800000"/>
            <a:headEnd/>
            <a:tailEnd/>
          </a:ln>
        </p:spPr>
        <p:txBody>
          <a:bodyPr lIns="91432" tIns="45715" rIns="91432" bIns="45715">
            <a:spAutoFit/>
          </a:bodyPr>
          <a:lstStyle/>
          <a:p>
            <a:pPr algn="ctr" defTabSz="658756" fontAlgn="t"/>
            <a:r>
              <a:rPr kumimoji="1" lang="zh-CN" altLang="en-US" sz="1400" dirty="0" smtClean="0">
                <a:solidFill>
                  <a:srgbClr val="CC0000"/>
                </a:solidFill>
                <a:latin typeface="+mn-lt"/>
                <a:ea typeface="+mn-ea"/>
              </a:rPr>
              <a:t>管理维护系统</a:t>
            </a:r>
            <a:endParaRPr kumimoji="1" lang="zh-CN" altLang="en-US" sz="1400" dirty="0">
              <a:solidFill>
                <a:srgbClr val="CC0000"/>
              </a:solidFill>
              <a:latin typeface="+mn-lt"/>
              <a:ea typeface="+mn-ea"/>
            </a:endParaRPr>
          </a:p>
        </p:txBody>
      </p:sp>
      <p:sp>
        <p:nvSpPr>
          <p:cNvPr id="54" name="Rectangle 259"/>
          <p:cNvSpPr>
            <a:spLocks noChangeArrowheads="1"/>
          </p:cNvSpPr>
          <p:nvPr/>
        </p:nvSpPr>
        <p:spPr bwMode="auto">
          <a:xfrm>
            <a:off x="1644949" y="5409220"/>
            <a:ext cx="801687" cy="261600"/>
          </a:xfrm>
          <a:prstGeom prst="rect">
            <a:avLst/>
          </a:prstGeom>
          <a:noFill/>
          <a:ln w="9525">
            <a:noFill/>
            <a:miter lim="800000"/>
            <a:headEnd/>
            <a:tailEnd/>
          </a:ln>
        </p:spPr>
        <p:txBody>
          <a:bodyPr lIns="91432" tIns="45715" rIns="91432" bIns="45715">
            <a:spAutoFit/>
          </a:bodyPr>
          <a:lstStyle/>
          <a:p>
            <a:pPr fontAlgn="t">
              <a:spcBef>
                <a:spcPct val="50000"/>
              </a:spcBef>
            </a:pPr>
            <a:r>
              <a:rPr lang="zh-CN" altLang="en-US" sz="1100" dirty="0" smtClean="0">
                <a:solidFill>
                  <a:srgbClr val="000000"/>
                </a:solidFill>
                <a:latin typeface="+mn-lt"/>
                <a:ea typeface="+mn-ea"/>
              </a:rPr>
              <a:t>云管</a:t>
            </a:r>
            <a:r>
              <a:rPr lang="zh-CN" altLang="en-US" sz="1100" dirty="0">
                <a:solidFill>
                  <a:srgbClr val="000000"/>
                </a:solidFill>
                <a:latin typeface="+mn-lt"/>
                <a:ea typeface="+mn-ea"/>
              </a:rPr>
              <a:t>理员</a:t>
            </a:r>
          </a:p>
        </p:txBody>
      </p:sp>
      <p:sp>
        <p:nvSpPr>
          <p:cNvPr id="55" name="Line 261"/>
          <p:cNvSpPr>
            <a:spLocks noChangeShapeType="1"/>
          </p:cNvSpPr>
          <p:nvPr/>
        </p:nvSpPr>
        <p:spPr bwMode="auto">
          <a:xfrm flipV="1">
            <a:off x="1834160" y="4100919"/>
            <a:ext cx="1" cy="880098"/>
          </a:xfrm>
          <a:prstGeom prst="line">
            <a:avLst/>
          </a:prstGeom>
          <a:ln w="38100">
            <a:solidFill>
              <a:srgbClr val="669900"/>
            </a:solidFill>
            <a:prstDash val="sysDash"/>
            <a:headEnd type="triangle" w="med" len="med"/>
            <a:tailEnd type="triangle" w="med" len="med"/>
          </a:ln>
        </p:spPr>
        <p:style>
          <a:lnRef idx="1">
            <a:schemeClr val="accent2"/>
          </a:lnRef>
          <a:fillRef idx="0">
            <a:schemeClr val="accent2"/>
          </a:fillRef>
          <a:effectRef idx="0">
            <a:schemeClr val="accent2"/>
          </a:effectRef>
          <a:fontRef idx="minor">
            <a:schemeClr val="tx1"/>
          </a:fontRef>
        </p:style>
        <p:txBody>
          <a:bodyPr lIns="91432" tIns="45715" rIns="91432" bIns="45715"/>
          <a:lstStyle/>
          <a:p>
            <a:pPr algn="ctr" fontAlgn="t">
              <a:defRPr/>
            </a:pPr>
            <a:endParaRPr lang="zh-CN" altLang="en-US" sz="1000">
              <a:solidFill>
                <a:srgbClr val="FFFFFF">
                  <a:lumMod val="75000"/>
                </a:srgbClr>
              </a:solidFill>
            </a:endParaRPr>
          </a:p>
        </p:txBody>
      </p:sp>
      <p:sp>
        <p:nvSpPr>
          <p:cNvPr id="56" name="Rectangle 139"/>
          <p:cNvSpPr>
            <a:spLocks noChangeArrowheads="1"/>
          </p:cNvSpPr>
          <p:nvPr/>
        </p:nvSpPr>
        <p:spPr bwMode="auto">
          <a:xfrm>
            <a:off x="3472356" y="4786299"/>
            <a:ext cx="3856038" cy="984250"/>
          </a:xfrm>
          <a:prstGeom prst="rect">
            <a:avLst/>
          </a:prstGeom>
          <a:solidFill>
            <a:srgbClr val="00CCFF">
              <a:alpha val="32941"/>
            </a:srgbClr>
          </a:solidFill>
          <a:ln w="9525">
            <a:noFill/>
            <a:miter lim="800000"/>
            <a:headEnd/>
            <a:tailEnd/>
          </a:ln>
        </p:spPr>
        <p:txBody>
          <a:bodyPr wrap="none" lIns="91432" tIns="45715" rIns="91432" bIns="45715" anchor="ctr"/>
          <a:lstStyle/>
          <a:p>
            <a:pPr algn="ctr" fontAlgn="t"/>
            <a:endParaRPr lang="zh-CN" altLang="en-US" sz="1000">
              <a:solidFill>
                <a:srgbClr val="000000"/>
              </a:solidFill>
              <a:latin typeface="+mn-lt"/>
              <a:ea typeface="+mn-ea"/>
            </a:endParaRPr>
          </a:p>
        </p:txBody>
      </p:sp>
      <p:sp>
        <p:nvSpPr>
          <p:cNvPr id="57" name="Rectangle 140"/>
          <p:cNvSpPr>
            <a:spLocks noChangeArrowheads="1"/>
          </p:cNvSpPr>
          <p:nvPr/>
        </p:nvSpPr>
        <p:spPr bwMode="auto">
          <a:xfrm>
            <a:off x="3472356" y="3754427"/>
            <a:ext cx="3856038" cy="984250"/>
          </a:xfrm>
          <a:prstGeom prst="rect">
            <a:avLst/>
          </a:prstGeom>
          <a:solidFill>
            <a:srgbClr val="008080">
              <a:alpha val="32941"/>
            </a:srgbClr>
          </a:solidFill>
          <a:ln w="9525">
            <a:noFill/>
            <a:miter lim="800000"/>
            <a:headEnd/>
            <a:tailEnd/>
          </a:ln>
        </p:spPr>
        <p:txBody>
          <a:bodyPr wrap="none" lIns="91432" tIns="45715" rIns="91432" bIns="45715" anchor="ctr"/>
          <a:lstStyle/>
          <a:p>
            <a:pPr algn="ctr" fontAlgn="t"/>
            <a:endParaRPr lang="zh-CN" altLang="en-US" sz="1000">
              <a:solidFill>
                <a:srgbClr val="000000"/>
              </a:solidFill>
              <a:latin typeface="+mn-lt"/>
              <a:ea typeface="+mn-ea"/>
            </a:endParaRPr>
          </a:p>
        </p:txBody>
      </p:sp>
      <p:sp>
        <p:nvSpPr>
          <p:cNvPr id="58" name="Rectangle 141"/>
          <p:cNvSpPr>
            <a:spLocks noChangeArrowheads="1"/>
          </p:cNvSpPr>
          <p:nvPr/>
        </p:nvSpPr>
        <p:spPr bwMode="auto">
          <a:xfrm>
            <a:off x="3472356" y="1669508"/>
            <a:ext cx="3856038" cy="984250"/>
          </a:xfrm>
          <a:prstGeom prst="rect">
            <a:avLst/>
          </a:prstGeom>
          <a:solidFill>
            <a:schemeClr val="accent1">
              <a:alpha val="32941"/>
            </a:schemeClr>
          </a:solidFill>
          <a:ln w="9525">
            <a:noFill/>
            <a:miter lim="800000"/>
            <a:headEnd/>
            <a:tailEnd/>
          </a:ln>
        </p:spPr>
        <p:txBody>
          <a:bodyPr wrap="none" lIns="91432" tIns="45715" rIns="91432" bIns="45715" anchor="ctr"/>
          <a:lstStyle/>
          <a:p>
            <a:pPr algn="ctr" fontAlgn="t"/>
            <a:endParaRPr lang="zh-CN" altLang="en-US" sz="1000">
              <a:solidFill>
                <a:srgbClr val="000000"/>
              </a:solidFill>
              <a:latin typeface="+mn-lt"/>
              <a:ea typeface="+mn-ea"/>
            </a:endParaRPr>
          </a:p>
        </p:txBody>
      </p:sp>
      <p:sp>
        <p:nvSpPr>
          <p:cNvPr id="59" name="Line 150"/>
          <p:cNvSpPr>
            <a:spLocks noChangeShapeType="1"/>
          </p:cNvSpPr>
          <p:nvPr/>
        </p:nvSpPr>
        <p:spPr bwMode="auto">
          <a:xfrm flipV="1">
            <a:off x="3337868" y="4761148"/>
            <a:ext cx="5266382" cy="16332"/>
          </a:xfrm>
          <a:prstGeom prst="line">
            <a:avLst/>
          </a:prstGeom>
          <a:noFill/>
          <a:ln w="12700">
            <a:solidFill>
              <a:srgbClr val="3333FF"/>
            </a:solidFill>
            <a:prstDash val="lgDash"/>
            <a:round/>
            <a:headEnd/>
            <a:tailEnd/>
          </a:ln>
        </p:spPr>
        <p:txBody>
          <a:bodyPr lIns="91432" tIns="45715" rIns="91432" bIns="45715"/>
          <a:lstStyle/>
          <a:p>
            <a:pPr fontAlgn="t"/>
            <a:endParaRPr lang="zh-CN" altLang="en-US" sz="1000">
              <a:solidFill>
                <a:srgbClr val="000000"/>
              </a:solidFill>
              <a:latin typeface="+mn-lt"/>
              <a:ea typeface="+mn-ea"/>
            </a:endParaRPr>
          </a:p>
        </p:txBody>
      </p:sp>
      <p:sp>
        <p:nvSpPr>
          <p:cNvPr id="60" name="Line 157"/>
          <p:cNvSpPr>
            <a:spLocks noChangeShapeType="1"/>
          </p:cNvSpPr>
          <p:nvPr/>
        </p:nvSpPr>
        <p:spPr bwMode="auto">
          <a:xfrm flipV="1">
            <a:off x="3331518" y="3696217"/>
            <a:ext cx="5318124" cy="33514"/>
          </a:xfrm>
          <a:prstGeom prst="line">
            <a:avLst/>
          </a:prstGeom>
          <a:noFill/>
          <a:ln w="12700">
            <a:solidFill>
              <a:srgbClr val="3333FF"/>
            </a:solidFill>
            <a:prstDash val="lgDash"/>
            <a:round/>
            <a:headEnd/>
            <a:tailEnd/>
          </a:ln>
        </p:spPr>
        <p:txBody>
          <a:bodyPr lIns="91432" tIns="45715" rIns="91432" bIns="45715"/>
          <a:lstStyle/>
          <a:p>
            <a:pPr fontAlgn="t"/>
            <a:endParaRPr lang="zh-CN" altLang="en-US" sz="1000">
              <a:solidFill>
                <a:srgbClr val="000000"/>
              </a:solidFill>
              <a:latin typeface="+mn-lt"/>
              <a:ea typeface="+mn-ea"/>
            </a:endParaRPr>
          </a:p>
        </p:txBody>
      </p:sp>
      <p:sp>
        <p:nvSpPr>
          <p:cNvPr id="61" name="Line 160"/>
          <p:cNvSpPr>
            <a:spLocks noChangeShapeType="1"/>
          </p:cNvSpPr>
          <p:nvPr/>
        </p:nvSpPr>
        <p:spPr bwMode="auto">
          <a:xfrm>
            <a:off x="3342632" y="2676689"/>
            <a:ext cx="5246053" cy="14818"/>
          </a:xfrm>
          <a:prstGeom prst="line">
            <a:avLst/>
          </a:prstGeom>
          <a:noFill/>
          <a:ln w="12700">
            <a:solidFill>
              <a:srgbClr val="3333FF"/>
            </a:solidFill>
            <a:prstDash val="lgDash"/>
            <a:round/>
            <a:headEnd/>
            <a:tailEnd/>
          </a:ln>
        </p:spPr>
        <p:txBody>
          <a:bodyPr lIns="91432" tIns="45715" rIns="91432" bIns="45715"/>
          <a:lstStyle/>
          <a:p>
            <a:pPr fontAlgn="t"/>
            <a:endParaRPr lang="zh-CN" altLang="en-US" sz="1000">
              <a:solidFill>
                <a:srgbClr val="000000"/>
              </a:solidFill>
              <a:latin typeface="+mn-lt"/>
              <a:ea typeface="+mn-ea"/>
            </a:endParaRPr>
          </a:p>
        </p:txBody>
      </p:sp>
      <p:pic>
        <p:nvPicPr>
          <p:cNvPr id="62" name="Picture 161" descr="075"/>
          <p:cNvPicPr>
            <a:picLocks noChangeAspect="1" noChangeArrowheads="1"/>
          </p:cNvPicPr>
          <p:nvPr/>
        </p:nvPicPr>
        <p:blipFill>
          <a:blip r:embed="rId6" cstate="print"/>
          <a:srcRect/>
          <a:stretch>
            <a:fillRect/>
          </a:stretch>
        </p:blipFill>
        <p:spPr bwMode="auto">
          <a:xfrm>
            <a:off x="3823198" y="1886466"/>
            <a:ext cx="547687" cy="592666"/>
          </a:xfrm>
          <a:prstGeom prst="rect">
            <a:avLst/>
          </a:prstGeom>
          <a:noFill/>
          <a:ln w="9525">
            <a:noFill/>
            <a:miter lim="800000"/>
            <a:headEnd/>
            <a:tailEnd/>
          </a:ln>
        </p:spPr>
      </p:pic>
      <p:pic>
        <p:nvPicPr>
          <p:cNvPr id="63" name="Picture 162" descr="126"/>
          <p:cNvPicPr>
            <a:picLocks noChangeAspect="1" noChangeArrowheads="1"/>
          </p:cNvPicPr>
          <p:nvPr/>
        </p:nvPicPr>
        <p:blipFill>
          <a:blip r:embed="rId7" cstate="print"/>
          <a:srcRect/>
          <a:stretch>
            <a:fillRect/>
          </a:stretch>
        </p:blipFill>
        <p:spPr bwMode="auto">
          <a:xfrm>
            <a:off x="6631487" y="1964077"/>
            <a:ext cx="352425" cy="437444"/>
          </a:xfrm>
          <a:prstGeom prst="rect">
            <a:avLst/>
          </a:prstGeom>
          <a:noFill/>
          <a:ln w="9525">
            <a:noFill/>
            <a:miter lim="800000"/>
            <a:headEnd/>
            <a:tailEnd/>
          </a:ln>
        </p:spPr>
      </p:pic>
      <p:pic>
        <p:nvPicPr>
          <p:cNvPr id="64" name="Picture 163" descr="111"/>
          <p:cNvPicPr>
            <a:picLocks noChangeAspect="1" noChangeArrowheads="1"/>
          </p:cNvPicPr>
          <p:nvPr/>
        </p:nvPicPr>
        <p:blipFill>
          <a:blip r:embed="rId8" cstate="print"/>
          <a:srcRect/>
          <a:stretch>
            <a:fillRect/>
          </a:stretch>
        </p:blipFill>
        <p:spPr bwMode="auto">
          <a:xfrm>
            <a:off x="5093194" y="1923508"/>
            <a:ext cx="476250" cy="518582"/>
          </a:xfrm>
          <a:prstGeom prst="rect">
            <a:avLst/>
          </a:prstGeom>
          <a:noFill/>
          <a:ln w="9525">
            <a:noFill/>
            <a:miter lim="800000"/>
            <a:headEnd/>
            <a:tailEnd/>
          </a:ln>
        </p:spPr>
      </p:pic>
      <p:pic>
        <p:nvPicPr>
          <p:cNvPr id="65" name="Picture 164" descr="3D_34"/>
          <p:cNvPicPr>
            <a:picLocks noChangeAspect="1" noChangeArrowheads="1"/>
          </p:cNvPicPr>
          <p:nvPr/>
        </p:nvPicPr>
        <p:blipFill>
          <a:blip r:embed="rId9" cstate="print"/>
          <a:srcRect/>
          <a:stretch>
            <a:fillRect/>
          </a:stretch>
        </p:blipFill>
        <p:spPr bwMode="auto">
          <a:xfrm>
            <a:off x="5653581" y="1925271"/>
            <a:ext cx="357188" cy="515056"/>
          </a:xfrm>
          <a:prstGeom prst="rect">
            <a:avLst/>
          </a:prstGeom>
          <a:noFill/>
          <a:ln w="9525">
            <a:noFill/>
            <a:miter lim="800000"/>
            <a:headEnd/>
            <a:tailEnd/>
          </a:ln>
        </p:spPr>
      </p:pic>
      <p:pic>
        <p:nvPicPr>
          <p:cNvPr id="66" name="Picture 165" descr="3D_30"/>
          <p:cNvPicPr>
            <a:picLocks noChangeAspect="1" noChangeArrowheads="1"/>
          </p:cNvPicPr>
          <p:nvPr/>
        </p:nvPicPr>
        <p:blipFill>
          <a:blip r:embed="rId10" cstate="print"/>
          <a:srcRect/>
          <a:stretch>
            <a:fillRect/>
          </a:stretch>
        </p:blipFill>
        <p:spPr bwMode="auto">
          <a:xfrm>
            <a:off x="6096494" y="1840609"/>
            <a:ext cx="450850" cy="589139"/>
          </a:xfrm>
          <a:prstGeom prst="rect">
            <a:avLst/>
          </a:prstGeom>
          <a:noFill/>
          <a:ln w="9525">
            <a:noFill/>
            <a:miter lim="800000"/>
            <a:headEnd/>
            <a:tailEnd/>
          </a:ln>
        </p:spPr>
      </p:pic>
      <p:pic>
        <p:nvPicPr>
          <p:cNvPr id="67" name="Picture 12" descr="Wyse Vista Desktop"/>
          <p:cNvPicPr>
            <a:picLocks noChangeAspect="1" noChangeArrowheads="1"/>
          </p:cNvPicPr>
          <p:nvPr/>
        </p:nvPicPr>
        <p:blipFill>
          <a:blip r:embed="rId11" cstate="print"/>
          <a:srcRect/>
          <a:stretch>
            <a:fillRect/>
          </a:stretch>
        </p:blipFill>
        <p:spPr bwMode="auto">
          <a:xfrm>
            <a:off x="4453431" y="1928800"/>
            <a:ext cx="554038" cy="509766"/>
          </a:xfrm>
          <a:prstGeom prst="rect">
            <a:avLst/>
          </a:prstGeom>
          <a:noFill/>
          <a:ln w="9525">
            <a:noFill/>
            <a:miter lim="800000"/>
            <a:headEnd/>
            <a:tailEnd/>
          </a:ln>
        </p:spPr>
      </p:pic>
      <p:sp>
        <p:nvSpPr>
          <p:cNvPr id="68" name="Rectangle 263"/>
          <p:cNvSpPr>
            <a:spLocks noChangeArrowheads="1"/>
          </p:cNvSpPr>
          <p:nvPr/>
        </p:nvSpPr>
        <p:spPr bwMode="auto">
          <a:xfrm>
            <a:off x="7308304" y="2018758"/>
            <a:ext cx="1533206" cy="338544"/>
          </a:xfrm>
          <a:prstGeom prst="rect">
            <a:avLst/>
          </a:prstGeom>
          <a:noFill/>
          <a:ln w="9525">
            <a:noFill/>
            <a:miter lim="800000"/>
            <a:headEnd/>
            <a:tailEnd/>
          </a:ln>
        </p:spPr>
        <p:txBody>
          <a:bodyPr wrap="square" lIns="91432" tIns="45715" rIns="91432" bIns="45715">
            <a:spAutoFit/>
          </a:bodyPr>
          <a:lstStyle/>
          <a:p>
            <a:pPr fontAlgn="t">
              <a:spcBef>
                <a:spcPct val="50000"/>
              </a:spcBef>
            </a:pPr>
            <a:r>
              <a:rPr lang="zh-CN" altLang="en-US" sz="1600" dirty="0">
                <a:solidFill>
                  <a:srgbClr val="C00000"/>
                </a:solidFill>
                <a:latin typeface="+mn-lt"/>
                <a:ea typeface="+mn-ea"/>
              </a:rPr>
              <a:t>终端接入层</a:t>
            </a:r>
          </a:p>
        </p:txBody>
      </p:sp>
      <p:sp>
        <p:nvSpPr>
          <p:cNvPr id="69" name="Rectangle 264"/>
          <p:cNvSpPr>
            <a:spLocks noChangeArrowheads="1"/>
          </p:cNvSpPr>
          <p:nvPr/>
        </p:nvSpPr>
        <p:spPr bwMode="auto">
          <a:xfrm>
            <a:off x="7308304" y="3006538"/>
            <a:ext cx="1382572" cy="584765"/>
          </a:xfrm>
          <a:prstGeom prst="rect">
            <a:avLst/>
          </a:prstGeom>
          <a:noFill/>
          <a:ln w="9525">
            <a:noFill/>
            <a:miter lim="800000"/>
            <a:headEnd/>
            <a:tailEnd/>
          </a:ln>
        </p:spPr>
        <p:txBody>
          <a:bodyPr wrap="square" lIns="91432" tIns="45715" rIns="91432" bIns="45715">
            <a:spAutoFit/>
          </a:bodyPr>
          <a:lstStyle/>
          <a:p>
            <a:pPr fontAlgn="t">
              <a:spcBef>
                <a:spcPct val="50000"/>
              </a:spcBef>
            </a:pPr>
            <a:r>
              <a:rPr lang="zh-CN" altLang="en-US" sz="1600" dirty="0">
                <a:solidFill>
                  <a:srgbClr val="C00000"/>
                </a:solidFill>
                <a:latin typeface="+mn-lt"/>
                <a:ea typeface="+mn-ea"/>
              </a:rPr>
              <a:t>桌面和</a:t>
            </a:r>
            <a:r>
              <a:rPr lang="zh-CN" altLang="en-US" sz="1600" dirty="0" smtClean="0">
                <a:solidFill>
                  <a:srgbClr val="C00000"/>
                </a:solidFill>
                <a:latin typeface="+mn-lt"/>
                <a:ea typeface="+mn-ea"/>
              </a:rPr>
              <a:t>会话管理</a:t>
            </a:r>
            <a:r>
              <a:rPr lang="zh-CN" altLang="en-US" sz="1600" dirty="0">
                <a:solidFill>
                  <a:srgbClr val="C00000"/>
                </a:solidFill>
                <a:latin typeface="+mn-lt"/>
                <a:ea typeface="+mn-ea"/>
              </a:rPr>
              <a:t>层</a:t>
            </a:r>
          </a:p>
        </p:txBody>
      </p:sp>
      <p:sp>
        <p:nvSpPr>
          <p:cNvPr id="70" name="Rectangle 265"/>
          <p:cNvSpPr>
            <a:spLocks noChangeArrowheads="1"/>
          </p:cNvSpPr>
          <p:nvPr/>
        </p:nvSpPr>
        <p:spPr bwMode="auto">
          <a:xfrm>
            <a:off x="7344380" y="3956675"/>
            <a:ext cx="1241215" cy="584765"/>
          </a:xfrm>
          <a:prstGeom prst="rect">
            <a:avLst/>
          </a:prstGeom>
          <a:noFill/>
          <a:ln w="9525">
            <a:noFill/>
            <a:miter lim="800000"/>
            <a:headEnd/>
            <a:tailEnd/>
          </a:ln>
        </p:spPr>
        <p:txBody>
          <a:bodyPr wrap="square" lIns="91432" tIns="45715" rIns="91432" bIns="45715">
            <a:spAutoFit/>
          </a:bodyPr>
          <a:lstStyle/>
          <a:p>
            <a:pPr fontAlgn="t">
              <a:spcBef>
                <a:spcPct val="50000"/>
              </a:spcBef>
            </a:pPr>
            <a:r>
              <a:rPr lang="zh-CN" altLang="en-US" sz="1600" dirty="0" smtClean="0">
                <a:solidFill>
                  <a:srgbClr val="C00000"/>
                </a:solidFill>
                <a:latin typeface="+mn-lt"/>
                <a:ea typeface="+mn-ea"/>
              </a:rPr>
              <a:t>云操作系统管理层</a:t>
            </a:r>
            <a:endParaRPr lang="zh-CN" altLang="en-US" sz="1600" dirty="0">
              <a:solidFill>
                <a:srgbClr val="C00000"/>
              </a:solidFill>
              <a:latin typeface="+mn-lt"/>
              <a:ea typeface="+mn-ea"/>
            </a:endParaRPr>
          </a:p>
        </p:txBody>
      </p:sp>
      <p:sp>
        <p:nvSpPr>
          <p:cNvPr id="71" name="Rectangle 266"/>
          <p:cNvSpPr>
            <a:spLocks noChangeArrowheads="1"/>
          </p:cNvSpPr>
          <p:nvPr/>
        </p:nvSpPr>
        <p:spPr bwMode="auto">
          <a:xfrm>
            <a:off x="7329795" y="5123202"/>
            <a:ext cx="1358044" cy="338544"/>
          </a:xfrm>
          <a:prstGeom prst="rect">
            <a:avLst/>
          </a:prstGeom>
          <a:noFill/>
          <a:ln w="9525">
            <a:noFill/>
            <a:miter lim="800000"/>
            <a:headEnd/>
            <a:tailEnd/>
          </a:ln>
        </p:spPr>
        <p:txBody>
          <a:bodyPr wrap="square" lIns="91432" tIns="45715" rIns="91432" bIns="45715">
            <a:spAutoFit/>
          </a:bodyPr>
          <a:lstStyle/>
          <a:p>
            <a:pPr fontAlgn="t">
              <a:spcBef>
                <a:spcPct val="50000"/>
              </a:spcBef>
            </a:pPr>
            <a:r>
              <a:rPr lang="zh-CN" altLang="en-US" sz="1600" dirty="0">
                <a:solidFill>
                  <a:srgbClr val="C00000"/>
                </a:solidFill>
                <a:latin typeface="+mn-lt"/>
                <a:ea typeface="+mn-ea"/>
              </a:rPr>
              <a:t>硬件资源层</a:t>
            </a:r>
          </a:p>
        </p:txBody>
      </p:sp>
      <p:pic>
        <p:nvPicPr>
          <p:cNvPr id="72" name="Picture 5" descr="20070507152525838"/>
          <p:cNvPicPr>
            <a:picLocks noChangeAspect="1" noChangeArrowheads="1"/>
          </p:cNvPicPr>
          <p:nvPr/>
        </p:nvPicPr>
        <p:blipFill>
          <a:blip r:embed="rId12" cstate="print"/>
          <a:srcRect/>
          <a:stretch>
            <a:fillRect/>
          </a:stretch>
        </p:blipFill>
        <p:spPr bwMode="auto">
          <a:xfrm>
            <a:off x="1762151" y="4981019"/>
            <a:ext cx="415925" cy="462139"/>
          </a:xfrm>
          <a:prstGeom prst="rect">
            <a:avLst/>
          </a:prstGeom>
          <a:noFill/>
          <a:ln w="9525">
            <a:noFill/>
            <a:miter lim="800000"/>
            <a:headEnd/>
            <a:tailEnd/>
          </a:ln>
        </p:spPr>
      </p:pic>
      <p:pic>
        <p:nvPicPr>
          <p:cNvPr id="73" name="Picture 22" descr="20070609234656997"/>
          <p:cNvPicPr>
            <a:picLocks noChangeAspect="1" noChangeArrowheads="1"/>
          </p:cNvPicPr>
          <p:nvPr/>
        </p:nvPicPr>
        <p:blipFill>
          <a:blip r:embed="rId13" cstate="print"/>
          <a:srcRect/>
          <a:stretch>
            <a:fillRect/>
          </a:stretch>
        </p:blipFill>
        <p:spPr bwMode="auto">
          <a:xfrm>
            <a:off x="1123736" y="5094852"/>
            <a:ext cx="390524" cy="433916"/>
          </a:xfrm>
          <a:prstGeom prst="rect">
            <a:avLst/>
          </a:prstGeom>
          <a:noFill/>
          <a:ln w="9525">
            <a:noFill/>
            <a:miter lim="800000"/>
            <a:headEnd/>
            <a:tailEnd/>
          </a:ln>
        </p:spPr>
      </p:pic>
      <p:sp>
        <p:nvSpPr>
          <p:cNvPr id="74" name="Rectangle 259"/>
          <p:cNvSpPr>
            <a:spLocks noChangeArrowheads="1"/>
          </p:cNvSpPr>
          <p:nvPr/>
        </p:nvSpPr>
        <p:spPr bwMode="auto">
          <a:xfrm>
            <a:off x="827584" y="5517232"/>
            <a:ext cx="1000125" cy="261600"/>
          </a:xfrm>
          <a:prstGeom prst="rect">
            <a:avLst/>
          </a:prstGeom>
          <a:noFill/>
          <a:ln w="9525">
            <a:noFill/>
            <a:miter lim="800000"/>
            <a:headEnd/>
            <a:tailEnd/>
          </a:ln>
        </p:spPr>
        <p:txBody>
          <a:bodyPr lIns="91432" tIns="45715" rIns="91432" bIns="45715">
            <a:spAutoFit/>
          </a:bodyPr>
          <a:lstStyle/>
          <a:p>
            <a:pPr fontAlgn="t">
              <a:spcBef>
                <a:spcPct val="50000"/>
              </a:spcBef>
            </a:pPr>
            <a:r>
              <a:rPr lang="zh-CN" altLang="en-US" sz="1100" dirty="0">
                <a:solidFill>
                  <a:srgbClr val="000000"/>
                </a:solidFill>
                <a:latin typeface="+mn-lt"/>
                <a:ea typeface="+mn-ea"/>
              </a:rPr>
              <a:t>业务管理员</a:t>
            </a:r>
          </a:p>
        </p:txBody>
      </p:sp>
      <p:sp>
        <p:nvSpPr>
          <p:cNvPr id="75" name="Rectangle 259"/>
          <p:cNvSpPr>
            <a:spLocks noChangeArrowheads="1"/>
          </p:cNvSpPr>
          <p:nvPr/>
        </p:nvSpPr>
        <p:spPr bwMode="auto">
          <a:xfrm>
            <a:off x="1681856" y="2118556"/>
            <a:ext cx="509588" cy="261600"/>
          </a:xfrm>
          <a:prstGeom prst="rect">
            <a:avLst/>
          </a:prstGeom>
          <a:noFill/>
          <a:ln w="9525">
            <a:noFill/>
            <a:miter lim="800000"/>
            <a:headEnd/>
            <a:tailEnd/>
          </a:ln>
        </p:spPr>
        <p:txBody>
          <a:bodyPr lIns="91432" tIns="45715" rIns="91432" bIns="45715">
            <a:spAutoFit/>
          </a:bodyPr>
          <a:lstStyle/>
          <a:p>
            <a:pPr fontAlgn="t">
              <a:spcBef>
                <a:spcPct val="50000"/>
              </a:spcBef>
            </a:pPr>
            <a:r>
              <a:rPr lang="zh-CN" altLang="en-US" sz="1100" dirty="0">
                <a:solidFill>
                  <a:srgbClr val="000000"/>
                </a:solidFill>
                <a:latin typeface="+mn-lt"/>
                <a:ea typeface="+mn-ea"/>
              </a:rPr>
              <a:t>用户</a:t>
            </a:r>
          </a:p>
        </p:txBody>
      </p:sp>
      <p:cxnSp>
        <p:nvCxnSpPr>
          <p:cNvPr id="76" name="AutoShape 44"/>
          <p:cNvCxnSpPr>
            <a:cxnSpLocks noChangeShapeType="1"/>
            <a:stCxn id="57" idx="1"/>
          </p:cNvCxnSpPr>
          <p:nvPr/>
        </p:nvCxnSpPr>
        <p:spPr bwMode="gray">
          <a:xfrm flipH="1" flipV="1">
            <a:off x="2237048" y="3805213"/>
            <a:ext cx="1235308" cy="441338"/>
          </a:xfrm>
          <a:prstGeom prst="straightConnector1">
            <a:avLst/>
          </a:prstGeom>
          <a:ln>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7" name="AutoShape 44"/>
          <p:cNvCxnSpPr>
            <a:cxnSpLocks noChangeShapeType="1"/>
          </p:cNvCxnSpPr>
          <p:nvPr/>
        </p:nvCxnSpPr>
        <p:spPr bwMode="gray">
          <a:xfrm flipH="1">
            <a:off x="2692230" y="2070738"/>
            <a:ext cx="792087" cy="1907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23" descr="018"/>
          <p:cNvPicPr>
            <a:picLocks noChangeAspect="1" noChangeArrowheads="1"/>
          </p:cNvPicPr>
          <p:nvPr/>
        </p:nvPicPr>
        <p:blipFill>
          <a:blip r:embed="rId14" cstate="print"/>
          <a:srcRect/>
          <a:stretch>
            <a:fillRect/>
          </a:stretch>
        </p:blipFill>
        <p:spPr bwMode="auto">
          <a:xfrm>
            <a:off x="1749147" y="1460627"/>
            <a:ext cx="436564" cy="707320"/>
          </a:xfrm>
          <a:prstGeom prst="rect">
            <a:avLst/>
          </a:prstGeom>
          <a:noFill/>
          <a:ln w="9525">
            <a:noFill/>
            <a:miter lim="800000"/>
            <a:headEnd/>
            <a:tailEnd/>
          </a:ln>
        </p:spPr>
      </p:pic>
      <p:pic>
        <p:nvPicPr>
          <p:cNvPr id="79" name="Picture 1"/>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2626241" y="5061027"/>
            <a:ext cx="274638" cy="421570"/>
          </a:xfrm>
          <a:prstGeom prst="rect">
            <a:avLst/>
          </a:prstGeom>
          <a:noFill/>
          <a:ln w="9525">
            <a:noFill/>
            <a:miter lim="800000"/>
            <a:headEnd/>
            <a:tailEnd/>
          </a:ln>
        </p:spPr>
      </p:pic>
      <p:sp>
        <p:nvSpPr>
          <p:cNvPr id="80" name="Rectangle 259"/>
          <p:cNvSpPr>
            <a:spLocks noChangeArrowheads="1"/>
          </p:cNvSpPr>
          <p:nvPr/>
        </p:nvSpPr>
        <p:spPr bwMode="auto">
          <a:xfrm>
            <a:off x="2406506" y="5471656"/>
            <a:ext cx="1013366" cy="261600"/>
          </a:xfrm>
          <a:prstGeom prst="rect">
            <a:avLst/>
          </a:prstGeom>
          <a:noFill/>
          <a:ln w="9525">
            <a:noFill/>
            <a:miter lim="800000"/>
            <a:headEnd/>
            <a:tailEnd/>
          </a:ln>
        </p:spPr>
        <p:txBody>
          <a:bodyPr wrap="square" lIns="91432" tIns="45715" rIns="91432" bIns="45715">
            <a:spAutoFit/>
          </a:bodyPr>
          <a:lstStyle/>
          <a:p>
            <a:pPr fontAlgn="t">
              <a:spcBef>
                <a:spcPct val="50000"/>
              </a:spcBef>
            </a:pPr>
            <a:r>
              <a:rPr lang="zh-CN" altLang="en-US" sz="1100" dirty="0">
                <a:solidFill>
                  <a:srgbClr val="000000"/>
                </a:solidFill>
                <a:latin typeface="+mn-lt"/>
                <a:ea typeface="+mn-ea"/>
              </a:rPr>
              <a:t>终端管理员</a:t>
            </a:r>
          </a:p>
        </p:txBody>
      </p:sp>
      <p:grpSp>
        <p:nvGrpSpPr>
          <p:cNvPr id="40" name="Group 101"/>
          <p:cNvGrpSpPr/>
          <p:nvPr/>
        </p:nvGrpSpPr>
        <p:grpSpPr>
          <a:xfrm>
            <a:off x="3633598" y="3838188"/>
            <a:ext cx="3528393" cy="845563"/>
            <a:chOff x="3348038" y="4539039"/>
            <a:chExt cx="4721225" cy="1379161"/>
          </a:xfrm>
        </p:grpSpPr>
        <p:grpSp>
          <p:nvGrpSpPr>
            <p:cNvPr id="81" name="Group 53"/>
            <p:cNvGrpSpPr>
              <a:grpSpLocks/>
            </p:cNvGrpSpPr>
            <p:nvPr/>
          </p:nvGrpSpPr>
          <p:grpSpPr bwMode="auto">
            <a:xfrm>
              <a:off x="3348035" y="5288010"/>
              <a:ext cx="4721224" cy="630245"/>
              <a:chOff x="3299251" y="5115718"/>
              <a:chExt cx="4720282" cy="729058"/>
            </a:xfrm>
          </p:grpSpPr>
          <p:grpSp>
            <p:nvGrpSpPr>
              <p:cNvPr id="82" name="Group 38"/>
              <p:cNvGrpSpPr>
                <a:grpSpLocks/>
              </p:cNvGrpSpPr>
              <p:nvPr/>
            </p:nvGrpSpPr>
            <p:grpSpPr bwMode="auto">
              <a:xfrm>
                <a:off x="3299251" y="5115718"/>
                <a:ext cx="4720282" cy="729058"/>
                <a:chOff x="3435179" y="4827367"/>
                <a:chExt cx="4926291" cy="943239"/>
              </a:xfrm>
            </p:grpSpPr>
            <p:sp>
              <p:nvSpPr>
                <p:cNvPr id="95" name="Rounded Rectangle 115"/>
                <p:cNvSpPr/>
                <p:nvPr/>
              </p:nvSpPr>
              <p:spPr bwMode="auto">
                <a:xfrm>
                  <a:off x="6940443" y="4827367"/>
                  <a:ext cx="1421027" cy="926757"/>
                </a:xfrm>
                <a:prstGeom prst="roundRect">
                  <a:avLst/>
                </a:prstGeom>
                <a:ln>
                  <a:headEnd type="none" w="med" len="med"/>
                  <a:tailEnd type="none" w="med" len="med"/>
                </a:ln>
                <a:effectLst>
                  <a:outerShdw blurRad="76200" dir="18900000" sy="23000" kx="-1200000" algn="bl" rotWithShape="0">
                    <a:prstClr val="black">
                      <a:alpha val="20000"/>
                    </a:prstClr>
                  </a:outerShdw>
                </a:effectLst>
                <a:extLst/>
              </p:spPr>
              <p:style>
                <a:lnRef idx="0">
                  <a:schemeClr val="accent3"/>
                </a:lnRef>
                <a:fillRef idx="3">
                  <a:schemeClr val="accent3"/>
                </a:fillRef>
                <a:effectRef idx="3">
                  <a:schemeClr val="accent3"/>
                </a:effectRef>
                <a:fontRef idx="minor">
                  <a:schemeClr val="lt1"/>
                </a:fontRef>
              </p:style>
              <p:txBody>
                <a:bodyPr/>
                <a:lstStyle/>
                <a:p>
                  <a:pPr fontAlgn="t">
                    <a:buClr>
                      <a:srgbClr val="CC9900"/>
                    </a:buClr>
                    <a:buFont typeface="Wingdings" pitchFamily="2" charset="2"/>
                    <a:buChar char="n"/>
                  </a:pPr>
                  <a:endParaRPr lang="en-US" sz="1100" dirty="0">
                    <a:solidFill>
                      <a:srgbClr val="000000"/>
                    </a:solidFill>
                  </a:endParaRPr>
                </a:p>
              </p:txBody>
            </p:sp>
            <p:sp>
              <p:nvSpPr>
                <p:cNvPr id="96" name="Rounded Rectangle 116"/>
                <p:cNvSpPr/>
                <p:nvPr/>
              </p:nvSpPr>
              <p:spPr bwMode="auto">
                <a:xfrm>
                  <a:off x="5206886" y="4835608"/>
                  <a:ext cx="1421027" cy="926757"/>
                </a:xfrm>
                <a:prstGeom prst="roundRect">
                  <a:avLst/>
                </a:prstGeom>
                <a:ln>
                  <a:headEnd type="none" w="med" len="med"/>
                  <a:tailEnd type="none" w="med" len="med"/>
                </a:ln>
                <a:effectLst>
                  <a:outerShdw blurRad="76200" dir="18900000" sy="23000" kx="-1200000" algn="bl" rotWithShape="0">
                    <a:prstClr val="black">
                      <a:alpha val="20000"/>
                    </a:prstClr>
                  </a:outerShdw>
                </a:effectLst>
                <a:extLst/>
              </p:spPr>
              <p:style>
                <a:lnRef idx="0">
                  <a:schemeClr val="accent3"/>
                </a:lnRef>
                <a:fillRef idx="3">
                  <a:schemeClr val="accent3"/>
                </a:fillRef>
                <a:effectRef idx="3">
                  <a:schemeClr val="accent3"/>
                </a:effectRef>
                <a:fontRef idx="minor">
                  <a:schemeClr val="lt1"/>
                </a:fontRef>
              </p:style>
              <p:txBody>
                <a:bodyPr/>
                <a:lstStyle/>
                <a:p>
                  <a:pPr fontAlgn="t">
                    <a:buClr>
                      <a:srgbClr val="CC9900"/>
                    </a:buClr>
                    <a:buFont typeface="Wingdings" pitchFamily="2" charset="2"/>
                    <a:buChar char="n"/>
                  </a:pPr>
                  <a:endParaRPr lang="en-US" sz="1100" dirty="0">
                    <a:solidFill>
                      <a:srgbClr val="000000"/>
                    </a:solidFill>
                  </a:endParaRPr>
                </a:p>
              </p:txBody>
            </p:sp>
            <p:grpSp>
              <p:nvGrpSpPr>
                <p:cNvPr id="85" name="Group 34"/>
                <p:cNvGrpSpPr>
                  <a:grpSpLocks/>
                </p:cNvGrpSpPr>
                <p:nvPr/>
              </p:nvGrpSpPr>
              <p:grpSpPr bwMode="auto">
                <a:xfrm>
                  <a:off x="7052895" y="4856199"/>
                  <a:ext cx="1226136" cy="877327"/>
                  <a:chOff x="6991108" y="4893277"/>
                  <a:chExt cx="1043744" cy="723241"/>
                </a:xfrm>
              </p:grpSpPr>
              <p:pic>
                <p:nvPicPr>
                  <p:cNvPr id="99" name="Picture 78" descr="Storage_icon_01"/>
                  <p:cNvPicPr>
                    <a:picLocks noChangeAspect="1" noChangeArrowheads="1"/>
                  </p:cNvPicPr>
                  <p:nvPr/>
                </p:nvPicPr>
                <p:blipFill>
                  <a:blip r:embed="rId16" cstate="print"/>
                  <a:srcRect/>
                  <a:stretch>
                    <a:fillRect/>
                  </a:stretch>
                </p:blipFill>
                <p:spPr bwMode="auto">
                  <a:xfrm>
                    <a:off x="6991108" y="4893277"/>
                    <a:ext cx="416188" cy="336058"/>
                  </a:xfrm>
                  <a:prstGeom prst="rect">
                    <a:avLst/>
                  </a:prstGeom>
                  <a:noFill/>
                  <a:ln w="9525">
                    <a:noFill/>
                    <a:miter lim="800000"/>
                    <a:headEnd/>
                    <a:tailEnd/>
                  </a:ln>
                </p:spPr>
              </p:pic>
              <p:pic>
                <p:nvPicPr>
                  <p:cNvPr id="100" name="Picture 78" descr="Storage_icon_01"/>
                  <p:cNvPicPr>
                    <a:picLocks noChangeAspect="1" noChangeArrowheads="1"/>
                  </p:cNvPicPr>
                  <p:nvPr/>
                </p:nvPicPr>
                <p:blipFill>
                  <a:blip r:embed="rId16" cstate="print"/>
                  <a:srcRect/>
                  <a:stretch>
                    <a:fillRect/>
                  </a:stretch>
                </p:blipFill>
                <p:spPr bwMode="auto">
                  <a:xfrm>
                    <a:off x="7295945" y="4893277"/>
                    <a:ext cx="416188" cy="336058"/>
                  </a:xfrm>
                  <a:prstGeom prst="rect">
                    <a:avLst/>
                  </a:prstGeom>
                  <a:noFill/>
                  <a:ln w="9525">
                    <a:noFill/>
                    <a:miter lim="800000"/>
                    <a:headEnd/>
                    <a:tailEnd/>
                  </a:ln>
                </p:spPr>
              </p:pic>
              <p:pic>
                <p:nvPicPr>
                  <p:cNvPr id="101" name="Picture 78" descr="Storage_icon_01"/>
                  <p:cNvPicPr>
                    <a:picLocks noChangeAspect="1" noChangeArrowheads="1"/>
                  </p:cNvPicPr>
                  <p:nvPr/>
                </p:nvPicPr>
                <p:blipFill>
                  <a:blip r:embed="rId16" cstate="print"/>
                  <a:srcRect/>
                  <a:stretch>
                    <a:fillRect/>
                  </a:stretch>
                </p:blipFill>
                <p:spPr bwMode="auto">
                  <a:xfrm>
                    <a:off x="7614548" y="4893277"/>
                    <a:ext cx="416188" cy="336058"/>
                  </a:xfrm>
                  <a:prstGeom prst="rect">
                    <a:avLst/>
                  </a:prstGeom>
                  <a:noFill/>
                  <a:ln w="9525">
                    <a:noFill/>
                    <a:miter lim="800000"/>
                    <a:headEnd/>
                    <a:tailEnd/>
                  </a:ln>
                </p:spPr>
              </p:pic>
              <p:pic>
                <p:nvPicPr>
                  <p:cNvPr id="102" name="Picture 78" descr="Storage_icon_01"/>
                  <p:cNvPicPr>
                    <a:picLocks noChangeAspect="1" noChangeArrowheads="1"/>
                  </p:cNvPicPr>
                  <p:nvPr/>
                </p:nvPicPr>
                <p:blipFill>
                  <a:blip r:embed="rId16" cstate="print"/>
                  <a:srcRect/>
                  <a:stretch>
                    <a:fillRect/>
                  </a:stretch>
                </p:blipFill>
                <p:spPr bwMode="auto">
                  <a:xfrm>
                    <a:off x="6995224" y="5280460"/>
                    <a:ext cx="416188" cy="336058"/>
                  </a:xfrm>
                  <a:prstGeom prst="rect">
                    <a:avLst/>
                  </a:prstGeom>
                  <a:noFill/>
                  <a:ln w="9525">
                    <a:noFill/>
                    <a:miter lim="800000"/>
                    <a:headEnd/>
                    <a:tailEnd/>
                  </a:ln>
                </p:spPr>
              </p:pic>
              <p:pic>
                <p:nvPicPr>
                  <p:cNvPr id="103" name="Picture 78" descr="Storage_icon_01"/>
                  <p:cNvPicPr>
                    <a:picLocks noChangeAspect="1" noChangeArrowheads="1"/>
                  </p:cNvPicPr>
                  <p:nvPr/>
                </p:nvPicPr>
                <p:blipFill>
                  <a:blip r:embed="rId16" cstate="print"/>
                  <a:srcRect/>
                  <a:stretch>
                    <a:fillRect/>
                  </a:stretch>
                </p:blipFill>
                <p:spPr bwMode="auto">
                  <a:xfrm>
                    <a:off x="7300061" y="5280460"/>
                    <a:ext cx="416188" cy="336058"/>
                  </a:xfrm>
                  <a:prstGeom prst="rect">
                    <a:avLst/>
                  </a:prstGeom>
                  <a:noFill/>
                  <a:ln w="9525">
                    <a:noFill/>
                    <a:miter lim="800000"/>
                    <a:headEnd/>
                    <a:tailEnd/>
                  </a:ln>
                </p:spPr>
              </p:pic>
              <p:pic>
                <p:nvPicPr>
                  <p:cNvPr id="104" name="Picture 78" descr="Storage_icon_01"/>
                  <p:cNvPicPr>
                    <a:picLocks noChangeAspect="1" noChangeArrowheads="1"/>
                  </p:cNvPicPr>
                  <p:nvPr/>
                </p:nvPicPr>
                <p:blipFill>
                  <a:blip r:embed="rId16" cstate="print"/>
                  <a:srcRect/>
                  <a:stretch>
                    <a:fillRect/>
                  </a:stretch>
                </p:blipFill>
                <p:spPr bwMode="auto">
                  <a:xfrm>
                    <a:off x="7618664" y="5280460"/>
                    <a:ext cx="416188" cy="336058"/>
                  </a:xfrm>
                  <a:prstGeom prst="rect">
                    <a:avLst/>
                  </a:prstGeom>
                  <a:noFill/>
                  <a:ln w="9525">
                    <a:noFill/>
                    <a:miter lim="800000"/>
                    <a:headEnd/>
                    <a:tailEnd/>
                  </a:ln>
                </p:spPr>
              </p:pic>
            </p:grpSp>
            <p:sp>
              <p:nvSpPr>
                <p:cNvPr id="98" name="Rounded Rectangle 118"/>
                <p:cNvSpPr/>
                <p:nvPr/>
              </p:nvSpPr>
              <p:spPr bwMode="auto">
                <a:xfrm>
                  <a:off x="3435179" y="4843849"/>
                  <a:ext cx="1421027" cy="926757"/>
                </a:xfrm>
                <a:prstGeom prst="roundRect">
                  <a:avLst/>
                </a:prstGeom>
                <a:ln>
                  <a:headEnd type="none" w="med" len="med"/>
                  <a:tailEnd type="none" w="med" len="med"/>
                </a:ln>
                <a:effectLst>
                  <a:outerShdw blurRad="76200" dir="18900000" sy="23000" kx="-1200000" algn="bl" rotWithShape="0">
                    <a:prstClr val="black">
                      <a:alpha val="20000"/>
                    </a:prstClr>
                  </a:outerShdw>
                </a:effectLst>
                <a:extLst/>
              </p:spPr>
              <p:style>
                <a:lnRef idx="0">
                  <a:schemeClr val="accent3"/>
                </a:lnRef>
                <a:fillRef idx="3">
                  <a:schemeClr val="accent3"/>
                </a:fillRef>
                <a:effectRef idx="3">
                  <a:schemeClr val="accent3"/>
                </a:effectRef>
                <a:fontRef idx="minor">
                  <a:schemeClr val="lt1"/>
                </a:fontRef>
              </p:style>
              <p:txBody>
                <a:bodyPr/>
                <a:lstStyle/>
                <a:p>
                  <a:pPr fontAlgn="t">
                    <a:buClr>
                      <a:srgbClr val="CC9900"/>
                    </a:buClr>
                    <a:buFont typeface="Wingdings" pitchFamily="2" charset="2"/>
                    <a:buChar char="n"/>
                  </a:pPr>
                  <a:endParaRPr lang="en-US" sz="1100" dirty="0">
                    <a:solidFill>
                      <a:srgbClr val="000000"/>
                    </a:solidFill>
                  </a:endParaRPr>
                </a:p>
              </p:txBody>
            </p:sp>
          </p:grpSp>
          <p:grpSp>
            <p:nvGrpSpPr>
              <p:cNvPr id="86" name="Group 52"/>
              <p:cNvGrpSpPr>
                <a:grpSpLocks/>
              </p:cNvGrpSpPr>
              <p:nvPr/>
            </p:nvGrpSpPr>
            <p:grpSpPr bwMode="auto">
              <a:xfrm>
                <a:off x="5053918" y="5189837"/>
                <a:ext cx="1285096" cy="579899"/>
                <a:chOff x="6660291" y="2621380"/>
                <a:chExt cx="1541703" cy="677005"/>
              </a:xfrm>
            </p:grpSpPr>
            <p:grpSp>
              <p:nvGrpSpPr>
                <p:cNvPr id="87" name="Group 42"/>
                <p:cNvGrpSpPr>
                  <a:grpSpLocks/>
                </p:cNvGrpSpPr>
                <p:nvPr/>
              </p:nvGrpSpPr>
              <p:grpSpPr bwMode="auto">
                <a:xfrm>
                  <a:off x="6660291" y="2621380"/>
                  <a:ext cx="1525230" cy="339250"/>
                  <a:chOff x="6840153" y="2621381"/>
                  <a:chExt cx="896105" cy="198052"/>
                </a:xfrm>
              </p:grpSpPr>
              <p:pic>
                <p:nvPicPr>
                  <p:cNvPr id="92" name="Picture 7" descr="NIC_icon"/>
                  <p:cNvPicPr>
                    <a:picLocks noChangeAspect="1" noChangeArrowheads="1"/>
                  </p:cNvPicPr>
                  <p:nvPr/>
                </p:nvPicPr>
                <p:blipFill>
                  <a:blip r:embed="rId17" cstate="print"/>
                  <a:srcRect/>
                  <a:stretch>
                    <a:fillRect/>
                  </a:stretch>
                </p:blipFill>
                <p:spPr bwMode="auto">
                  <a:xfrm>
                    <a:off x="6840153" y="2621381"/>
                    <a:ext cx="323985" cy="198052"/>
                  </a:xfrm>
                  <a:prstGeom prst="rect">
                    <a:avLst/>
                  </a:prstGeom>
                  <a:noFill/>
                  <a:ln w="9525">
                    <a:noFill/>
                    <a:miter lim="800000"/>
                    <a:headEnd/>
                    <a:tailEnd/>
                  </a:ln>
                </p:spPr>
              </p:pic>
              <p:pic>
                <p:nvPicPr>
                  <p:cNvPr id="93" name="Picture 7" descr="NIC_icon"/>
                  <p:cNvPicPr>
                    <a:picLocks noChangeAspect="1" noChangeArrowheads="1"/>
                  </p:cNvPicPr>
                  <p:nvPr/>
                </p:nvPicPr>
                <p:blipFill>
                  <a:blip r:embed="rId17" cstate="print"/>
                  <a:srcRect/>
                  <a:stretch>
                    <a:fillRect/>
                  </a:stretch>
                </p:blipFill>
                <p:spPr bwMode="auto">
                  <a:xfrm>
                    <a:off x="7138347" y="2621381"/>
                    <a:ext cx="323985" cy="198052"/>
                  </a:xfrm>
                  <a:prstGeom prst="rect">
                    <a:avLst/>
                  </a:prstGeom>
                  <a:noFill/>
                  <a:ln w="9525">
                    <a:noFill/>
                    <a:miter lim="800000"/>
                    <a:headEnd/>
                    <a:tailEnd/>
                  </a:ln>
                </p:spPr>
              </p:pic>
              <p:pic>
                <p:nvPicPr>
                  <p:cNvPr id="94" name="Picture 7" descr="NIC_icon"/>
                  <p:cNvPicPr>
                    <a:picLocks noChangeAspect="1" noChangeArrowheads="1"/>
                  </p:cNvPicPr>
                  <p:nvPr/>
                </p:nvPicPr>
                <p:blipFill>
                  <a:blip r:embed="rId17" cstate="print"/>
                  <a:srcRect/>
                  <a:stretch>
                    <a:fillRect/>
                  </a:stretch>
                </p:blipFill>
                <p:spPr bwMode="auto">
                  <a:xfrm>
                    <a:off x="7410864" y="2621381"/>
                    <a:ext cx="325394" cy="198052"/>
                  </a:xfrm>
                  <a:prstGeom prst="rect">
                    <a:avLst/>
                  </a:prstGeom>
                  <a:noFill/>
                  <a:ln w="9525">
                    <a:noFill/>
                    <a:miter lim="800000"/>
                    <a:headEnd/>
                    <a:tailEnd/>
                  </a:ln>
                </p:spPr>
              </p:pic>
            </p:grpSp>
            <p:grpSp>
              <p:nvGrpSpPr>
                <p:cNvPr id="88" name="Group 48"/>
                <p:cNvGrpSpPr>
                  <a:grpSpLocks/>
                </p:cNvGrpSpPr>
                <p:nvPr/>
              </p:nvGrpSpPr>
              <p:grpSpPr bwMode="auto">
                <a:xfrm>
                  <a:off x="6676764" y="2959135"/>
                  <a:ext cx="1525230" cy="339250"/>
                  <a:chOff x="6840153" y="2621381"/>
                  <a:chExt cx="896105" cy="198052"/>
                </a:xfrm>
              </p:grpSpPr>
              <p:pic>
                <p:nvPicPr>
                  <p:cNvPr id="89" name="Picture 7" descr="NIC_icon"/>
                  <p:cNvPicPr>
                    <a:picLocks noChangeAspect="1" noChangeArrowheads="1"/>
                  </p:cNvPicPr>
                  <p:nvPr/>
                </p:nvPicPr>
                <p:blipFill>
                  <a:blip r:embed="rId17" cstate="print"/>
                  <a:srcRect/>
                  <a:stretch>
                    <a:fillRect/>
                  </a:stretch>
                </p:blipFill>
                <p:spPr bwMode="auto">
                  <a:xfrm>
                    <a:off x="6840153" y="2621381"/>
                    <a:ext cx="323985" cy="198052"/>
                  </a:xfrm>
                  <a:prstGeom prst="rect">
                    <a:avLst/>
                  </a:prstGeom>
                  <a:noFill/>
                  <a:ln w="9525">
                    <a:noFill/>
                    <a:miter lim="800000"/>
                    <a:headEnd/>
                    <a:tailEnd/>
                  </a:ln>
                </p:spPr>
              </p:pic>
              <p:pic>
                <p:nvPicPr>
                  <p:cNvPr id="90" name="Picture 7" descr="NIC_icon"/>
                  <p:cNvPicPr>
                    <a:picLocks noChangeAspect="1" noChangeArrowheads="1"/>
                  </p:cNvPicPr>
                  <p:nvPr/>
                </p:nvPicPr>
                <p:blipFill>
                  <a:blip r:embed="rId17" cstate="print"/>
                  <a:srcRect/>
                  <a:stretch>
                    <a:fillRect/>
                  </a:stretch>
                </p:blipFill>
                <p:spPr bwMode="auto">
                  <a:xfrm>
                    <a:off x="7138347" y="2621381"/>
                    <a:ext cx="323985" cy="198052"/>
                  </a:xfrm>
                  <a:prstGeom prst="rect">
                    <a:avLst/>
                  </a:prstGeom>
                  <a:noFill/>
                  <a:ln w="9525">
                    <a:noFill/>
                    <a:miter lim="800000"/>
                    <a:headEnd/>
                    <a:tailEnd/>
                  </a:ln>
                </p:spPr>
              </p:pic>
              <p:pic>
                <p:nvPicPr>
                  <p:cNvPr id="91" name="Picture 7" descr="NIC_icon"/>
                  <p:cNvPicPr>
                    <a:picLocks noChangeAspect="1" noChangeArrowheads="1"/>
                  </p:cNvPicPr>
                  <p:nvPr/>
                </p:nvPicPr>
                <p:blipFill>
                  <a:blip r:embed="rId17" cstate="print"/>
                  <a:srcRect/>
                  <a:stretch>
                    <a:fillRect/>
                  </a:stretch>
                </p:blipFill>
                <p:spPr bwMode="auto">
                  <a:xfrm>
                    <a:off x="7410864" y="2621381"/>
                    <a:ext cx="325394" cy="198052"/>
                  </a:xfrm>
                  <a:prstGeom prst="rect">
                    <a:avLst/>
                  </a:prstGeom>
                  <a:noFill/>
                  <a:ln w="9525">
                    <a:noFill/>
                    <a:miter lim="800000"/>
                    <a:headEnd/>
                    <a:tailEnd/>
                  </a:ln>
                </p:spPr>
              </p:pic>
            </p:grpSp>
          </p:grpSp>
        </p:grpSp>
        <p:sp>
          <p:nvSpPr>
            <p:cNvPr id="83" name="Rounded Rectangle 103"/>
            <p:cNvSpPr/>
            <p:nvPr/>
          </p:nvSpPr>
          <p:spPr bwMode="auto">
            <a:xfrm>
              <a:off x="3373396" y="4930347"/>
              <a:ext cx="4609070" cy="30892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anchor="ctr" anchorCtr="0"/>
            <a:lstStyle/>
            <a:p>
              <a:pPr algn="ctr" fontAlgn="t">
                <a:buClr>
                  <a:srgbClr val="CC9900"/>
                </a:buClr>
              </a:pPr>
              <a:r>
                <a:rPr lang="zh-CN" altLang="en-US" sz="1200" dirty="0" smtClean="0">
                  <a:solidFill>
                    <a:srgbClr val="000000"/>
                  </a:solidFill>
                </a:rPr>
                <a:t>计算虚</a:t>
              </a:r>
              <a:r>
                <a:rPr lang="zh-CN" altLang="en-US" sz="1200" dirty="0">
                  <a:solidFill>
                    <a:srgbClr val="000000"/>
                  </a:solidFill>
                </a:rPr>
                <a:t>拟化 </a:t>
              </a:r>
              <a:r>
                <a:rPr lang="en-US" altLang="zh-CN" sz="1200" dirty="0">
                  <a:solidFill>
                    <a:srgbClr val="000000"/>
                  </a:solidFill>
                </a:rPr>
                <a:t>/ </a:t>
              </a:r>
              <a:r>
                <a:rPr lang="zh-CN" altLang="en-US" sz="1200" dirty="0">
                  <a:solidFill>
                    <a:srgbClr val="000000"/>
                  </a:solidFill>
                </a:rPr>
                <a:t>网络虚拟化 </a:t>
              </a:r>
              <a:r>
                <a:rPr lang="en-US" altLang="zh-CN" sz="1200" dirty="0">
                  <a:solidFill>
                    <a:srgbClr val="000000"/>
                  </a:solidFill>
                </a:rPr>
                <a:t>/ </a:t>
              </a:r>
              <a:r>
                <a:rPr lang="zh-CN" altLang="en-US" sz="1200" dirty="0">
                  <a:solidFill>
                    <a:srgbClr val="000000"/>
                  </a:solidFill>
                </a:rPr>
                <a:t>存储虚拟化</a:t>
              </a:r>
              <a:endParaRPr lang="en-US" sz="1200" dirty="0">
                <a:solidFill>
                  <a:srgbClr val="000000"/>
                </a:solidFill>
              </a:endParaRPr>
            </a:p>
          </p:txBody>
        </p:sp>
        <p:sp>
          <p:nvSpPr>
            <p:cNvPr id="84" name="Rounded Rectangle 104"/>
            <p:cNvSpPr/>
            <p:nvPr/>
          </p:nvSpPr>
          <p:spPr bwMode="auto">
            <a:xfrm>
              <a:off x="3377512" y="4539039"/>
              <a:ext cx="4609070" cy="308920"/>
            </a:xfrm>
            <a:prstGeom prst="roundRect">
              <a:avLst/>
            </a:prstGeom>
            <a:ln>
              <a:headEnd type="none" w="med" len="med"/>
              <a:tailEnd type="none" w="med" len="med"/>
            </a:ln>
            <a:scene3d>
              <a:camera prst="orthographicFront">
                <a:rot lat="0" lon="0" rev="0"/>
              </a:camera>
              <a:lightRig rig="threePt" dir="t">
                <a:rot lat="0" lon="0" rev="1200000"/>
              </a:lightRig>
            </a:scene3d>
            <a:sp3d>
              <a:bevelT w="63500" h="25400"/>
            </a:sp3d>
            <a:extLst/>
          </p:spPr>
          <p:style>
            <a:lnRef idx="0">
              <a:schemeClr val="accent3"/>
            </a:lnRef>
            <a:fillRef idx="3">
              <a:schemeClr val="accent3"/>
            </a:fillRef>
            <a:effectRef idx="3">
              <a:schemeClr val="accent3"/>
            </a:effectRef>
            <a:fontRef idx="minor">
              <a:schemeClr val="lt1"/>
            </a:fontRef>
          </p:style>
          <p:txBody>
            <a:bodyPr anchor="ctr" anchorCtr="0"/>
            <a:lstStyle/>
            <a:p>
              <a:pPr algn="ctr" fontAlgn="t">
                <a:buClr>
                  <a:srgbClr val="CC9900"/>
                </a:buClr>
              </a:pPr>
              <a:r>
                <a:rPr lang="en-US" altLang="zh-CN" sz="1200" dirty="0" smtClean="0">
                  <a:solidFill>
                    <a:srgbClr val="990000">
                      <a:lumMod val="60000"/>
                      <a:lumOff val="40000"/>
                    </a:srgbClr>
                  </a:solidFill>
                </a:rPr>
                <a:t>FusionSphere</a:t>
              </a:r>
              <a:r>
                <a:rPr lang="zh-CN" altLang="en-US" sz="1200" dirty="0" smtClean="0">
                  <a:solidFill>
                    <a:srgbClr val="990000">
                      <a:lumMod val="60000"/>
                      <a:lumOff val="40000"/>
                    </a:srgbClr>
                  </a:solidFill>
                </a:rPr>
                <a:t>虚拟化平台</a:t>
              </a:r>
              <a:endParaRPr lang="en-US" altLang="zh-CN" sz="1200" dirty="0">
                <a:solidFill>
                  <a:srgbClr val="990000">
                    <a:lumMod val="60000"/>
                    <a:lumOff val="40000"/>
                  </a:srgbClr>
                </a:solidFill>
              </a:endParaRPr>
            </a:p>
          </p:txBody>
        </p:sp>
      </p:grpSp>
      <p:pic>
        <p:nvPicPr>
          <p:cNvPr id="105" name="Picture 22"/>
          <p:cNvPicPr>
            <a:picLocks noChangeAspect="1" noChangeArrowheads="1"/>
          </p:cNvPicPr>
          <p:nvPr/>
        </p:nvPicPr>
        <p:blipFill>
          <a:blip r:embed="rId18" cstate="print"/>
          <a:srcRect/>
          <a:stretch>
            <a:fillRect/>
          </a:stretch>
        </p:blipFill>
        <p:spPr bwMode="auto">
          <a:xfrm>
            <a:off x="3739322" y="4820998"/>
            <a:ext cx="969131" cy="846582"/>
          </a:xfrm>
          <a:prstGeom prst="rect">
            <a:avLst/>
          </a:prstGeom>
          <a:noFill/>
          <a:ln w="9525" algn="ctr">
            <a:noFill/>
            <a:miter lim="800000"/>
            <a:headEnd/>
            <a:tailEnd/>
          </a:ln>
        </p:spPr>
      </p:pic>
      <p:pic>
        <p:nvPicPr>
          <p:cNvPr id="106" name="Picture 23" descr="018"/>
          <p:cNvPicPr>
            <a:picLocks noChangeAspect="1" noChangeArrowheads="1"/>
          </p:cNvPicPr>
          <p:nvPr/>
        </p:nvPicPr>
        <p:blipFill>
          <a:blip r:embed="rId14" cstate="print"/>
          <a:srcRect/>
          <a:stretch>
            <a:fillRect/>
          </a:stretch>
        </p:blipFill>
        <p:spPr bwMode="auto">
          <a:xfrm>
            <a:off x="2195734" y="1700654"/>
            <a:ext cx="436564" cy="707320"/>
          </a:xfrm>
          <a:prstGeom prst="rect">
            <a:avLst/>
          </a:prstGeom>
          <a:noFill/>
          <a:ln w="9525">
            <a:noFill/>
            <a:miter lim="800000"/>
            <a:headEnd/>
            <a:tailEnd/>
          </a:ln>
        </p:spPr>
      </p:pic>
      <p:pic>
        <p:nvPicPr>
          <p:cNvPr id="107" name="Picture 23" descr="018"/>
          <p:cNvPicPr>
            <a:picLocks noChangeAspect="1" noChangeArrowheads="1"/>
          </p:cNvPicPr>
          <p:nvPr/>
        </p:nvPicPr>
        <p:blipFill>
          <a:blip r:embed="rId14" cstate="print"/>
          <a:srcRect/>
          <a:stretch>
            <a:fillRect/>
          </a:stretch>
        </p:blipFill>
        <p:spPr bwMode="auto">
          <a:xfrm>
            <a:off x="1259631" y="1629960"/>
            <a:ext cx="436564" cy="707320"/>
          </a:xfrm>
          <a:prstGeom prst="rect">
            <a:avLst/>
          </a:prstGeom>
          <a:noFill/>
          <a:ln w="9525">
            <a:noFill/>
            <a:miter lim="800000"/>
            <a:headEnd/>
            <a:tailEnd/>
          </a:ln>
        </p:spPr>
      </p:pic>
      <p:cxnSp>
        <p:nvCxnSpPr>
          <p:cNvPr id="108" name="AutoShape 44"/>
          <p:cNvCxnSpPr>
            <a:cxnSpLocks noChangeShapeType="1"/>
            <a:stCxn id="58" idx="1"/>
          </p:cNvCxnSpPr>
          <p:nvPr/>
        </p:nvCxnSpPr>
        <p:spPr bwMode="gray">
          <a:xfrm flipH="1">
            <a:off x="2413722" y="2161633"/>
            <a:ext cx="1058634" cy="1439395"/>
          </a:xfrm>
          <a:prstGeom prst="straightConnector1">
            <a:avLst/>
          </a:prstGeom>
          <a:ln>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09" name="AutoShape 44"/>
          <p:cNvCxnSpPr>
            <a:cxnSpLocks noChangeShapeType="1"/>
            <a:stCxn id="56" idx="1"/>
          </p:cNvCxnSpPr>
          <p:nvPr/>
        </p:nvCxnSpPr>
        <p:spPr bwMode="gray">
          <a:xfrm flipH="1" flipV="1">
            <a:off x="2360456" y="3920625"/>
            <a:ext cx="1111900" cy="1357799"/>
          </a:xfrm>
          <a:prstGeom prst="straightConnector1">
            <a:avLst/>
          </a:prstGeom>
          <a:ln>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10" name="Picture 12" descr="F:\PIC\16：10_PPT_pic\ICOS\cpu.png"/>
          <p:cNvPicPr>
            <a:picLocks noChangeAspect="1" noChangeArrowheads="1"/>
          </p:cNvPicPr>
          <p:nvPr/>
        </p:nvPicPr>
        <p:blipFill>
          <a:blip r:embed="rId19" cstate="screen"/>
          <a:srcRect/>
          <a:stretch>
            <a:fillRect/>
          </a:stretch>
        </p:blipFill>
        <p:spPr bwMode="auto">
          <a:xfrm>
            <a:off x="3628329" y="4340944"/>
            <a:ext cx="288032" cy="320036"/>
          </a:xfrm>
          <a:prstGeom prst="rect">
            <a:avLst/>
          </a:prstGeom>
          <a:noFill/>
        </p:spPr>
      </p:pic>
      <p:pic>
        <p:nvPicPr>
          <p:cNvPr id="111" name="Picture 12" descr="F:\PIC\16：10_PPT_pic\ICOS\cpu.png"/>
          <p:cNvPicPr>
            <a:picLocks noChangeAspect="1" noChangeArrowheads="1"/>
          </p:cNvPicPr>
          <p:nvPr/>
        </p:nvPicPr>
        <p:blipFill>
          <a:blip r:embed="rId19" cstate="screen"/>
          <a:srcRect/>
          <a:stretch>
            <a:fillRect/>
          </a:stretch>
        </p:blipFill>
        <p:spPr bwMode="auto">
          <a:xfrm>
            <a:off x="3988369" y="4340944"/>
            <a:ext cx="288032" cy="320036"/>
          </a:xfrm>
          <a:prstGeom prst="rect">
            <a:avLst/>
          </a:prstGeom>
          <a:noFill/>
        </p:spPr>
      </p:pic>
      <p:pic>
        <p:nvPicPr>
          <p:cNvPr id="112" name="Picture 12" descr="F:\PIC\16：10_PPT_pic\ICOS\cpu.png"/>
          <p:cNvPicPr>
            <a:picLocks noChangeAspect="1" noChangeArrowheads="1"/>
          </p:cNvPicPr>
          <p:nvPr/>
        </p:nvPicPr>
        <p:blipFill>
          <a:blip r:embed="rId19" cstate="screen"/>
          <a:srcRect/>
          <a:stretch>
            <a:fillRect/>
          </a:stretch>
        </p:blipFill>
        <p:spPr bwMode="auto">
          <a:xfrm>
            <a:off x="4348408" y="4340944"/>
            <a:ext cx="288032" cy="320036"/>
          </a:xfrm>
          <a:prstGeom prst="rect">
            <a:avLst/>
          </a:prstGeom>
          <a:noFill/>
        </p:spPr>
      </p:pic>
      <p:grpSp>
        <p:nvGrpSpPr>
          <p:cNvPr id="97" name="Group 7"/>
          <p:cNvGrpSpPr>
            <a:grpSpLocks/>
          </p:cNvGrpSpPr>
          <p:nvPr/>
        </p:nvGrpSpPr>
        <p:grpSpPr bwMode="auto">
          <a:xfrm>
            <a:off x="4852464" y="4981016"/>
            <a:ext cx="720080" cy="640072"/>
            <a:chOff x="3545" y="3646"/>
            <a:chExt cx="330" cy="292"/>
          </a:xfrm>
        </p:grpSpPr>
        <p:pic>
          <p:nvPicPr>
            <p:cNvPr id="114" name="Picture 8"/>
            <p:cNvPicPr>
              <a:picLocks noChangeAspect="1" noChangeArrowheads="1"/>
            </p:cNvPicPr>
            <p:nvPr/>
          </p:nvPicPr>
          <p:blipFill>
            <a:blip r:embed="rId20" cstate="print"/>
            <a:srcRect/>
            <a:stretch>
              <a:fillRect/>
            </a:stretch>
          </p:blipFill>
          <p:spPr bwMode="auto">
            <a:xfrm>
              <a:off x="3545" y="3646"/>
              <a:ext cx="330" cy="147"/>
            </a:xfrm>
            <a:prstGeom prst="rect">
              <a:avLst/>
            </a:prstGeom>
            <a:noFill/>
            <a:ln w="9525">
              <a:noFill/>
              <a:round/>
              <a:headEnd/>
              <a:tailEnd/>
            </a:ln>
          </p:spPr>
        </p:pic>
        <p:grpSp>
          <p:nvGrpSpPr>
            <p:cNvPr id="113" name="Group 9"/>
            <p:cNvGrpSpPr>
              <a:grpSpLocks/>
            </p:cNvGrpSpPr>
            <p:nvPr/>
          </p:nvGrpSpPr>
          <p:grpSpPr bwMode="auto">
            <a:xfrm>
              <a:off x="3569" y="3803"/>
              <a:ext cx="205" cy="135"/>
              <a:chOff x="4398" y="3261"/>
              <a:chExt cx="205" cy="135"/>
            </a:xfrm>
          </p:grpSpPr>
          <p:pic>
            <p:nvPicPr>
              <p:cNvPr id="116" name="Picture 11"/>
              <p:cNvPicPr>
                <a:picLocks noChangeAspect="1" noChangeArrowheads="1"/>
              </p:cNvPicPr>
              <p:nvPr/>
            </p:nvPicPr>
            <p:blipFill>
              <a:blip r:embed="rId21" cstate="print"/>
              <a:srcRect r="-133" b="-124"/>
              <a:stretch>
                <a:fillRect/>
              </a:stretch>
            </p:blipFill>
            <p:spPr bwMode="auto">
              <a:xfrm>
                <a:off x="4475" y="3286"/>
                <a:ext cx="128" cy="110"/>
              </a:xfrm>
              <a:prstGeom prst="rect">
                <a:avLst/>
              </a:prstGeom>
              <a:noFill/>
              <a:ln w="9525">
                <a:noFill/>
                <a:round/>
                <a:headEnd/>
                <a:tailEnd/>
              </a:ln>
            </p:spPr>
          </p:pic>
          <p:pic>
            <p:nvPicPr>
              <p:cNvPr id="117" name="Picture 12"/>
              <p:cNvPicPr>
                <a:picLocks noChangeAspect="1" noChangeArrowheads="1"/>
              </p:cNvPicPr>
              <p:nvPr/>
            </p:nvPicPr>
            <p:blipFill>
              <a:blip r:embed="rId21" cstate="print"/>
              <a:srcRect r="-133" b="-124"/>
              <a:stretch>
                <a:fillRect/>
              </a:stretch>
            </p:blipFill>
            <p:spPr bwMode="auto">
              <a:xfrm>
                <a:off x="4398" y="3261"/>
                <a:ext cx="128" cy="110"/>
              </a:xfrm>
              <a:prstGeom prst="rect">
                <a:avLst/>
              </a:prstGeom>
              <a:noFill/>
              <a:ln w="9525">
                <a:noFill/>
                <a:round/>
                <a:headEnd/>
                <a:tailEnd/>
              </a:ln>
            </p:spPr>
          </p:pic>
        </p:grpSp>
      </p:grpSp>
      <p:pic>
        <p:nvPicPr>
          <p:cNvPr id="118" name="Picture 4" descr="BC"/>
          <p:cNvPicPr>
            <a:picLocks noChangeAspect="1" noChangeArrowheads="1"/>
          </p:cNvPicPr>
          <p:nvPr/>
        </p:nvPicPr>
        <p:blipFill>
          <a:blip r:embed="rId22" cstate="print"/>
          <a:srcRect/>
          <a:stretch>
            <a:fillRect/>
          </a:stretch>
        </p:blipFill>
        <p:spPr bwMode="auto">
          <a:xfrm>
            <a:off x="5788568" y="4901008"/>
            <a:ext cx="504056" cy="707008"/>
          </a:xfrm>
          <a:prstGeom prst="rect">
            <a:avLst/>
          </a:prstGeom>
          <a:noFill/>
          <a:ln w="9525">
            <a:noFill/>
            <a:miter lim="800000"/>
            <a:headEnd/>
            <a:tailEnd/>
          </a:ln>
        </p:spPr>
      </p:pic>
      <p:pic>
        <p:nvPicPr>
          <p:cNvPr id="119" name="Picture 17" descr="图片235"/>
          <p:cNvPicPr>
            <a:picLocks noChangeAspect="1" noChangeArrowheads="1"/>
          </p:cNvPicPr>
          <p:nvPr/>
        </p:nvPicPr>
        <p:blipFill>
          <a:blip r:embed="rId23" cstate="print"/>
          <a:srcRect/>
          <a:stretch>
            <a:fillRect/>
          </a:stretch>
        </p:blipFill>
        <p:spPr bwMode="auto">
          <a:xfrm>
            <a:off x="6580656" y="4981018"/>
            <a:ext cx="504056" cy="551827"/>
          </a:xfrm>
          <a:prstGeom prst="rect">
            <a:avLst/>
          </a:prstGeom>
          <a:noFill/>
          <a:ln w="9525">
            <a:noFill/>
            <a:miter lim="800000"/>
            <a:headEnd/>
            <a:tailEnd/>
          </a:ln>
        </p:spPr>
      </p:pic>
      <p:pic>
        <p:nvPicPr>
          <p:cNvPr id="120" name="Picture 113" descr="screen_windows"/>
          <p:cNvPicPr preferRelativeResize="0">
            <a:picLocks noChangeArrowheads="1"/>
          </p:cNvPicPr>
          <p:nvPr>
            <p:custDataLst>
              <p:tags r:id="rId1"/>
            </p:custDataLst>
          </p:nvPr>
        </p:nvPicPr>
        <p:blipFill>
          <a:blip r:embed="rId24" cstate="print"/>
          <a:srcRect/>
          <a:stretch>
            <a:fillRect/>
          </a:stretch>
        </p:blipFill>
        <p:spPr bwMode="auto">
          <a:xfrm>
            <a:off x="3799820" y="3011027"/>
            <a:ext cx="382587" cy="416278"/>
          </a:xfrm>
          <a:prstGeom prst="rect">
            <a:avLst/>
          </a:prstGeom>
          <a:noFill/>
          <a:ln w="6350">
            <a:solidFill>
              <a:schemeClr val="bg2"/>
            </a:solidFill>
            <a:miter lim="800000"/>
            <a:headEnd/>
            <a:tailEnd/>
          </a:ln>
          <a:effectLst>
            <a:outerShdw dist="35921" dir="2700000" algn="ctr" rotWithShape="0">
              <a:srgbClr val="808080">
                <a:alpha val="50000"/>
              </a:srgbClr>
            </a:outerShdw>
          </a:effectLst>
        </p:spPr>
      </p:pic>
      <p:pic>
        <p:nvPicPr>
          <p:cNvPr id="121" name="Picture 269" descr="2009416858690577"/>
          <p:cNvPicPr preferRelativeResize="0">
            <a:picLocks noChangeArrowheads="1"/>
          </p:cNvPicPr>
          <p:nvPr/>
        </p:nvPicPr>
        <p:blipFill>
          <a:blip r:embed="rId25" cstate="print"/>
          <a:srcRect/>
          <a:stretch>
            <a:fillRect/>
          </a:stretch>
        </p:blipFill>
        <p:spPr bwMode="auto">
          <a:xfrm>
            <a:off x="4381642" y="3011027"/>
            <a:ext cx="384175" cy="416278"/>
          </a:xfrm>
          <a:prstGeom prst="rect">
            <a:avLst/>
          </a:prstGeom>
          <a:noFill/>
          <a:ln w="6350" algn="ctr">
            <a:solidFill>
              <a:schemeClr val="bg2"/>
            </a:solidFill>
            <a:miter lim="800000"/>
            <a:headEnd/>
            <a:tailEnd/>
          </a:ln>
          <a:effectLst>
            <a:outerShdw dist="35921" dir="2700000" algn="ctr" rotWithShape="0">
              <a:srgbClr val="808080">
                <a:alpha val="50000"/>
              </a:srgbClr>
            </a:outerShdw>
          </a:effectLst>
        </p:spPr>
      </p:pic>
      <p:pic>
        <p:nvPicPr>
          <p:cNvPr id="122" name="Picture 270" descr="20093141335665752"/>
          <p:cNvPicPr preferRelativeResize="0">
            <a:picLocks noChangeArrowheads="1"/>
          </p:cNvPicPr>
          <p:nvPr/>
        </p:nvPicPr>
        <p:blipFill>
          <a:blip r:embed="rId26" cstate="print"/>
          <a:srcRect/>
          <a:stretch>
            <a:fillRect/>
          </a:stretch>
        </p:blipFill>
        <p:spPr bwMode="auto">
          <a:xfrm>
            <a:off x="4965052" y="3011027"/>
            <a:ext cx="384175" cy="416278"/>
          </a:xfrm>
          <a:prstGeom prst="rect">
            <a:avLst/>
          </a:prstGeom>
          <a:noFill/>
          <a:ln w="6350" algn="ctr">
            <a:solidFill>
              <a:schemeClr val="bg2"/>
            </a:solidFill>
            <a:miter lim="800000"/>
            <a:headEnd/>
            <a:tailEnd/>
          </a:ln>
          <a:effectLst>
            <a:outerShdw dist="35921" dir="2700000" algn="ctr" rotWithShape="0">
              <a:srgbClr val="808080">
                <a:alpha val="50000"/>
              </a:srgbClr>
            </a:outerShdw>
          </a:effectLst>
        </p:spPr>
      </p:pic>
      <p:pic>
        <p:nvPicPr>
          <p:cNvPr id="123" name="Picture 2" descr="IE"/>
          <p:cNvPicPr>
            <a:picLocks noChangeAspect="1" noChangeArrowheads="1"/>
          </p:cNvPicPr>
          <p:nvPr/>
        </p:nvPicPr>
        <p:blipFill>
          <a:blip r:embed="rId27" cstate="print"/>
          <a:srcRect l="17647" r="58824" b="10614"/>
          <a:stretch>
            <a:fillRect/>
          </a:stretch>
        </p:blipFill>
        <p:spPr bwMode="auto">
          <a:xfrm>
            <a:off x="6108599" y="3033608"/>
            <a:ext cx="354885" cy="364248"/>
          </a:xfrm>
          <a:prstGeom prst="rect">
            <a:avLst/>
          </a:prstGeom>
          <a:noFill/>
          <a:ln w="9525">
            <a:noFill/>
            <a:miter lim="800000"/>
            <a:headEnd/>
            <a:tailEnd/>
          </a:ln>
        </p:spPr>
      </p:pic>
      <p:pic>
        <p:nvPicPr>
          <p:cNvPr id="124" name="Picture 36" descr="1ptrans"/>
          <p:cNvPicPr>
            <a:picLocks noChangeAspect="1" noChangeArrowheads="1"/>
          </p:cNvPicPr>
          <p:nvPr/>
        </p:nvPicPr>
        <p:blipFill>
          <a:blip r:embed="rId28" cstate="print"/>
          <a:srcRect r="39131" b="-29033"/>
          <a:stretch>
            <a:fillRect/>
          </a:stretch>
        </p:blipFill>
        <p:spPr bwMode="auto">
          <a:xfrm>
            <a:off x="6581623" y="3107231"/>
            <a:ext cx="536645" cy="305350"/>
          </a:xfrm>
          <a:prstGeom prst="rect">
            <a:avLst/>
          </a:prstGeom>
          <a:noFill/>
          <a:ln w="9525">
            <a:noFill/>
            <a:miter lim="800000"/>
            <a:headEnd/>
            <a:tailEnd/>
          </a:ln>
        </p:spPr>
      </p:pic>
      <p:pic>
        <p:nvPicPr>
          <p:cNvPr id="125" name="Picture 1"/>
          <p:cNvPicPr>
            <a:picLocks noChangeAspect="1" noChangeArrowheads="1"/>
          </p:cNvPicPr>
          <p:nvPr/>
        </p:nvPicPr>
        <p:blipFill>
          <a:blip r:embed="rId29" cstate="print"/>
          <a:srcRect/>
          <a:stretch>
            <a:fillRect/>
          </a:stretch>
        </p:blipFill>
        <p:spPr bwMode="auto">
          <a:xfrm>
            <a:off x="5561713" y="3048331"/>
            <a:ext cx="424695" cy="349524"/>
          </a:xfrm>
          <a:prstGeom prst="rect">
            <a:avLst/>
          </a:prstGeom>
          <a:noFill/>
          <a:ln w="9525">
            <a:noFill/>
            <a:miter lim="800000"/>
            <a:headEnd/>
            <a:tailEnd/>
          </a:ln>
        </p:spPr>
      </p:pic>
      <p:sp>
        <p:nvSpPr>
          <p:cNvPr id="126" name="矩形 125"/>
          <p:cNvSpPr/>
          <p:nvPr/>
        </p:nvSpPr>
        <p:spPr>
          <a:xfrm>
            <a:off x="4203025" y="3402518"/>
            <a:ext cx="748923" cy="276999"/>
          </a:xfrm>
          <a:prstGeom prst="rect">
            <a:avLst/>
          </a:prstGeom>
        </p:spPr>
        <p:txBody>
          <a:bodyPr wrap="none">
            <a:spAutoFit/>
          </a:bodyPr>
          <a:lstStyle/>
          <a:p>
            <a:pPr algn="ctr" fontAlgn="t">
              <a:buClr>
                <a:srgbClr val="CC9900"/>
              </a:buClr>
            </a:pPr>
            <a:r>
              <a:rPr lang="en-US" altLang="zh-CN" sz="1200" dirty="0" smtClean="0">
                <a:solidFill>
                  <a:srgbClr val="000000"/>
                </a:solidFill>
                <a:latin typeface="+mn-lt"/>
                <a:ea typeface="+mn-ea"/>
              </a:rPr>
              <a:t>VDI</a:t>
            </a:r>
            <a:r>
              <a:rPr lang="zh-CN" altLang="en-US" sz="1200" dirty="0" smtClean="0">
                <a:solidFill>
                  <a:srgbClr val="000000"/>
                </a:solidFill>
                <a:latin typeface="+mn-lt"/>
                <a:ea typeface="+mn-ea"/>
              </a:rPr>
              <a:t>桌面</a:t>
            </a:r>
            <a:endParaRPr lang="en-US" altLang="zh-CN" sz="1200" dirty="0">
              <a:solidFill>
                <a:srgbClr val="000000"/>
              </a:solidFill>
              <a:latin typeface="+mn-lt"/>
              <a:ea typeface="+mn-ea"/>
            </a:endParaRPr>
          </a:p>
        </p:txBody>
      </p:sp>
      <p:sp>
        <p:nvSpPr>
          <p:cNvPr id="127" name="矩形 126"/>
          <p:cNvSpPr/>
          <p:nvPr/>
        </p:nvSpPr>
        <p:spPr>
          <a:xfrm>
            <a:off x="5867632" y="3398669"/>
            <a:ext cx="800219" cy="276999"/>
          </a:xfrm>
          <a:prstGeom prst="rect">
            <a:avLst/>
          </a:prstGeom>
        </p:spPr>
        <p:txBody>
          <a:bodyPr wrap="none">
            <a:spAutoFit/>
          </a:bodyPr>
          <a:lstStyle/>
          <a:p>
            <a:pPr algn="ctr" fontAlgn="t">
              <a:buClr>
                <a:srgbClr val="CC9900"/>
              </a:buClr>
            </a:pPr>
            <a:r>
              <a:rPr lang="zh-CN" altLang="en-US" sz="1200" dirty="0" smtClean="0">
                <a:solidFill>
                  <a:srgbClr val="000000"/>
                </a:solidFill>
                <a:latin typeface="+mn-lt"/>
                <a:ea typeface="+mn-ea"/>
              </a:rPr>
              <a:t>虚拟应用</a:t>
            </a:r>
            <a:endParaRPr lang="en-US" altLang="zh-CN" sz="1200" dirty="0">
              <a:solidFill>
                <a:srgbClr val="000000"/>
              </a:solidFill>
              <a:latin typeface="+mn-lt"/>
              <a:ea typeface="+mn-ea"/>
            </a:endParaRPr>
          </a:p>
        </p:txBody>
      </p:sp>
      <p:cxnSp>
        <p:nvCxnSpPr>
          <p:cNvPr id="128" name="AutoShape 44"/>
          <p:cNvCxnSpPr>
            <a:cxnSpLocks noChangeShapeType="1"/>
          </p:cNvCxnSpPr>
          <p:nvPr/>
        </p:nvCxnSpPr>
        <p:spPr bwMode="gray">
          <a:xfrm flipH="1">
            <a:off x="2272559" y="3357551"/>
            <a:ext cx="1205570" cy="296743"/>
          </a:xfrm>
          <a:prstGeom prst="straightConnector1">
            <a:avLst/>
          </a:prstGeom>
          <a:ln>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29" name="矩形 128"/>
          <p:cNvSpPr/>
          <p:nvPr/>
        </p:nvSpPr>
        <p:spPr>
          <a:xfrm>
            <a:off x="4460745" y="2723261"/>
            <a:ext cx="1976824" cy="276999"/>
          </a:xfrm>
          <a:prstGeom prst="rect">
            <a:avLst/>
          </a:prstGeom>
          <a:solidFill>
            <a:srgbClr val="FFF5E0">
              <a:alpha val="56078"/>
            </a:srgbClr>
          </a:solidFill>
        </p:spPr>
        <p:txBody>
          <a:bodyPr wrap="none">
            <a:spAutoFit/>
          </a:bodyPr>
          <a:lstStyle/>
          <a:p>
            <a:pPr algn="ctr" fontAlgn="t">
              <a:buClr>
                <a:srgbClr val="CC9900"/>
              </a:buClr>
            </a:pPr>
            <a:r>
              <a:rPr lang="en-US" altLang="zh-CN" sz="1200" dirty="0" smtClean="0">
                <a:solidFill>
                  <a:srgbClr val="990000">
                    <a:lumMod val="60000"/>
                    <a:lumOff val="40000"/>
                  </a:srgbClr>
                </a:solidFill>
                <a:latin typeface="+mn-lt"/>
                <a:ea typeface="+mn-ea"/>
              </a:rPr>
              <a:t>FusionAccess </a:t>
            </a:r>
            <a:r>
              <a:rPr lang="zh-CN" altLang="en-US" sz="1200" dirty="0" smtClean="0">
                <a:solidFill>
                  <a:srgbClr val="990000">
                    <a:lumMod val="60000"/>
                    <a:lumOff val="40000"/>
                  </a:srgbClr>
                </a:solidFill>
                <a:latin typeface="+mn-lt"/>
                <a:ea typeface="+mn-ea"/>
              </a:rPr>
              <a:t>云接入系统</a:t>
            </a:r>
            <a:endParaRPr lang="en-US" altLang="zh-CN" sz="1200" dirty="0">
              <a:solidFill>
                <a:srgbClr val="990000">
                  <a:lumMod val="60000"/>
                  <a:lumOff val="40000"/>
                </a:srgbClr>
              </a:solidFill>
              <a:latin typeface="+mn-lt"/>
              <a:ea typeface="+mn-ea"/>
            </a:endParaRPr>
          </a:p>
        </p:txBody>
      </p:sp>
    </p:spTree>
    <p:extLst>
      <p:ext uri="{BB962C8B-B14F-4D97-AF65-F5344CB8AC3E}">
        <p14:creationId xmlns:p14="http://schemas.microsoft.com/office/powerpoint/2010/main" val="2317567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r>
              <a:rPr lang="en-US" altLang="zh-CN" smtClean="0">
                <a:sym typeface="Calibri" pitchFamily="34" charset="0"/>
              </a:rPr>
              <a:t>FusionCloud</a:t>
            </a:r>
            <a:r>
              <a:rPr lang="zh-CN" altLang="en-US" smtClean="0">
                <a:sym typeface="Calibri" pitchFamily="34" charset="0"/>
              </a:rPr>
              <a:t>桌面云解决方案架构</a:t>
            </a:r>
            <a:endParaRPr lang="zh-CN" altLang="en-US" dirty="0" smtClean="0"/>
          </a:p>
        </p:txBody>
      </p:sp>
      <p:pic>
        <p:nvPicPr>
          <p:cNvPr id="6" name="Picture 2" descr="F:\PIC\16：10_PPT_pic\ICOS\Weather cloud.png"/>
          <p:cNvPicPr>
            <a:picLocks noChangeAspect="1" noChangeArrowheads="1"/>
          </p:cNvPicPr>
          <p:nvPr/>
        </p:nvPicPr>
        <p:blipFill>
          <a:blip r:embed="rId3" cstate="screen"/>
          <a:srcRect/>
          <a:stretch>
            <a:fillRect/>
          </a:stretch>
        </p:blipFill>
        <p:spPr bwMode="auto">
          <a:xfrm>
            <a:off x="6192180" y="3564039"/>
            <a:ext cx="2438400" cy="2034330"/>
          </a:xfrm>
          <a:prstGeom prst="rect">
            <a:avLst/>
          </a:prstGeom>
          <a:noFill/>
        </p:spPr>
      </p:pic>
      <p:sp>
        <p:nvSpPr>
          <p:cNvPr id="7" name="Rectangle 1079"/>
          <p:cNvSpPr>
            <a:spLocks noChangeArrowheads="1"/>
          </p:cNvSpPr>
          <p:nvPr/>
        </p:nvSpPr>
        <p:spPr bwMode="auto">
          <a:xfrm>
            <a:off x="2498979" y="1916768"/>
            <a:ext cx="3636404" cy="795868"/>
          </a:xfrm>
          <a:prstGeom prst="rect">
            <a:avLst/>
          </a:prstGeom>
          <a:solidFill>
            <a:srgbClr val="E2E2E2"/>
          </a:solidFill>
          <a:ln w="9525" algn="ctr">
            <a:solidFill>
              <a:schemeClr val="tx1"/>
            </a:solidFill>
            <a:prstDash val="dash"/>
            <a:miter lim="800000"/>
            <a:headEnd/>
            <a:tailEnd/>
          </a:ln>
          <a:effectLst/>
        </p:spPr>
        <p:txBody>
          <a:bodyPr wrap="none" lIns="91432" tIns="45715" rIns="91432" bIns="45715" anchor="ctr"/>
          <a:lstStyle/>
          <a:p>
            <a:pPr fontAlgn="t"/>
            <a:endParaRPr lang="zh-CN" altLang="en-US" sz="1000">
              <a:solidFill>
                <a:srgbClr val="000000"/>
              </a:solidFill>
              <a:latin typeface="+mn-lt"/>
              <a:ea typeface="+mn-ea"/>
            </a:endParaRPr>
          </a:p>
        </p:txBody>
      </p:sp>
      <p:sp>
        <p:nvSpPr>
          <p:cNvPr id="8" name="Rectangle 1079"/>
          <p:cNvSpPr>
            <a:spLocks noChangeArrowheads="1"/>
          </p:cNvSpPr>
          <p:nvPr/>
        </p:nvSpPr>
        <p:spPr bwMode="auto">
          <a:xfrm>
            <a:off x="740078" y="1950633"/>
            <a:ext cx="1609725" cy="2120108"/>
          </a:xfrm>
          <a:prstGeom prst="rect">
            <a:avLst/>
          </a:prstGeom>
          <a:solidFill>
            <a:srgbClr val="E2E2E2"/>
          </a:solidFill>
          <a:ln w="9525" algn="ctr">
            <a:solidFill>
              <a:schemeClr val="tx1"/>
            </a:solidFill>
            <a:prstDash val="dash"/>
            <a:miter lim="800000"/>
            <a:headEnd/>
            <a:tailEnd/>
          </a:ln>
          <a:effectLst/>
        </p:spPr>
        <p:txBody>
          <a:bodyPr wrap="none" lIns="91432" tIns="45715" rIns="91432" bIns="45715" anchor="ctr"/>
          <a:lstStyle/>
          <a:p>
            <a:pPr fontAlgn="t"/>
            <a:endParaRPr lang="zh-CN" altLang="en-US" sz="1000">
              <a:solidFill>
                <a:srgbClr val="000000"/>
              </a:solidFill>
              <a:latin typeface="+mn-lt"/>
              <a:ea typeface="+mn-ea"/>
            </a:endParaRPr>
          </a:p>
        </p:txBody>
      </p:sp>
      <p:sp>
        <p:nvSpPr>
          <p:cNvPr id="9" name="Rectangle 894"/>
          <p:cNvSpPr>
            <a:spLocks noChangeArrowheads="1"/>
          </p:cNvSpPr>
          <p:nvPr/>
        </p:nvSpPr>
        <p:spPr bwMode="auto">
          <a:xfrm>
            <a:off x="2498979" y="2854980"/>
            <a:ext cx="3636404" cy="2609320"/>
          </a:xfrm>
          <a:prstGeom prst="rect">
            <a:avLst/>
          </a:prstGeom>
          <a:solidFill>
            <a:srgbClr val="E2E2E2"/>
          </a:solidFill>
          <a:ln w="9525" algn="ctr">
            <a:solidFill>
              <a:schemeClr val="tx1"/>
            </a:solidFill>
            <a:prstDash val="dash"/>
            <a:miter lim="800000"/>
            <a:headEnd/>
            <a:tailEnd/>
          </a:ln>
          <a:effectLst/>
        </p:spPr>
        <p:txBody>
          <a:bodyPr wrap="none" lIns="91432" tIns="45715" rIns="91432" bIns="45715" anchor="ctr"/>
          <a:lstStyle/>
          <a:p>
            <a:pPr fontAlgn="t"/>
            <a:endParaRPr lang="zh-CN" altLang="en-US" sz="1000">
              <a:solidFill>
                <a:srgbClr val="000000"/>
              </a:solidFill>
              <a:latin typeface="+mn-lt"/>
              <a:ea typeface="+mn-ea"/>
            </a:endParaRPr>
          </a:p>
        </p:txBody>
      </p:sp>
      <p:sp>
        <p:nvSpPr>
          <p:cNvPr id="10" name="Rectangle 893"/>
          <p:cNvSpPr>
            <a:spLocks noChangeArrowheads="1"/>
          </p:cNvSpPr>
          <p:nvPr/>
        </p:nvSpPr>
        <p:spPr bwMode="auto">
          <a:xfrm>
            <a:off x="740078" y="4233457"/>
            <a:ext cx="1609725" cy="1264709"/>
          </a:xfrm>
          <a:prstGeom prst="rect">
            <a:avLst/>
          </a:prstGeom>
          <a:solidFill>
            <a:srgbClr val="E2E2E2"/>
          </a:solidFill>
          <a:ln w="9525" algn="ctr">
            <a:solidFill>
              <a:schemeClr val="tx1"/>
            </a:solidFill>
            <a:prstDash val="dash"/>
            <a:miter lim="800000"/>
            <a:headEnd/>
            <a:tailEnd/>
          </a:ln>
          <a:effectLst/>
        </p:spPr>
        <p:txBody>
          <a:bodyPr wrap="none" lIns="91432" tIns="45715" rIns="91432" bIns="45715" anchor="ctr"/>
          <a:lstStyle/>
          <a:p>
            <a:pPr fontAlgn="t"/>
            <a:endParaRPr lang="zh-CN" altLang="en-US" sz="1000">
              <a:solidFill>
                <a:srgbClr val="000000"/>
              </a:solidFill>
              <a:latin typeface="+mn-lt"/>
              <a:ea typeface="+mn-ea"/>
            </a:endParaRPr>
          </a:p>
        </p:txBody>
      </p:sp>
      <p:sp>
        <p:nvSpPr>
          <p:cNvPr id="11" name="Line 838"/>
          <p:cNvSpPr>
            <a:spLocks noChangeShapeType="1"/>
          </p:cNvSpPr>
          <p:nvPr/>
        </p:nvSpPr>
        <p:spPr bwMode="auto">
          <a:xfrm>
            <a:off x="5410204" y="4196417"/>
            <a:ext cx="1386839" cy="243418"/>
          </a:xfrm>
          <a:prstGeom prst="line">
            <a:avLst/>
          </a:prstGeom>
          <a:noFill/>
          <a:ln w="28575">
            <a:solidFill>
              <a:schemeClr val="tx2"/>
            </a:solidFill>
            <a:prstDash val="dash"/>
            <a:round/>
            <a:headEnd/>
            <a:tailEnd/>
          </a:ln>
          <a:effectLst/>
        </p:spPr>
        <p:txBody>
          <a:bodyPr lIns="91432" tIns="45715" rIns="91432" bIns="45715"/>
          <a:lstStyle/>
          <a:p>
            <a:pPr fontAlgn="t"/>
            <a:endParaRPr lang="zh-CN" altLang="en-US" sz="1000">
              <a:solidFill>
                <a:srgbClr val="000000"/>
              </a:solidFill>
              <a:latin typeface="+mn-lt"/>
              <a:ea typeface="+mn-ea"/>
            </a:endParaRPr>
          </a:p>
        </p:txBody>
      </p:sp>
      <p:sp>
        <p:nvSpPr>
          <p:cNvPr id="12" name="Line 892"/>
          <p:cNvSpPr>
            <a:spLocks noChangeShapeType="1"/>
          </p:cNvSpPr>
          <p:nvPr/>
        </p:nvSpPr>
        <p:spPr bwMode="auto">
          <a:xfrm flipV="1">
            <a:off x="1567661" y="4378381"/>
            <a:ext cx="2422964" cy="584004"/>
          </a:xfrm>
          <a:prstGeom prst="line">
            <a:avLst/>
          </a:prstGeom>
          <a:noFill/>
          <a:ln w="28575">
            <a:solidFill>
              <a:schemeClr val="tx2"/>
            </a:solidFill>
            <a:prstDash val="dash"/>
            <a:round/>
            <a:headEnd/>
            <a:tailEnd/>
          </a:ln>
          <a:effectLst/>
        </p:spPr>
        <p:txBody>
          <a:bodyPr lIns="91432" tIns="45715" rIns="91432" bIns="45715"/>
          <a:lstStyle/>
          <a:p>
            <a:pPr fontAlgn="t"/>
            <a:endParaRPr lang="zh-CN" altLang="en-US" sz="1000">
              <a:solidFill>
                <a:srgbClr val="000000"/>
              </a:solidFill>
              <a:latin typeface="+mn-lt"/>
              <a:ea typeface="+mn-ea"/>
            </a:endParaRPr>
          </a:p>
        </p:txBody>
      </p:sp>
      <p:grpSp>
        <p:nvGrpSpPr>
          <p:cNvPr id="2" name="Group 921"/>
          <p:cNvGrpSpPr>
            <a:grpSpLocks noChangeAspect="1"/>
          </p:cNvGrpSpPr>
          <p:nvPr/>
        </p:nvGrpSpPr>
        <p:grpSpPr bwMode="auto">
          <a:xfrm>
            <a:off x="3592366" y="2075782"/>
            <a:ext cx="376237" cy="478896"/>
            <a:chOff x="4078" y="1157"/>
            <a:chExt cx="394" cy="602"/>
          </a:xfrm>
        </p:grpSpPr>
        <p:sp>
          <p:nvSpPr>
            <p:cNvPr id="14" name="Freeform 922"/>
            <p:cNvSpPr>
              <a:spLocks noChangeAspect="1"/>
            </p:cNvSpPr>
            <p:nvPr/>
          </p:nvSpPr>
          <p:spPr bwMode="auto">
            <a:xfrm>
              <a:off x="4396" y="1209"/>
              <a:ext cx="76" cy="550"/>
            </a:xfrm>
            <a:custGeom>
              <a:avLst/>
              <a:gdLst/>
              <a:ahLst/>
              <a:cxnLst>
                <a:cxn ang="0">
                  <a:pos x="37" y="5"/>
                </a:cxn>
                <a:cxn ang="0">
                  <a:pos x="2" y="22"/>
                </a:cxn>
                <a:cxn ang="0">
                  <a:pos x="0" y="272"/>
                </a:cxn>
                <a:cxn ang="0">
                  <a:pos x="8" y="269"/>
                </a:cxn>
                <a:cxn ang="0">
                  <a:pos x="33" y="244"/>
                </a:cxn>
                <a:cxn ang="0">
                  <a:pos x="38" y="230"/>
                </a:cxn>
                <a:cxn ang="0">
                  <a:pos x="38" y="13"/>
                </a:cxn>
                <a:cxn ang="0">
                  <a:pos x="37" y="5"/>
                </a:cxn>
              </a:cxnLst>
              <a:rect l="0" t="0" r="r" b="b"/>
              <a:pathLst>
                <a:path w="38" h="275">
                  <a:moveTo>
                    <a:pt x="37" y="5"/>
                  </a:moveTo>
                  <a:cubicBezTo>
                    <a:pt x="34" y="0"/>
                    <a:pt x="2" y="22"/>
                    <a:pt x="2" y="22"/>
                  </a:cubicBezTo>
                  <a:cubicBezTo>
                    <a:pt x="0" y="272"/>
                    <a:pt x="0" y="272"/>
                    <a:pt x="0" y="272"/>
                  </a:cubicBezTo>
                  <a:cubicBezTo>
                    <a:pt x="0" y="272"/>
                    <a:pt x="1" y="275"/>
                    <a:pt x="8" y="269"/>
                  </a:cubicBezTo>
                  <a:cubicBezTo>
                    <a:pt x="15" y="263"/>
                    <a:pt x="30" y="247"/>
                    <a:pt x="33" y="244"/>
                  </a:cubicBezTo>
                  <a:cubicBezTo>
                    <a:pt x="36" y="240"/>
                    <a:pt x="37" y="238"/>
                    <a:pt x="38" y="230"/>
                  </a:cubicBezTo>
                  <a:cubicBezTo>
                    <a:pt x="38" y="13"/>
                    <a:pt x="38" y="13"/>
                    <a:pt x="38" y="13"/>
                  </a:cubicBezTo>
                  <a:cubicBezTo>
                    <a:pt x="38" y="6"/>
                    <a:pt x="37" y="5"/>
                    <a:pt x="37" y="5"/>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15" name="Freeform 923"/>
            <p:cNvSpPr>
              <a:spLocks noChangeAspect="1"/>
            </p:cNvSpPr>
            <p:nvPr/>
          </p:nvSpPr>
          <p:spPr bwMode="auto">
            <a:xfrm>
              <a:off x="4078" y="1157"/>
              <a:ext cx="388" cy="98"/>
            </a:xfrm>
            <a:custGeom>
              <a:avLst/>
              <a:gdLst/>
              <a:ahLst/>
              <a:cxnLst>
                <a:cxn ang="0">
                  <a:pos x="194" y="28"/>
                </a:cxn>
                <a:cxn ang="0">
                  <a:pos x="164" y="49"/>
                </a:cxn>
                <a:cxn ang="0">
                  <a:pos x="7" y="19"/>
                </a:cxn>
                <a:cxn ang="0">
                  <a:pos x="1" y="24"/>
                </a:cxn>
                <a:cxn ang="0">
                  <a:pos x="4" y="17"/>
                </a:cxn>
                <a:cxn ang="0">
                  <a:pos x="28" y="1"/>
                </a:cxn>
                <a:cxn ang="0">
                  <a:pos x="32" y="0"/>
                </a:cxn>
                <a:cxn ang="0">
                  <a:pos x="187" y="26"/>
                </a:cxn>
                <a:cxn ang="0">
                  <a:pos x="194" y="28"/>
                </a:cxn>
              </a:cxnLst>
              <a:rect l="0" t="0" r="r" b="b"/>
              <a:pathLst>
                <a:path w="194" h="49">
                  <a:moveTo>
                    <a:pt x="194" y="28"/>
                  </a:moveTo>
                  <a:cubicBezTo>
                    <a:pt x="164" y="49"/>
                    <a:pt x="164" y="49"/>
                    <a:pt x="164" y="49"/>
                  </a:cubicBezTo>
                  <a:cubicBezTo>
                    <a:pt x="72" y="32"/>
                    <a:pt x="14" y="21"/>
                    <a:pt x="7" y="19"/>
                  </a:cubicBezTo>
                  <a:cubicBezTo>
                    <a:pt x="2" y="19"/>
                    <a:pt x="1" y="24"/>
                    <a:pt x="1" y="24"/>
                  </a:cubicBezTo>
                  <a:cubicBezTo>
                    <a:pt x="1" y="24"/>
                    <a:pt x="0" y="19"/>
                    <a:pt x="4" y="17"/>
                  </a:cubicBezTo>
                  <a:cubicBezTo>
                    <a:pt x="6" y="15"/>
                    <a:pt x="22" y="5"/>
                    <a:pt x="28" y="1"/>
                  </a:cubicBezTo>
                  <a:cubicBezTo>
                    <a:pt x="30" y="0"/>
                    <a:pt x="32" y="0"/>
                    <a:pt x="32" y="0"/>
                  </a:cubicBezTo>
                  <a:cubicBezTo>
                    <a:pt x="32" y="0"/>
                    <a:pt x="185" y="26"/>
                    <a:pt x="187" y="26"/>
                  </a:cubicBezTo>
                  <a:cubicBezTo>
                    <a:pt x="193" y="28"/>
                    <a:pt x="194" y="28"/>
                    <a:pt x="194" y="28"/>
                  </a:cubicBezTo>
                  <a:close/>
                </a:path>
              </a:pathLst>
            </a:custGeom>
            <a:solidFill>
              <a:srgbClr val="F7B249"/>
            </a:solidFill>
            <a:ln w="9525">
              <a:noFill/>
              <a:round/>
              <a:headEnd/>
              <a:tailEnd/>
            </a:ln>
          </p:spPr>
          <p:txBody>
            <a:bodyPr/>
            <a:lstStyle/>
            <a:p>
              <a:pPr fontAlgn="t"/>
              <a:endParaRPr lang="zh-CN" altLang="en-US" sz="1000">
                <a:solidFill>
                  <a:srgbClr val="000000"/>
                </a:solidFill>
                <a:latin typeface="+mn-lt"/>
                <a:ea typeface="+mn-ea"/>
              </a:endParaRPr>
            </a:p>
          </p:txBody>
        </p:sp>
        <p:sp>
          <p:nvSpPr>
            <p:cNvPr id="16" name="Freeform 924"/>
            <p:cNvSpPr>
              <a:spLocks noChangeAspect="1"/>
            </p:cNvSpPr>
            <p:nvPr/>
          </p:nvSpPr>
          <p:spPr bwMode="auto">
            <a:xfrm>
              <a:off x="4392" y="1213"/>
              <a:ext cx="78" cy="54"/>
            </a:xfrm>
            <a:custGeom>
              <a:avLst/>
              <a:gdLst/>
              <a:ahLst/>
              <a:cxnLst>
                <a:cxn ang="0">
                  <a:pos x="0" y="20"/>
                </a:cxn>
                <a:cxn ang="0">
                  <a:pos x="35" y="0"/>
                </a:cxn>
                <a:cxn ang="0">
                  <a:pos x="39" y="5"/>
                </a:cxn>
                <a:cxn ang="0">
                  <a:pos x="6" y="27"/>
                </a:cxn>
                <a:cxn ang="0">
                  <a:pos x="0" y="20"/>
                </a:cxn>
              </a:cxnLst>
              <a:rect l="0" t="0" r="r" b="b"/>
              <a:pathLst>
                <a:path w="39" h="27">
                  <a:moveTo>
                    <a:pt x="0" y="20"/>
                  </a:moveTo>
                  <a:cubicBezTo>
                    <a:pt x="0" y="20"/>
                    <a:pt x="32" y="1"/>
                    <a:pt x="35" y="0"/>
                  </a:cubicBezTo>
                  <a:cubicBezTo>
                    <a:pt x="38" y="1"/>
                    <a:pt x="39" y="2"/>
                    <a:pt x="39" y="5"/>
                  </a:cubicBezTo>
                  <a:cubicBezTo>
                    <a:pt x="6" y="27"/>
                    <a:pt x="6" y="27"/>
                    <a:pt x="6" y="27"/>
                  </a:cubicBezTo>
                  <a:lnTo>
                    <a:pt x="0" y="20"/>
                  </a:lnTo>
                  <a:close/>
                </a:path>
              </a:pathLst>
            </a:custGeom>
            <a:solidFill>
              <a:srgbClr val="F9C270"/>
            </a:solidFill>
            <a:ln w="9525">
              <a:noFill/>
              <a:round/>
              <a:headEnd/>
              <a:tailEnd/>
            </a:ln>
          </p:spPr>
          <p:txBody>
            <a:bodyPr/>
            <a:lstStyle/>
            <a:p>
              <a:pPr fontAlgn="t"/>
              <a:endParaRPr lang="zh-CN" altLang="en-US" sz="1000">
                <a:solidFill>
                  <a:srgbClr val="000000"/>
                </a:solidFill>
                <a:latin typeface="+mn-lt"/>
                <a:ea typeface="+mn-ea"/>
              </a:endParaRPr>
            </a:p>
          </p:txBody>
        </p:sp>
        <p:sp>
          <p:nvSpPr>
            <p:cNvPr id="17" name="Freeform 925"/>
            <p:cNvSpPr>
              <a:spLocks noChangeAspect="1"/>
            </p:cNvSpPr>
            <p:nvPr/>
          </p:nvSpPr>
          <p:spPr bwMode="auto">
            <a:xfrm>
              <a:off x="4080" y="1193"/>
              <a:ext cx="328" cy="566"/>
            </a:xfrm>
            <a:custGeom>
              <a:avLst/>
              <a:gdLst/>
              <a:ahLst/>
              <a:cxnLst>
                <a:cxn ang="0">
                  <a:pos x="159" y="29"/>
                </a:cxn>
                <a:cxn ang="0">
                  <a:pos x="6" y="1"/>
                </a:cxn>
                <a:cxn ang="0">
                  <a:pos x="0" y="5"/>
                </a:cxn>
                <a:cxn ang="0">
                  <a:pos x="0" y="237"/>
                </a:cxn>
                <a:cxn ang="0">
                  <a:pos x="5" y="248"/>
                </a:cxn>
                <a:cxn ang="0">
                  <a:pos x="154" y="280"/>
                </a:cxn>
                <a:cxn ang="0">
                  <a:pos x="163" y="274"/>
                </a:cxn>
                <a:cxn ang="0">
                  <a:pos x="163" y="37"/>
                </a:cxn>
                <a:cxn ang="0">
                  <a:pos x="159" y="29"/>
                </a:cxn>
              </a:cxnLst>
              <a:rect l="0" t="0" r="r" b="b"/>
              <a:pathLst>
                <a:path w="164" h="283">
                  <a:moveTo>
                    <a:pt x="159" y="29"/>
                  </a:moveTo>
                  <a:cubicBezTo>
                    <a:pt x="71" y="14"/>
                    <a:pt x="13" y="3"/>
                    <a:pt x="6" y="1"/>
                  </a:cubicBezTo>
                  <a:cubicBezTo>
                    <a:pt x="0" y="0"/>
                    <a:pt x="0" y="5"/>
                    <a:pt x="0" y="5"/>
                  </a:cubicBezTo>
                  <a:cubicBezTo>
                    <a:pt x="0" y="5"/>
                    <a:pt x="0" y="228"/>
                    <a:pt x="0" y="237"/>
                  </a:cubicBezTo>
                  <a:cubicBezTo>
                    <a:pt x="0" y="246"/>
                    <a:pt x="1" y="247"/>
                    <a:pt x="5" y="248"/>
                  </a:cubicBezTo>
                  <a:cubicBezTo>
                    <a:pt x="8" y="249"/>
                    <a:pt x="127" y="274"/>
                    <a:pt x="154" y="280"/>
                  </a:cubicBezTo>
                  <a:cubicBezTo>
                    <a:pt x="164" y="283"/>
                    <a:pt x="163" y="277"/>
                    <a:pt x="163" y="274"/>
                  </a:cubicBezTo>
                  <a:cubicBezTo>
                    <a:pt x="163" y="274"/>
                    <a:pt x="163" y="42"/>
                    <a:pt x="163" y="37"/>
                  </a:cubicBezTo>
                  <a:cubicBezTo>
                    <a:pt x="163" y="33"/>
                    <a:pt x="160" y="30"/>
                    <a:pt x="159" y="29"/>
                  </a:cubicBezTo>
                  <a:close/>
                </a:path>
              </a:pathLst>
            </a:custGeom>
            <a:solidFill>
              <a:srgbClr val="FCD68C"/>
            </a:solidFill>
            <a:ln w="9525">
              <a:noFill/>
              <a:round/>
              <a:headEnd/>
              <a:tailEnd/>
            </a:ln>
          </p:spPr>
          <p:txBody>
            <a:bodyPr/>
            <a:lstStyle/>
            <a:p>
              <a:pPr fontAlgn="t"/>
              <a:endParaRPr lang="zh-CN" altLang="en-US" sz="1000">
                <a:solidFill>
                  <a:srgbClr val="000000"/>
                </a:solidFill>
                <a:latin typeface="+mn-lt"/>
                <a:ea typeface="+mn-ea"/>
              </a:endParaRPr>
            </a:p>
          </p:txBody>
        </p:sp>
        <p:sp>
          <p:nvSpPr>
            <p:cNvPr id="18" name="Freeform 926"/>
            <p:cNvSpPr>
              <a:spLocks noChangeAspect="1"/>
            </p:cNvSpPr>
            <p:nvPr/>
          </p:nvSpPr>
          <p:spPr bwMode="auto">
            <a:xfrm>
              <a:off x="4090" y="1205"/>
              <a:ext cx="306" cy="540"/>
            </a:xfrm>
            <a:custGeom>
              <a:avLst/>
              <a:gdLst/>
              <a:ahLst/>
              <a:cxnLst>
                <a:cxn ang="0">
                  <a:pos x="148" y="27"/>
                </a:cxn>
                <a:cxn ang="0">
                  <a:pos x="5" y="1"/>
                </a:cxn>
                <a:cxn ang="0">
                  <a:pos x="0" y="4"/>
                </a:cxn>
                <a:cxn ang="0">
                  <a:pos x="0" y="226"/>
                </a:cxn>
                <a:cxn ang="0">
                  <a:pos x="5" y="237"/>
                </a:cxn>
                <a:cxn ang="0">
                  <a:pos x="144" y="267"/>
                </a:cxn>
                <a:cxn ang="0">
                  <a:pos x="152" y="261"/>
                </a:cxn>
                <a:cxn ang="0">
                  <a:pos x="152" y="34"/>
                </a:cxn>
                <a:cxn ang="0">
                  <a:pos x="148" y="27"/>
                </a:cxn>
              </a:cxnLst>
              <a:rect l="0" t="0" r="r" b="b"/>
              <a:pathLst>
                <a:path w="153" h="270">
                  <a:moveTo>
                    <a:pt x="148" y="27"/>
                  </a:moveTo>
                  <a:cubicBezTo>
                    <a:pt x="66" y="12"/>
                    <a:pt x="12" y="2"/>
                    <a:pt x="5" y="1"/>
                  </a:cubicBezTo>
                  <a:cubicBezTo>
                    <a:pt x="0" y="0"/>
                    <a:pt x="0" y="4"/>
                    <a:pt x="0" y="4"/>
                  </a:cubicBezTo>
                  <a:cubicBezTo>
                    <a:pt x="0" y="4"/>
                    <a:pt x="0" y="218"/>
                    <a:pt x="0" y="226"/>
                  </a:cubicBezTo>
                  <a:cubicBezTo>
                    <a:pt x="0" y="235"/>
                    <a:pt x="1" y="236"/>
                    <a:pt x="5" y="237"/>
                  </a:cubicBezTo>
                  <a:cubicBezTo>
                    <a:pt x="7" y="238"/>
                    <a:pt x="119" y="262"/>
                    <a:pt x="144" y="267"/>
                  </a:cubicBezTo>
                  <a:cubicBezTo>
                    <a:pt x="153" y="270"/>
                    <a:pt x="152" y="264"/>
                    <a:pt x="152" y="261"/>
                  </a:cubicBezTo>
                  <a:cubicBezTo>
                    <a:pt x="152" y="261"/>
                    <a:pt x="152" y="39"/>
                    <a:pt x="152" y="34"/>
                  </a:cubicBezTo>
                  <a:cubicBezTo>
                    <a:pt x="152" y="30"/>
                    <a:pt x="151" y="27"/>
                    <a:pt x="148" y="27"/>
                  </a:cubicBezTo>
                  <a:close/>
                </a:path>
              </a:pathLst>
            </a:custGeom>
            <a:solidFill>
              <a:srgbClr val="F6AD3C"/>
            </a:solidFill>
            <a:ln w="9525">
              <a:noFill/>
              <a:round/>
              <a:headEnd/>
              <a:tailEnd/>
            </a:ln>
          </p:spPr>
          <p:txBody>
            <a:bodyPr/>
            <a:lstStyle/>
            <a:p>
              <a:pPr fontAlgn="t"/>
              <a:endParaRPr lang="zh-CN" altLang="en-US" sz="1000">
                <a:solidFill>
                  <a:srgbClr val="000000"/>
                </a:solidFill>
                <a:latin typeface="+mn-lt"/>
                <a:ea typeface="+mn-ea"/>
              </a:endParaRPr>
            </a:p>
          </p:txBody>
        </p:sp>
        <p:sp>
          <p:nvSpPr>
            <p:cNvPr id="19" name="Freeform 927"/>
            <p:cNvSpPr>
              <a:spLocks noChangeAspect="1" noEditPoints="1"/>
            </p:cNvSpPr>
            <p:nvPr/>
          </p:nvSpPr>
          <p:spPr bwMode="auto">
            <a:xfrm>
              <a:off x="4088" y="1205"/>
              <a:ext cx="308" cy="538"/>
            </a:xfrm>
            <a:custGeom>
              <a:avLst/>
              <a:gdLst/>
              <a:ahLst/>
              <a:cxnLst>
                <a:cxn ang="0">
                  <a:pos x="2" y="1"/>
                </a:cxn>
                <a:cxn ang="0">
                  <a:pos x="0" y="4"/>
                </a:cxn>
                <a:cxn ang="0">
                  <a:pos x="0" y="226"/>
                </a:cxn>
                <a:cxn ang="0">
                  <a:pos x="6" y="237"/>
                </a:cxn>
                <a:cxn ang="0">
                  <a:pos x="57" y="249"/>
                </a:cxn>
                <a:cxn ang="0">
                  <a:pos x="145" y="268"/>
                </a:cxn>
                <a:cxn ang="0">
                  <a:pos x="151" y="268"/>
                </a:cxn>
                <a:cxn ang="0">
                  <a:pos x="154" y="261"/>
                </a:cxn>
                <a:cxn ang="0">
                  <a:pos x="153" y="34"/>
                </a:cxn>
                <a:cxn ang="0">
                  <a:pos x="149" y="26"/>
                </a:cxn>
                <a:cxn ang="0">
                  <a:pos x="149" y="26"/>
                </a:cxn>
                <a:cxn ang="0">
                  <a:pos x="6" y="0"/>
                </a:cxn>
                <a:cxn ang="0">
                  <a:pos x="2" y="1"/>
                </a:cxn>
                <a:cxn ang="0">
                  <a:pos x="145" y="267"/>
                </a:cxn>
                <a:cxn ang="0">
                  <a:pos x="57" y="247"/>
                </a:cxn>
                <a:cxn ang="0">
                  <a:pos x="6" y="236"/>
                </a:cxn>
                <a:cxn ang="0">
                  <a:pos x="1" y="226"/>
                </a:cxn>
                <a:cxn ang="0">
                  <a:pos x="1" y="4"/>
                </a:cxn>
                <a:cxn ang="0">
                  <a:pos x="2" y="2"/>
                </a:cxn>
                <a:cxn ang="0">
                  <a:pos x="6" y="1"/>
                </a:cxn>
                <a:cxn ang="0">
                  <a:pos x="149" y="27"/>
                </a:cxn>
                <a:cxn ang="0">
                  <a:pos x="152" y="34"/>
                </a:cxn>
                <a:cxn ang="0">
                  <a:pos x="152" y="261"/>
                </a:cxn>
                <a:cxn ang="0">
                  <a:pos x="151" y="267"/>
                </a:cxn>
                <a:cxn ang="0">
                  <a:pos x="145" y="267"/>
                </a:cxn>
              </a:cxnLst>
              <a:rect l="0" t="0" r="r" b="b"/>
              <a:pathLst>
                <a:path w="154" h="269">
                  <a:moveTo>
                    <a:pt x="2" y="1"/>
                  </a:moveTo>
                  <a:cubicBezTo>
                    <a:pt x="0" y="2"/>
                    <a:pt x="0" y="4"/>
                    <a:pt x="0" y="4"/>
                  </a:cubicBezTo>
                  <a:cubicBezTo>
                    <a:pt x="0" y="226"/>
                    <a:pt x="0" y="226"/>
                    <a:pt x="0" y="226"/>
                  </a:cubicBezTo>
                  <a:cubicBezTo>
                    <a:pt x="0" y="235"/>
                    <a:pt x="1" y="236"/>
                    <a:pt x="6" y="237"/>
                  </a:cubicBezTo>
                  <a:cubicBezTo>
                    <a:pt x="7" y="238"/>
                    <a:pt x="26" y="242"/>
                    <a:pt x="57" y="249"/>
                  </a:cubicBezTo>
                  <a:cubicBezTo>
                    <a:pt x="145" y="268"/>
                    <a:pt x="145" y="268"/>
                    <a:pt x="145" y="268"/>
                  </a:cubicBezTo>
                  <a:cubicBezTo>
                    <a:pt x="147" y="268"/>
                    <a:pt x="150" y="269"/>
                    <a:pt x="151" y="268"/>
                  </a:cubicBezTo>
                  <a:cubicBezTo>
                    <a:pt x="154" y="266"/>
                    <a:pt x="154" y="262"/>
                    <a:pt x="154" y="261"/>
                  </a:cubicBezTo>
                  <a:cubicBezTo>
                    <a:pt x="153" y="34"/>
                    <a:pt x="153" y="34"/>
                    <a:pt x="153" y="34"/>
                  </a:cubicBezTo>
                  <a:cubicBezTo>
                    <a:pt x="153" y="30"/>
                    <a:pt x="153" y="27"/>
                    <a:pt x="149" y="26"/>
                  </a:cubicBezTo>
                  <a:cubicBezTo>
                    <a:pt x="149" y="26"/>
                    <a:pt x="149" y="26"/>
                    <a:pt x="149" y="26"/>
                  </a:cubicBezTo>
                  <a:cubicBezTo>
                    <a:pt x="6" y="0"/>
                    <a:pt x="6" y="0"/>
                    <a:pt x="6" y="0"/>
                  </a:cubicBezTo>
                  <a:cubicBezTo>
                    <a:pt x="4" y="0"/>
                    <a:pt x="3" y="0"/>
                    <a:pt x="2" y="1"/>
                  </a:cubicBezTo>
                  <a:close/>
                  <a:moveTo>
                    <a:pt x="145" y="267"/>
                  </a:moveTo>
                  <a:cubicBezTo>
                    <a:pt x="57" y="247"/>
                    <a:pt x="57" y="247"/>
                    <a:pt x="57" y="247"/>
                  </a:cubicBezTo>
                  <a:cubicBezTo>
                    <a:pt x="30" y="242"/>
                    <a:pt x="7" y="237"/>
                    <a:pt x="6" y="236"/>
                  </a:cubicBezTo>
                  <a:cubicBezTo>
                    <a:pt x="2" y="235"/>
                    <a:pt x="1" y="235"/>
                    <a:pt x="1" y="226"/>
                  </a:cubicBezTo>
                  <a:cubicBezTo>
                    <a:pt x="1" y="4"/>
                    <a:pt x="1" y="4"/>
                    <a:pt x="1" y="4"/>
                  </a:cubicBezTo>
                  <a:cubicBezTo>
                    <a:pt x="1" y="4"/>
                    <a:pt x="1" y="2"/>
                    <a:pt x="2" y="2"/>
                  </a:cubicBezTo>
                  <a:cubicBezTo>
                    <a:pt x="3" y="1"/>
                    <a:pt x="4" y="1"/>
                    <a:pt x="6" y="1"/>
                  </a:cubicBezTo>
                  <a:cubicBezTo>
                    <a:pt x="149" y="27"/>
                    <a:pt x="149" y="27"/>
                    <a:pt x="149" y="27"/>
                  </a:cubicBezTo>
                  <a:cubicBezTo>
                    <a:pt x="152" y="28"/>
                    <a:pt x="152" y="30"/>
                    <a:pt x="152" y="34"/>
                  </a:cubicBezTo>
                  <a:cubicBezTo>
                    <a:pt x="152" y="261"/>
                    <a:pt x="152" y="261"/>
                    <a:pt x="152" y="261"/>
                  </a:cubicBezTo>
                  <a:cubicBezTo>
                    <a:pt x="152" y="261"/>
                    <a:pt x="153" y="265"/>
                    <a:pt x="151" y="267"/>
                  </a:cubicBezTo>
                  <a:cubicBezTo>
                    <a:pt x="150" y="268"/>
                    <a:pt x="147" y="267"/>
                    <a:pt x="145" y="267"/>
                  </a:cubicBezTo>
                  <a:close/>
                </a:path>
              </a:pathLst>
            </a:custGeom>
            <a:solidFill>
              <a:srgbClr val="BE6600"/>
            </a:solidFill>
            <a:ln w="9525">
              <a:noFill/>
              <a:round/>
              <a:headEnd/>
              <a:tailEnd/>
            </a:ln>
          </p:spPr>
          <p:txBody>
            <a:bodyPr/>
            <a:lstStyle/>
            <a:p>
              <a:pPr fontAlgn="t"/>
              <a:endParaRPr lang="zh-CN" altLang="en-US" sz="1000">
                <a:solidFill>
                  <a:srgbClr val="000000"/>
                </a:solidFill>
                <a:latin typeface="+mn-lt"/>
                <a:ea typeface="+mn-ea"/>
              </a:endParaRPr>
            </a:p>
          </p:txBody>
        </p:sp>
        <p:sp>
          <p:nvSpPr>
            <p:cNvPr id="20" name="Freeform 928"/>
            <p:cNvSpPr>
              <a:spLocks noChangeAspect="1"/>
            </p:cNvSpPr>
            <p:nvPr/>
          </p:nvSpPr>
          <p:spPr bwMode="auto">
            <a:xfrm>
              <a:off x="4090" y="1265"/>
              <a:ext cx="302" cy="72"/>
            </a:xfrm>
            <a:custGeom>
              <a:avLst/>
              <a:gdLst/>
              <a:ahLst/>
              <a:cxnLst>
                <a:cxn ang="0">
                  <a:pos x="302" y="72"/>
                </a:cxn>
                <a:cxn ang="0">
                  <a:pos x="0" y="12"/>
                </a:cxn>
                <a:cxn ang="0">
                  <a:pos x="0" y="0"/>
                </a:cxn>
                <a:cxn ang="0">
                  <a:pos x="302" y="62"/>
                </a:cxn>
                <a:cxn ang="0">
                  <a:pos x="302" y="72"/>
                </a:cxn>
              </a:cxnLst>
              <a:rect l="0" t="0" r="r" b="b"/>
              <a:pathLst>
                <a:path w="302" h="72">
                  <a:moveTo>
                    <a:pt x="302" y="72"/>
                  </a:moveTo>
                  <a:lnTo>
                    <a:pt x="0" y="12"/>
                  </a:lnTo>
                  <a:lnTo>
                    <a:pt x="0" y="0"/>
                  </a:lnTo>
                  <a:lnTo>
                    <a:pt x="302" y="62"/>
                  </a:lnTo>
                  <a:lnTo>
                    <a:pt x="302" y="72"/>
                  </a:lnTo>
                  <a:close/>
                </a:path>
              </a:pathLst>
            </a:custGeom>
            <a:solidFill>
              <a:srgbClr val="FFFEF7"/>
            </a:solidFill>
            <a:ln w="9525">
              <a:noFill/>
              <a:round/>
              <a:headEnd/>
              <a:tailEnd/>
            </a:ln>
          </p:spPr>
          <p:txBody>
            <a:bodyPr/>
            <a:lstStyle/>
            <a:p>
              <a:pPr fontAlgn="t"/>
              <a:endParaRPr lang="zh-CN" altLang="en-US" sz="1000">
                <a:solidFill>
                  <a:srgbClr val="000000"/>
                </a:solidFill>
                <a:latin typeface="+mn-lt"/>
                <a:ea typeface="+mn-ea"/>
              </a:endParaRPr>
            </a:p>
          </p:txBody>
        </p:sp>
        <p:sp>
          <p:nvSpPr>
            <p:cNvPr id="21" name="Freeform 929"/>
            <p:cNvSpPr>
              <a:spLocks noChangeAspect="1"/>
            </p:cNvSpPr>
            <p:nvPr/>
          </p:nvSpPr>
          <p:spPr bwMode="auto">
            <a:xfrm>
              <a:off x="4090" y="1259"/>
              <a:ext cx="302" cy="68"/>
            </a:xfrm>
            <a:custGeom>
              <a:avLst/>
              <a:gdLst/>
              <a:ahLst/>
              <a:cxnLst>
                <a:cxn ang="0">
                  <a:pos x="302" y="68"/>
                </a:cxn>
                <a:cxn ang="0">
                  <a:pos x="0" y="8"/>
                </a:cxn>
                <a:cxn ang="0">
                  <a:pos x="0" y="0"/>
                </a:cxn>
                <a:cxn ang="0">
                  <a:pos x="302" y="60"/>
                </a:cxn>
                <a:cxn ang="0">
                  <a:pos x="302" y="68"/>
                </a:cxn>
              </a:cxnLst>
              <a:rect l="0" t="0" r="r" b="b"/>
              <a:pathLst>
                <a:path w="302" h="68">
                  <a:moveTo>
                    <a:pt x="302" y="68"/>
                  </a:moveTo>
                  <a:lnTo>
                    <a:pt x="0" y="8"/>
                  </a:lnTo>
                  <a:lnTo>
                    <a:pt x="0" y="0"/>
                  </a:lnTo>
                  <a:lnTo>
                    <a:pt x="302" y="60"/>
                  </a:lnTo>
                  <a:lnTo>
                    <a:pt x="302" y="68"/>
                  </a:lnTo>
                  <a:close/>
                </a:path>
              </a:pathLst>
            </a:custGeom>
            <a:solidFill>
              <a:srgbClr val="D28316"/>
            </a:solidFill>
            <a:ln w="9525">
              <a:noFill/>
              <a:round/>
              <a:headEnd/>
              <a:tailEnd/>
            </a:ln>
          </p:spPr>
          <p:txBody>
            <a:bodyPr/>
            <a:lstStyle/>
            <a:p>
              <a:pPr fontAlgn="t"/>
              <a:endParaRPr lang="zh-CN" altLang="en-US" sz="1000">
                <a:solidFill>
                  <a:srgbClr val="000000"/>
                </a:solidFill>
                <a:latin typeface="+mn-lt"/>
                <a:ea typeface="+mn-ea"/>
              </a:endParaRPr>
            </a:p>
          </p:txBody>
        </p:sp>
        <p:sp>
          <p:nvSpPr>
            <p:cNvPr id="22" name="Freeform 930"/>
            <p:cNvSpPr>
              <a:spLocks noChangeAspect="1"/>
            </p:cNvSpPr>
            <p:nvPr/>
          </p:nvSpPr>
          <p:spPr bwMode="auto">
            <a:xfrm>
              <a:off x="4090" y="1333"/>
              <a:ext cx="302" cy="72"/>
            </a:xfrm>
            <a:custGeom>
              <a:avLst/>
              <a:gdLst/>
              <a:ahLst/>
              <a:cxnLst>
                <a:cxn ang="0">
                  <a:pos x="302" y="72"/>
                </a:cxn>
                <a:cxn ang="0">
                  <a:pos x="0" y="12"/>
                </a:cxn>
                <a:cxn ang="0">
                  <a:pos x="0" y="0"/>
                </a:cxn>
                <a:cxn ang="0">
                  <a:pos x="302" y="62"/>
                </a:cxn>
                <a:cxn ang="0">
                  <a:pos x="302" y="72"/>
                </a:cxn>
              </a:cxnLst>
              <a:rect l="0" t="0" r="r" b="b"/>
              <a:pathLst>
                <a:path w="302" h="72">
                  <a:moveTo>
                    <a:pt x="302" y="72"/>
                  </a:moveTo>
                  <a:lnTo>
                    <a:pt x="0" y="12"/>
                  </a:lnTo>
                  <a:lnTo>
                    <a:pt x="0" y="0"/>
                  </a:lnTo>
                  <a:lnTo>
                    <a:pt x="302" y="62"/>
                  </a:lnTo>
                  <a:lnTo>
                    <a:pt x="302" y="72"/>
                  </a:lnTo>
                  <a:close/>
                </a:path>
              </a:pathLst>
            </a:custGeom>
            <a:solidFill>
              <a:srgbClr val="FFFEF7"/>
            </a:solidFill>
            <a:ln w="9525">
              <a:noFill/>
              <a:round/>
              <a:headEnd/>
              <a:tailEnd/>
            </a:ln>
          </p:spPr>
          <p:txBody>
            <a:bodyPr/>
            <a:lstStyle/>
            <a:p>
              <a:pPr fontAlgn="t"/>
              <a:endParaRPr lang="zh-CN" altLang="en-US" sz="1000">
                <a:solidFill>
                  <a:srgbClr val="000000"/>
                </a:solidFill>
                <a:latin typeface="+mn-lt"/>
                <a:ea typeface="+mn-ea"/>
              </a:endParaRPr>
            </a:p>
          </p:txBody>
        </p:sp>
        <p:sp>
          <p:nvSpPr>
            <p:cNvPr id="23" name="Freeform 931"/>
            <p:cNvSpPr>
              <a:spLocks noChangeAspect="1"/>
            </p:cNvSpPr>
            <p:nvPr/>
          </p:nvSpPr>
          <p:spPr bwMode="auto">
            <a:xfrm>
              <a:off x="4090" y="1327"/>
              <a:ext cx="302" cy="70"/>
            </a:xfrm>
            <a:custGeom>
              <a:avLst/>
              <a:gdLst/>
              <a:ahLst/>
              <a:cxnLst>
                <a:cxn ang="0">
                  <a:pos x="302" y="70"/>
                </a:cxn>
                <a:cxn ang="0">
                  <a:pos x="0" y="10"/>
                </a:cxn>
                <a:cxn ang="0">
                  <a:pos x="0" y="0"/>
                </a:cxn>
                <a:cxn ang="0">
                  <a:pos x="302" y="60"/>
                </a:cxn>
                <a:cxn ang="0">
                  <a:pos x="302" y="70"/>
                </a:cxn>
              </a:cxnLst>
              <a:rect l="0" t="0" r="r" b="b"/>
              <a:pathLst>
                <a:path w="302" h="70">
                  <a:moveTo>
                    <a:pt x="302" y="70"/>
                  </a:moveTo>
                  <a:lnTo>
                    <a:pt x="0" y="10"/>
                  </a:lnTo>
                  <a:lnTo>
                    <a:pt x="0" y="0"/>
                  </a:lnTo>
                  <a:lnTo>
                    <a:pt x="302" y="60"/>
                  </a:lnTo>
                  <a:lnTo>
                    <a:pt x="302" y="70"/>
                  </a:lnTo>
                  <a:close/>
                </a:path>
              </a:pathLst>
            </a:custGeom>
            <a:solidFill>
              <a:srgbClr val="D28316"/>
            </a:solidFill>
            <a:ln w="9525">
              <a:noFill/>
              <a:round/>
              <a:headEnd/>
              <a:tailEnd/>
            </a:ln>
          </p:spPr>
          <p:txBody>
            <a:bodyPr/>
            <a:lstStyle/>
            <a:p>
              <a:pPr fontAlgn="t"/>
              <a:endParaRPr lang="zh-CN" altLang="en-US" sz="1000">
                <a:solidFill>
                  <a:srgbClr val="000000"/>
                </a:solidFill>
                <a:latin typeface="+mn-lt"/>
                <a:ea typeface="+mn-ea"/>
              </a:endParaRPr>
            </a:p>
          </p:txBody>
        </p:sp>
        <p:sp>
          <p:nvSpPr>
            <p:cNvPr id="24" name="Freeform 932"/>
            <p:cNvSpPr>
              <a:spLocks noChangeAspect="1" noEditPoints="1"/>
            </p:cNvSpPr>
            <p:nvPr/>
          </p:nvSpPr>
          <p:spPr bwMode="auto">
            <a:xfrm>
              <a:off x="4158" y="1401"/>
              <a:ext cx="172" cy="270"/>
            </a:xfrm>
            <a:custGeom>
              <a:avLst/>
              <a:gdLst/>
              <a:ahLst/>
              <a:cxnLst>
                <a:cxn ang="0">
                  <a:pos x="94" y="74"/>
                </a:cxn>
                <a:cxn ang="0">
                  <a:pos x="38" y="62"/>
                </a:cxn>
                <a:cxn ang="0">
                  <a:pos x="38" y="84"/>
                </a:cxn>
                <a:cxn ang="0">
                  <a:pos x="94" y="96"/>
                </a:cxn>
                <a:cxn ang="0">
                  <a:pos x="94" y="74"/>
                </a:cxn>
                <a:cxn ang="0">
                  <a:pos x="38" y="186"/>
                </a:cxn>
                <a:cxn ang="0">
                  <a:pos x="132" y="204"/>
                </a:cxn>
                <a:cxn ang="0">
                  <a:pos x="132" y="184"/>
                </a:cxn>
                <a:cxn ang="0">
                  <a:pos x="38" y="164"/>
                </a:cxn>
                <a:cxn ang="0">
                  <a:pos x="38" y="186"/>
                </a:cxn>
                <a:cxn ang="0">
                  <a:pos x="120" y="24"/>
                </a:cxn>
                <a:cxn ang="0">
                  <a:pos x="0" y="0"/>
                </a:cxn>
                <a:cxn ang="0">
                  <a:pos x="0" y="234"/>
                </a:cxn>
                <a:cxn ang="0">
                  <a:pos x="172" y="270"/>
                </a:cxn>
                <a:cxn ang="0">
                  <a:pos x="172" y="86"/>
                </a:cxn>
                <a:cxn ang="0">
                  <a:pos x="120" y="24"/>
                </a:cxn>
                <a:cxn ang="0">
                  <a:pos x="152" y="76"/>
                </a:cxn>
                <a:cxn ang="0">
                  <a:pos x="130" y="70"/>
                </a:cxn>
                <a:cxn ang="0">
                  <a:pos x="130" y="48"/>
                </a:cxn>
                <a:cxn ang="0">
                  <a:pos x="152" y="76"/>
                </a:cxn>
                <a:cxn ang="0">
                  <a:pos x="156" y="248"/>
                </a:cxn>
                <a:cxn ang="0">
                  <a:pos x="16" y="220"/>
                </a:cxn>
                <a:cxn ang="0">
                  <a:pos x="16" y="20"/>
                </a:cxn>
                <a:cxn ang="0">
                  <a:pos x="122" y="42"/>
                </a:cxn>
                <a:cxn ang="0">
                  <a:pos x="122" y="78"/>
                </a:cxn>
                <a:cxn ang="0">
                  <a:pos x="156" y="84"/>
                </a:cxn>
                <a:cxn ang="0">
                  <a:pos x="156" y="248"/>
                </a:cxn>
                <a:cxn ang="0">
                  <a:pos x="38" y="136"/>
                </a:cxn>
                <a:cxn ang="0">
                  <a:pos x="132" y="154"/>
                </a:cxn>
                <a:cxn ang="0">
                  <a:pos x="132" y="132"/>
                </a:cxn>
                <a:cxn ang="0">
                  <a:pos x="38" y="114"/>
                </a:cxn>
                <a:cxn ang="0">
                  <a:pos x="38" y="136"/>
                </a:cxn>
              </a:cxnLst>
              <a:rect l="0" t="0" r="r" b="b"/>
              <a:pathLst>
                <a:path w="172" h="270">
                  <a:moveTo>
                    <a:pt x="94" y="74"/>
                  </a:moveTo>
                  <a:lnTo>
                    <a:pt x="38" y="62"/>
                  </a:lnTo>
                  <a:lnTo>
                    <a:pt x="38" y="84"/>
                  </a:lnTo>
                  <a:lnTo>
                    <a:pt x="94" y="96"/>
                  </a:lnTo>
                  <a:lnTo>
                    <a:pt x="94" y="74"/>
                  </a:lnTo>
                  <a:close/>
                  <a:moveTo>
                    <a:pt x="38" y="186"/>
                  </a:moveTo>
                  <a:lnTo>
                    <a:pt x="132" y="204"/>
                  </a:lnTo>
                  <a:lnTo>
                    <a:pt x="132" y="184"/>
                  </a:lnTo>
                  <a:lnTo>
                    <a:pt x="38" y="164"/>
                  </a:lnTo>
                  <a:lnTo>
                    <a:pt x="38" y="186"/>
                  </a:lnTo>
                  <a:close/>
                  <a:moveTo>
                    <a:pt x="120" y="24"/>
                  </a:moveTo>
                  <a:lnTo>
                    <a:pt x="0" y="0"/>
                  </a:lnTo>
                  <a:lnTo>
                    <a:pt x="0" y="234"/>
                  </a:lnTo>
                  <a:lnTo>
                    <a:pt x="172" y="270"/>
                  </a:lnTo>
                  <a:lnTo>
                    <a:pt x="172" y="86"/>
                  </a:lnTo>
                  <a:lnTo>
                    <a:pt x="120" y="24"/>
                  </a:lnTo>
                  <a:close/>
                  <a:moveTo>
                    <a:pt x="152" y="76"/>
                  </a:moveTo>
                  <a:lnTo>
                    <a:pt x="130" y="70"/>
                  </a:lnTo>
                  <a:lnTo>
                    <a:pt x="130" y="48"/>
                  </a:lnTo>
                  <a:lnTo>
                    <a:pt x="152" y="76"/>
                  </a:lnTo>
                  <a:close/>
                  <a:moveTo>
                    <a:pt x="156" y="248"/>
                  </a:moveTo>
                  <a:lnTo>
                    <a:pt x="16" y="220"/>
                  </a:lnTo>
                  <a:lnTo>
                    <a:pt x="16" y="20"/>
                  </a:lnTo>
                  <a:lnTo>
                    <a:pt x="122" y="42"/>
                  </a:lnTo>
                  <a:lnTo>
                    <a:pt x="122" y="78"/>
                  </a:lnTo>
                  <a:lnTo>
                    <a:pt x="156" y="84"/>
                  </a:lnTo>
                  <a:lnTo>
                    <a:pt x="156" y="248"/>
                  </a:lnTo>
                  <a:close/>
                  <a:moveTo>
                    <a:pt x="38" y="136"/>
                  </a:moveTo>
                  <a:lnTo>
                    <a:pt x="132" y="154"/>
                  </a:lnTo>
                  <a:lnTo>
                    <a:pt x="132" y="132"/>
                  </a:lnTo>
                  <a:lnTo>
                    <a:pt x="38" y="114"/>
                  </a:lnTo>
                  <a:lnTo>
                    <a:pt x="38" y="136"/>
                  </a:lnTo>
                  <a:close/>
                </a:path>
              </a:pathLst>
            </a:custGeom>
            <a:solidFill>
              <a:srgbClr val="741F00"/>
            </a:solidFill>
            <a:ln w="9525">
              <a:noFill/>
              <a:round/>
              <a:headEnd/>
              <a:tailEnd/>
            </a:ln>
          </p:spPr>
          <p:txBody>
            <a:bodyPr/>
            <a:lstStyle/>
            <a:p>
              <a:pPr fontAlgn="t"/>
              <a:endParaRPr lang="zh-CN" altLang="en-US" sz="1000">
                <a:solidFill>
                  <a:srgbClr val="000000"/>
                </a:solidFill>
                <a:latin typeface="+mn-lt"/>
                <a:ea typeface="+mn-ea"/>
              </a:endParaRPr>
            </a:p>
          </p:txBody>
        </p:sp>
        <p:sp>
          <p:nvSpPr>
            <p:cNvPr id="25" name="Freeform 933"/>
            <p:cNvSpPr>
              <a:spLocks noChangeAspect="1" noEditPoints="1"/>
            </p:cNvSpPr>
            <p:nvPr/>
          </p:nvSpPr>
          <p:spPr bwMode="auto">
            <a:xfrm>
              <a:off x="4148" y="1391"/>
              <a:ext cx="174" cy="270"/>
            </a:xfrm>
            <a:custGeom>
              <a:avLst/>
              <a:gdLst/>
              <a:ahLst/>
              <a:cxnLst>
                <a:cxn ang="0">
                  <a:pos x="94" y="74"/>
                </a:cxn>
                <a:cxn ang="0">
                  <a:pos x="38" y="64"/>
                </a:cxn>
                <a:cxn ang="0">
                  <a:pos x="38" y="84"/>
                </a:cxn>
                <a:cxn ang="0">
                  <a:pos x="94" y="96"/>
                </a:cxn>
                <a:cxn ang="0">
                  <a:pos x="94" y="74"/>
                </a:cxn>
                <a:cxn ang="0">
                  <a:pos x="38" y="186"/>
                </a:cxn>
                <a:cxn ang="0">
                  <a:pos x="132" y="206"/>
                </a:cxn>
                <a:cxn ang="0">
                  <a:pos x="132" y="184"/>
                </a:cxn>
                <a:cxn ang="0">
                  <a:pos x="38" y="164"/>
                </a:cxn>
                <a:cxn ang="0">
                  <a:pos x="38" y="186"/>
                </a:cxn>
                <a:cxn ang="0">
                  <a:pos x="122" y="26"/>
                </a:cxn>
                <a:cxn ang="0">
                  <a:pos x="0" y="0"/>
                </a:cxn>
                <a:cxn ang="0">
                  <a:pos x="0" y="234"/>
                </a:cxn>
                <a:cxn ang="0">
                  <a:pos x="174" y="270"/>
                </a:cxn>
                <a:cxn ang="0">
                  <a:pos x="174" y="86"/>
                </a:cxn>
                <a:cxn ang="0">
                  <a:pos x="122" y="26"/>
                </a:cxn>
                <a:cxn ang="0">
                  <a:pos x="152" y="76"/>
                </a:cxn>
                <a:cxn ang="0">
                  <a:pos x="130" y="72"/>
                </a:cxn>
                <a:cxn ang="0">
                  <a:pos x="130" y="48"/>
                </a:cxn>
                <a:cxn ang="0">
                  <a:pos x="152" y="76"/>
                </a:cxn>
                <a:cxn ang="0">
                  <a:pos x="156" y="250"/>
                </a:cxn>
                <a:cxn ang="0">
                  <a:pos x="18" y="222"/>
                </a:cxn>
                <a:cxn ang="0">
                  <a:pos x="18" y="22"/>
                </a:cxn>
                <a:cxn ang="0">
                  <a:pos x="122" y="42"/>
                </a:cxn>
                <a:cxn ang="0">
                  <a:pos x="122" y="78"/>
                </a:cxn>
                <a:cxn ang="0">
                  <a:pos x="156" y="86"/>
                </a:cxn>
                <a:cxn ang="0">
                  <a:pos x="156" y="250"/>
                </a:cxn>
                <a:cxn ang="0">
                  <a:pos x="38" y="136"/>
                </a:cxn>
                <a:cxn ang="0">
                  <a:pos x="132" y="156"/>
                </a:cxn>
                <a:cxn ang="0">
                  <a:pos x="132" y="134"/>
                </a:cxn>
                <a:cxn ang="0">
                  <a:pos x="38" y="114"/>
                </a:cxn>
                <a:cxn ang="0">
                  <a:pos x="38" y="136"/>
                </a:cxn>
              </a:cxnLst>
              <a:rect l="0" t="0" r="r" b="b"/>
              <a:pathLst>
                <a:path w="174" h="270">
                  <a:moveTo>
                    <a:pt x="94" y="74"/>
                  </a:moveTo>
                  <a:lnTo>
                    <a:pt x="38" y="64"/>
                  </a:lnTo>
                  <a:lnTo>
                    <a:pt x="38" y="84"/>
                  </a:lnTo>
                  <a:lnTo>
                    <a:pt x="94" y="96"/>
                  </a:lnTo>
                  <a:lnTo>
                    <a:pt x="94" y="74"/>
                  </a:lnTo>
                  <a:close/>
                  <a:moveTo>
                    <a:pt x="38" y="186"/>
                  </a:moveTo>
                  <a:lnTo>
                    <a:pt x="132" y="206"/>
                  </a:lnTo>
                  <a:lnTo>
                    <a:pt x="132" y="184"/>
                  </a:lnTo>
                  <a:lnTo>
                    <a:pt x="38" y="164"/>
                  </a:lnTo>
                  <a:lnTo>
                    <a:pt x="38" y="186"/>
                  </a:lnTo>
                  <a:close/>
                  <a:moveTo>
                    <a:pt x="122" y="26"/>
                  </a:moveTo>
                  <a:lnTo>
                    <a:pt x="0" y="0"/>
                  </a:lnTo>
                  <a:lnTo>
                    <a:pt x="0" y="234"/>
                  </a:lnTo>
                  <a:lnTo>
                    <a:pt x="174" y="270"/>
                  </a:lnTo>
                  <a:lnTo>
                    <a:pt x="174" y="86"/>
                  </a:lnTo>
                  <a:lnTo>
                    <a:pt x="122" y="26"/>
                  </a:lnTo>
                  <a:close/>
                  <a:moveTo>
                    <a:pt x="152" y="76"/>
                  </a:moveTo>
                  <a:lnTo>
                    <a:pt x="130" y="72"/>
                  </a:lnTo>
                  <a:lnTo>
                    <a:pt x="130" y="48"/>
                  </a:lnTo>
                  <a:lnTo>
                    <a:pt x="152" y="76"/>
                  </a:lnTo>
                  <a:close/>
                  <a:moveTo>
                    <a:pt x="156" y="250"/>
                  </a:moveTo>
                  <a:lnTo>
                    <a:pt x="18" y="222"/>
                  </a:lnTo>
                  <a:lnTo>
                    <a:pt x="18" y="22"/>
                  </a:lnTo>
                  <a:lnTo>
                    <a:pt x="122" y="42"/>
                  </a:lnTo>
                  <a:lnTo>
                    <a:pt x="122" y="78"/>
                  </a:lnTo>
                  <a:lnTo>
                    <a:pt x="156" y="86"/>
                  </a:lnTo>
                  <a:lnTo>
                    <a:pt x="156" y="250"/>
                  </a:lnTo>
                  <a:close/>
                  <a:moveTo>
                    <a:pt x="38" y="136"/>
                  </a:moveTo>
                  <a:lnTo>
                    <a:pt x="132" y="156"/>
                  </a:lnTo>
                  <a:lnTo>
                    <a:pt x="132" y="134"/>
                  </a:lnTo>
                  <a:lnTo>
                    <a:pt x="38" y="114"/>
                  </a:lnTo>
                  <a:lnTo>
                    <a:pt x="38" y="136"/>
                  </a:lnTo>
                  <a:close/>
                </a:path>
              </a:pathLst>
            </a:custGeom>
            <a:solidFill>
              <a:srgbClr val="FFFFFF"/>
            </a:solidFill>
            <a:ln w="9525">
              <a:noFill/>
              <a:round/>
              <a:headEnd/>
              <a:tailEnd/>
            </a:ln>
          </p:spPr>
          <p:txBody>
            <a:bodyPr/>
            <a:lstStyle/>
            <a:p>
              <a:pPr fontAlgn="t"/>
              <a:endParaRPr lang="zh-CN" altLang="en-US" sz="1000">
                <a:solidFill>
                  <a:srgbClr val="000000"/>
                </a:solidFill>
                <a:latin typeface="+mn-lt"/>
                <a:ea typeface="+mn-ea"/>
              </a:endParaRPr>
            </a:p>
          </p:txBody>
        </p:sp>
        <p:sp>
          <p:nvSpPr>
            <p:cNvPr id="26" name="Freeform 934"/>
            <p:cNvSpPr>
              <a:spLocks noChangeAspect="1"/>
            </p:cNvSpPr>
            <p:nvPr/>
          </p:nvSpPr>
          <p:spPr bwMode="auto">
            <a:xfrm>
              <a:off x="4118" y="1605"/>
              <a:ext cx="174" cy="88"/>
            </a:xfrm>
            <a:custGeom>
              <a:avLst/>
              <a:gdLst/>
              <a:ahLst/>
              <a:cxnLst>
                <a:cxn ang="0">
                  <a:pos x="87" y="26"/>
                </a:cxn>
                <a:cxn ang="0">
                  <a:pos x="43" y="41"/>
                </a:cxn>
                <a:cxn ang="0">
                  <a:pos x="0" y="17"/>
                </a:cxn>
                <a:cxn ang="0">
                  <a:pos x="43" y="3"/>
                </a:cxn>
                <a:cxn ang="0">
                  <a:pos x="87" y="26"/>
                </a:cxn>
              </a:cxnLst>
              <a:rect l="0" t="0" r="r" b="b"/>
              <a:pathLst>
                <a:path w="87" h="44">
                  <a:moveTo>
                    <a:pt x="87" y="26"/>
                  </a:moveTo>
                  <a:cubicBezTo>
                    <a:pt x="87" y="37"/>
                    <a:pt x="67" y="44"/>
                    <a:pt x="43" y="41"/>
                  </a:cubicBezTo>
                  <a:cubicBezTo>
                    <a:pt x="19" y="39"/>
                    <a:pt x="0" y="28"/>
                    <a:pt x="0" y="17"/>
                  </a:cubicBezTo>
                  <a:cubicBezTo>
                    <a:pt x="0" y="7"/>
                    <a:pt x="19" y="0"/>
                    <a:pt x="43" y="3"/>
                  </a:cubicBezTo>
                  <a:cubicBezTo>
                    <a:pt x="67" y="5"/>
                    <a:pt x="87" y="16"/>
                    <a:pt x="87" y="26"/>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27" name="Freeform 935"/>
            <p:cNvSpPr>
              <a:spLocks noChangeAspect="1"/>
            </p:cNvSpPr>
            <p:nvPr/>
          </p:nvSpPr>
          <p:spPr bwMode="auto">
            <a:xfrm>
              <a:off x="4118" y="1597"/>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FFF6E5"/>
            </a:solidFill>
            <a:ln w="9525">
              <a:noFill/>
              <a:round/>
              <a:headEnd/>
              <a:tailEnd/>
            </a:ln>
          </p:spPr>
          <p:txBody>
            <a:bodyPr/>
            <a:lstStyle/>
            <a:p>
              <a:pPr fontAlgn="t"/>
              <a:endParaRPr lang="zh-CN" altLang="en-US" sz="1000">
                <a:solidFill>
                  <a:srgbClr val="000000"/>
                </a:solidFill>
                <a:latin typeface="+mn-lt"/>
                <a:ea typeface="+mn-ea"/>
              </a:endParaRPr>
            </a:p>
          </p:txBody>
        </p:sp>
        <p:sp>
          <p:nvSpPr>
            <p:cNvPr id="28" name="Freeform 936"/>
            <p:cNvSpPr>
              <a:spLocks noChangeAspect="1"/>
            </p:cNvSpPr>
            <p:nvPr/>
          </p:nvSpPr>
          <p:spPr bwMode="auto">
            <a:xfrm>
              <a:off x="4118" y="1593"/>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FDE0AA"/>
            </a:solidFill>
            <a:ln w="9525">
              <a:noFill/>
              <a:round/>
              <a:headEnd/>
              <a:tailEnd/>
            </a:ln>
          </p:spPr>
          <p:txBody>
            <a:bodyPr/>
            <a:lstStyle/>
            <a:p>
              <a:pPr fontAlgn="t"/>
              <a:endParaRPr lang="zh-CN" altLang="en-US" sz="1000">
                <a:solidFill>
                  <a:srgbClr val="000000"/>
                </a:solidFill>
                <a:latin typeface="+mn-lt"/>
                <a:ea typeface="+mn-ea"/>
              </a:endParaRPr>
            </a:p>
          </p:txBody>
        </p:sp>
        <p:sp>
          <p:nvSpPr>
            <p:cNvPr id="29" name="Freeform 937"/>
            <p:cNvSpPr>
              <a:spLocks noChangeAspect="1"/>
            </p:cNvSpPr>
            <p:nvPr/>
          </p:nvSpPr>
          <p:spPr bwMode="auto">
            <a:xfrm>
              <a:off x="4118" y="1579"/>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30" name="Freeform 938"/>
            <p:cNvSpPr>
              <a:spLocks noChangeAspect="1"/>
            </p:cNvSpPr>
            <p:nvPr/>
          </p:nvSpPr>
          <p:spPr bwMode="auto">
            <a:xfrm>
              <a:off x="4118" y="1569"/>
              <a:ext cx="174" cy="88"/>
            </a:xfrm>
            <a:custGeom>
              <a:avLst/>
              <a:gdLst/>
              <a:ahLst/>
              <a:cxnLst>
                <a:cxn ang="0">
                  <a:pos x="87" y="27"/>
                </a:cxn>
                <a:cxn ang="0">
                  <a:pos x="43" y="41"/>
                </a:cxn>
                <a:cxn ang="0">
                  <a:pos x="0" y="17"/>
                </a:cxn>
                <a:cxn ang="0">
                  <a:pos x="43" y="3"/>
                </a:cxn>
                <a:cxn ang="0">
                  <a:pos x="87" y="27"/>
                </a:cxn>
              </a:cxnLst>
              <a:rect l="0" t="0" r="r" b="b"/>
              <a:pathLst>
                <a:path w="87" h="44">
                  <a:moveTo>
                    <a:pt x="87" y="27"/>
                  </a:moveTo>
                  <a:cubicBezTo>
                    <a:pt x="87" y="37"/>
                    <a:pt x="67" y="44"/>
                    <a:pt x="43" y="41"/>
                  </a:cubicBezTo>
                  <a:cubicBezTo>
                    <a:pt x="19" y="39"/>
                    <a:pt x="0" y="28"/>
                    <a:pt x="0" y="17"/>
                  </a:cubicBezTo>
                  <a:cubicBezTo>
                    <a:pt x="0" y="7"/>
                    <a:pt x="19" y="0"/>
                    <a:pt x="43" y="3"/>
                  </a:cubicBezTo>
                  <a:cubicBezTo>
                    <a:pt x="67" y="5"/>
                    <a:pt x="87" y="16"/>
                    <a:pt x="87" y="27"/>
                  </a:cubicBezTo>
                  <a:close/>
                </a:path>
              </a:pathLst>
            </a:custGeom>
            <a:solidFill>
              <a:srgbClr val="FFF6E5"/>
            </a:solidFill>
            <a:ln w="9525">
              <a:noFill/>
              <a:round/>
              <a:headEnd/>
              <a:tailEnd/>
            </a:ln>
          </p:spPr>
          <p:txBody>
            <a:bodyPr/>
            <a:lstStyle/>
            <a:p>
              <a:pPr fontAlgn="t"/>
              <a:endParaRPr lang="zh-CN" altLang="en-US" sz="1000">
                <a:solidFill>
                  <a:srgbClr val="000000"/>
                </a:solidFill>
                <a:latin typeface="+mn-lt"/>
                <a:ea typeface="+mn-ea"/>
              </a:endParaRPr>
            </a:p>
          </p:txBody>
        </p:sp>
        <p:sp>
          <p:nvSpPr>
            <p:cNvPr id="31" name="Freeform 939"/>
            <p:cNvSpPr>
              <a:spLocks noChangeAspect="1"/>
            </p:cNvSpPr>
            <p:nvPr/>
          </p:nvSpPr>
          <p:spPr bwMode="auto">
            <a:xfrm>
              <a:off x="4118" y="1567"/>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FDE0AA"/>
            </a:solidFill>
            <a:ln w="9525">
              <a:noFill/>
              <a:round/>
              <a:headEnd/>
              <a:tailEnd/>
            </a:ln>
          </p:spPr>
          <p:txBody>
            <a:bodyPr/>
            <a:lstStyle/>
            <a:p>
              <a:pPr fontAlgn="t"/>
              <a:endParaRPr lang="zh-CN" altLang="en-US" sz="1000">
                <a:solidFill>
                  <a:srgbClr val="000000"/>
                </a:solidFill>
                <a:latin typeface="+mn-lt"/>
                <a:ea typeface="+mn-ea"/>
              </a:endParaRPr>
            </a:p>
          </p:txBody>
        </p:sp>
        <p:sp>
          <p:nvSpPr>
            <p:cNvPr id="32" name="Freeform 940"/>
            <p:cNvSpPr>
              <a:spLocks noChangeAspect="1"/>
            </p:cNvSpPr>
            <p:nvPr/>
          </p:nvSpPr>
          <p:spPr bwMode="auto">
            <a:xfrm>
              <a:off x="4118" y="1553"/>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33" name="Freeform 941"/>
            <p:cNvSpPr>
              <a:spLocks noChangeAspect="1"/>
            </p:cNvSpPr>
            <p:nvPr/>
          </p:nvSpPr>
          <p:spPr bwMode="auto">
            <a:xfrm>
              <a:off x="4118" y="1543"/>
              <a:ext cx="174" cy="88"/>
            </a:xfrm>
            <a:custGeom>
              <a:avLst/>
              <a:gdLst/>
              <a:ahLst/>
              <a:cxnLst>
                <a:cxn ang="0">
                  <a:pos x="87" y="27"/>
                </a:cxn>
                <a:cxn ang="0">
                  <a:pos x="43" y="41"/>
                </a:cxn>
                <a:cxn ang="0">
                  <a:pos x="0" y="18"/>
                </a:cxn>
                <a:cxn ang="0">
                  <a:pos x="43" y="3"/>
                </a:cxn>
                <a:cxn ang="0">
                  <a:pos x="87" y="27"/>
                </a:cxn>
              </a:cxnLst>
              <a:rect l="0" t="0" r="r" b="b"/>
              <a:pathLst>
                <a:path w="87" h="44">
                  <a:moveTo>
                    <a:pt x="87" y="27"/>
                  </a:moveTo>
                  <a:cubicBezTo>
                    <a:pt x="87" y="37"/>
                    <a:pt x="67" y="44"/>
                    <a:pt x="43" y="41"/>
                  </a:cubicBezTo>
                  <a:cubicBezTo>
                    <a:pt x="19" y="39"/>
                    <a:pt x="0" y="28"/>
                    <a:pt x="0" y="18"/>
                  </a:cubicBezTo>
                  <a:cubicBezTo>
                    <a:pt x="0" y="7"/>
                    <a:pt x="19" y="0"/>
                    <a:pt x="43" y="3"/>
                  </a:cubicBezTo>
                  <a:cubicBezTo>
                    <a:pt x="67" y="5"/>
                    <a:pt x="87" y="16"/>
                    <a:pt x="87" y="27"/>
                  </a:cubicBezTo>
                  <a:close/>
                </a:path>
              </a:pathLst>
            </a:custGeom>
            <a:solidFill>
              <a:srgbClr val="FFF6E5"/>
            </a:solidFill>
            <a:ln w="9525">
              <a:noFill/>
              <a:round/>
              <a:headEnd/>
              <a:tailEnd/>
            </a:ln>
          </p:spPr>
          <p:txBody>
            <a:bodyPr/>
            <a:lstStyle/>
            <a:p>
              <a:pPr fontAlgn="t"/>
              <a:endParaRPr lang="zh-CN" altLang="en-US" sz="1000">
                <a:solidFill>
                  <a:srgbClr val="000000"/>
                </a:solidFill>
                <a:latin typeface="+mn-lt"/>
                <a:ea typeface="+mn-ea"/>
              </a:endParaRPr>
            </a:p>
          </p:txBody>
        </p:sp>
        <p:sp>
          <p:nvSpPr>
            <p:cNvPr id="34" name="Freeform 942"/>
            <p:cNvSpPr>
              <a:spLocks noChangeAspect="1"/>
            </p:cNvSpPr>
            <p:nvPr/>
          </p:nvSpPr>
          <p:spPr bwMode="auto">
            <a:xfrm>
              <a:off x="4118" y="1541"/>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FDE0AA"/>
            </a:solidFill>
            <a:ln w="9525">
              <a:noFill/>
              <a:round/>
              <a:headEnd/>
              <a:tailEnd/>
            </a:ln>
          </p:spPr>
          <p:txBody>
            <a:bodyPr/>
            <a:lstStyle/>
            <a:p>
              <a:pPr fontAlgn="t"/>
              <a:endParaRPr lang="zh-CN" altLang="en-US" sz="1000">
                <a:solidFill>
                  <a:srgbClr val="000000"/>
                </a:solidFill>
                <a:latin typeface="+mn-lt"/>
                <a:ea typeface="+mn-ea"/>
              </a:endParaRPr>
            </a:p>
          </p:txBody>
        </p:sp>
        <p:sp>
          <p:nvSpPr>
            <p:cNvPr id="35" name="Freeform 943"/>
            <p:cNvSpPr>
              <a:spLocks noChangeAspect="1"/>
            </p:cNvSpPr>
            <p:nvPr/>
          </p:nvSpPr>
          <p:spPr bwMode="auto">
            <a:xfrm>
              <a:off x="4124" y="1565"/>
              <a:ext cx="88" cy="50"/>
            </a:xfrm>
            <a:custGeom>
              <a:avLst/>
              <a:gdLst/>
              <a:ahLst/>
              <a:cxnLst>
                <a:cxn ang="0">
                  <a:pos x="44" y="25"/>
                </a:cxn>
                <a:cxn ang="0">
                  <a:pos x="17" y="19"/>
                </a:cxn>
                <a:cxn ang="0">
                  <a:pos x="5" y="0"/>
                </a:cxn>
                <a:cxn ang="0">
                  <a:pos x="19" y="17"/>
                </a:cxn>
                <a:cxn ang="0">
                  <a:pos x="44" y="25"/>
                </a:cxn>
              </a:cxnLst>
              <a:rect l="0" t="0" r="r" b="b"/>
              <a:pathLst>
                <a:path w="44" h="25">
                  <a:moveTo>
                    <a:pt x="44" y="25"/>
                  </a:moveTo>
                  <a:cubicBezTo>
                    <a:pt x="35" y="25"/>
                    <a:pt x="26" y="23"/>
                    <a:pt x="17" y="19"/>
                  </a:cubicBezTo>
                  <a:cubicBezTo>
                    <a:pt x="11" y="16"/>
                    <a:pt x="0" y="8"/>
                    <a:pt x="5" y="0"/>
                  </a:cubicBezTo>
                  <a:cubicBezTo>
                    <a:pt x="4" y="8"/>
                    <a:pt x="12" y="14"/>
                    <a:pt x="19" y="17"/>
                  </a:cubicBezTo>
                  <a:cubicBezTo>
                    <a:pt x="27" y="22"/>
                    <a:pt x="36" y="24"/>
                    <a:pt x="44" y="25"/>
                  </a:cubicBezTo>
                </a:path>
              </a:pathLst>
            </a:custGeom>
            <a:solidFill>
              <a:srgbClr val="F8B856"/>
            </a:solidFill>
            <a:ln w="9525">
              <a:noFill/>
              <a:round/>
              <a:headEnd/>
              <a:tailEnd/>
            </a:ln>
          </p:spPr>
          <p:txBody>
            <a:bodyPr/>
            <a:lstStyle/>
            <a:p>
              <a:pPr fontAlgn="t"/>
              <a:endParaRPr lang="zh-CN" altLang="en-US" sz="1000">
                <a:solidFill>
                  <a:srgbClr val="000000"/>
                </a:solidFill>
                <a:latin typeface="+mn-lt"/>
                <a:ea typeface="+mn-ea"/>
              </a:endParaRPr>
            </a:p>
          </p:txBody>
        </p:sp>
        <p:sp>
          <p:nvSpPr>
            <p:cNvPr id="36" name="Freeform 944"/>
            <p:cNvSpPr>
              <a:spLocks noChangeAspect="1"/>
            </p:cNvSpPr>
            <p:nvPr/>
          </p:nvSpPr>
          <p:spPr bwMode="auto">
            <a:xfrm>
              <a:off x="4190" y="1547"/>
              <a:ext cx="98" cy="62"/>
            </a:xfrm>
            <a:custGeom>
              <a:avLst/>
              <a:gdLst/>
              <a:ahLst/>
              <a:cxnLst>
                <a:cxn ang="0">
                  <a:pos x="3" y="1"/>
                </a:cxn>
                <a:cxn ang="0">
                  <a:pos x="41" y="14"/>
                </a:cxn>
                <a:cxn ang="0">
                  <a:pos x="39" y="31"/>
                </a:cxn>
                <a:cxn ang="0">
                  <a:pos x="33" y="12"/>
                </a:cxn>
                <a:cxn ang="0">
                  <a:pos x="0" y="0"/>
                </a:cxn>
                <a:cxn ang="0">
                  <a:pos x="3" y="1"/>
                </a:cxn>
              </a:cxnLst>
              <a:rect l="0" t="0" r="r" b="b"/>
              <a:pathLst>
                <a:path w="49" h="31">
                  <a:moveTo>
                    <a:pt x="3" y="1"/>
                  </a:moveTo>
                  <a:cubicBezTo>
                    <a:pt x="16" y="3"/>
                    <a:pt x="31" y="6"/>
                    <a:pt x="41" y="14"/>
                  </a:cubicBezTo>
                  <a:cubicBezTo>
                    <a:pt x="49" y="20"/>
                    <a:pt x="48" y="28"/>
                    <a:pt x="39" y="31"/>
                  </a:cubicBezTo>
                  <a:cubicBezTo>
                    <a:pt x="47" y="26"/>
                    <a:pt x="41" y="17"/>
                    <a:pt x="33" y="12"/>
                  </a:cubicBezTo>
                  <a:cubicBezTo>
                    <a:pt x="23" y="6"/>
                    <a:pt x="11" y="3"/>
                    <a:pt x="0" y="0"/>
                  </a:cubicBezTo>
                  <a:cubicBezTo>
                    <a:pt x="1" y="1"/>
                    <a:pt x="2" y="1"/>
                    <a:pt x="3" y="1"/>
                  </a:cubicBezTo>
                </a:path>
              </a:pathLst>
            </a:custGeom>
            <a:solidFill>
              <a:srgbClr val="FFFFFF"/>
            </a:solidFill>
            <a:ln w="9525">
              <a:noFill/>
              <a:round/>
              <a:headEnd/>
              <a:tailEnd/>
            </a:ln>
          </p:spPr>
          <p:txBody>
            <a:bodyPr/>
            <a:lstStyle/>
            <a:p>
              <a:pPr fontAlgn="t"/>
              <a:endParaRPr lang="zh-CN" altLang="en-US" sz="1000">
                <a:solidFill>
                  <a:srgbClr val="000000"/>
                </a:solidFill>
                <a:latin typeface="+mn-lt"/>
                <a:ea typeface="+mn-ea"/>
              </a:endParaRPr>
            </a:p>
          </p:txBody>
        </p:sp>
      </p:grpSp>
      <p:grpSp>
        <p:nvGrpSpPr>
          <p:cNvPr id="3" name="Group 945"/>
          <p:cNvGrpSpPr>
            <a:grpSpLocks noChangeAspect="1"/>
          </p:cNvGrpSpPr>
          <p:nvPr/>
        </p:nvGrpSpPr>
        <p:grpSpPr bwMode="auto">
          <a:xfrm>
            <a:off x="4246415" y="2075782"/>
            <a:ext cx="376237" cy="478896"/>
            <a:chOff x="4078" y="1157"/>
            <a:chExt cx="394" cy="602"/>
          </a:xfrm>
        </p:grpSpPr>
        <p:sp>
          <p:nvSpPr>
            <p:cNvPr id="38" name="Freeform 946"/>
            <p:cNvSpPr>
              <a:spLocks noChangeAspect="1"/>
            </p:cNvSpPr>
            <p:nvPr/>
          </p:nvSpPr>
          <p:spPr bwMode="auto">
            <a:xfrm>
              <a:off x="4396" y="1209"/>
              <a:ext cx="76" cy="550"/>
            </a:xfrm>
            <a:custGeom>
              <a:avLst/>
              <a:gdLst/>
              <a:ahLst/>
              <a:cxnLst>
                <a:cxn ang="0">
                  <a:pos x="37" y="5"/>
                </a:cxn>
                <a:cxn ang="0">
                  <a:pos x="2" y="22"/>
                </a:cxn>
                <a:cxn ang="0">
                  <a:pos x="0" y="272"/>
                </a:cxn>
                <a:cxn ang="0">
                  <a:pos x="8" y="269"/>
                </a:cxn>
                <a:cxn ang="0">
                  <a:pos x="33" y="244"/>
                </a:cxn>
                <a:cxn ang="0">
                  <a:pos x="38" y="230"/>
                </a:cxn>
                <a:cxn ang="0">
                  <a:pos x="38" y="13"/>
                </a:cxn>
                <a:cxn ang="0">
                  <a:pos x="37" y="5"/>
                </a:cxn>
              </a:cxnLst>
              <a:rect l="0" t="0" r="r" b="b"/>
              <a:pathLst>
                <a:path w="38" h="275">
                  <a:moveTo>
                    <a:pt x="37" y="5"/>
                  </a:moveTo>
                  <a:cubicBezTo>
                    <a:pt x="34" y="0"/>
                    <a:pt x="2" y="22"/>
                    <a:pt x="2" y="22"/>
                  </a:cubicBezTo>
                  <a:cubicBezTo>
                    <a:pt x="0" y="272"/>
                    <a:pt x="0" y="272"/>
                    <a:pt x="0" y="272"/>
                  </a:cubicBezTo>
                  <a:cubicBezTo>
                    <a:pt x="0" y="272"/>
                    <a:pt x="1" y="275"/>
                    <a:pt x="8" y="269"/>
                  </a:cubicBezTo>
                  <a:cubicBezTo>
                    <a:pt x="15" y="263"/>
                    <a:pt x="30" y="247"/>
                    <a:pt x="33" y="244"/>
                  </a:cubicBezTo>
                  <a:cubicBezTo>
                    <a:pt x="36" y="240"/>
                    <a:pt x="37" y="238"/>
                    <a:pt x="38" y="230"/>
                  </a:cubicBezTo>
                  <a:cubicBezTo>
                    <a:pt x="38" y="13"/>
                    <a:pt x="38" y="13"/>
                    <a:pt x="38" y="13"/>
                  </a:cubicBezTo>
                  <a:cubicBezTo>
                    <a:pt x="38" y="6"/>
                    <a:pt x="37" y="5"/>
                    <a:pt x="37" y="5"/>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39" name="Freeform 947"/>
            <p:cNvSpPr>
              <a:spLocks noChangeAspect="1"/>
            </p:cNvSpPr>
            <p:nvPr/>
          </p:nvSpPr>
          <p:spPr bwMode="auto">
            <a:xfrm>
              <a:off x="4078" y="1157"/>
              <a:ext cx="388" cy="98"/>
            </a:xfrm>
            <a:custGeom>
              <a:avLst/>
              <a:gdLst/>
              <a:ahLst/>
              <a:cxnLst>
                <a:cxn ang="0">
                  <a:pos x="194" y="28"/>
                </a:cxn>
                <a:cxn ang="0">
                  <a:pos x="164" y="49"/>
                </a:cxn>
                <a:cxn ang="0">
                  <a:pos x="7" y="19"/>
                </a:cxn>
                <a:cxn ang="0">
                  <a:pos x="1" y="24"/>
                </a:cxn>
                <a:cxn ang="0">
                  <a:pos x="4" y="17"/>
                </a:cxn>
                <a:cxn ang="0">
                  <a:pos x="28" y="1"/>
                </a:cxn>
                <a:cxn ang="0">
                  <a:pos x="32" y="0"/>
                </a:cxn>
                <a:cxn ang="0">
                  <a:pos x="187" y="26"/>
                </a:cxn>
                <a:cxn ang="0">
                  <a:pos x="194" y="28"/>
                </a:cxn>
              </a:cxnLst>
              <a:rect l="0" t="0" r="r" b="b"/>
              <a:pathLst>
                <a:path w="194" h="49">
                  <a:moveTo>
                    <a:pt x="194" y="28"/>
                  </a:moveTo>
                  <a:cubicBezTo>
                    <a:pt x="164" y="49"/>
                    <a:pt x="164" y="49"/>
                    <a:pt x="164" y="49"/>
                  </a:cubicBezTo>
                  <a:cubicBezTo>
                    <a:pt x="72" y="32"/>
                    <a:pt x="14" y="21"/>
                    <a:pt x="7" y="19"/>
                  </a:cubicBezTo>
                  <a:cubicBezTo>
                    <a:pt x="2" y="19"/>
                    <a:pt x="1" y="24"/>
                    <a:pt x="1" y="24"/>
                  </a:cubicBezTo>
                  <a:cubicBezTo>
                    <a:pt x="1" y="24"/>
                    <a:pt x="0" y="19"/>
                    <a:pt x="4" y="17"/>
                  </a:cubicBezTo>
                  <a:cubicBezTo>
                    <a:pt x="6" y="15"/>
                    <a:pt x="22" y="5"/>
                    <a:pt x="28" y="1"/>
                  </a:cubicBezTo>
                  <a:cubicBezTo>
                    <a:pt x="30" y="0"/>
                    <a:pt x="32" y="0"/>
                    <a:pt x="32" y="0"/>
                  </a:cubicBezTo>
                  <a:cubicBezTo>
                    <a:pt x="32" y="0"/>
                    <a:pt x="185" y="26"/>
                    <a:pt x="187" y="26"/>
                  </a:cubicBezTo>
                  <a:cubicBezTo>
                    <a:pt x="193" y="28"/>
                    <a:pt x="194" y="28"/>
                    <a:pt x="194" y="28"/>
                  </a:cubicBezTo>
                  <a:close/>
                </a:path>
              </a:pathLst>
            </a:custGeom>
            <a:solidFill>
              <a:srgbClr val="F7B249"/>
            </a:solidFill>
            <a:ln w="9525">
              <a:noFill/>
              <a:round/>
              <a:headEnd/>
              <a:tailEnd/>
            </a:ln>
          </p:spPr>
          <p:txBody>
            <a:bodyPr/>
            <a:lstStyle/>
            <a:p>
              <a:pPr fontAlgn="t"/>
              <a:endParaRPr lang="zh-CN" altLang="en-US" sz="1000">
                <a:solidFill>
                  <a:srgbClr val="000000"/>
                </a:solidFill>
                <a:latin typeface="+mn-lt"/>
                <a:ea typeface="+mn-ea"/>
              </a:endParaRPr>
            </a:p>
          </p:txBody>
        </p:sp>
        <p:sp>
          <p:nvSpPr>
            <p:cNvPr id="40" name="Freeform 948"/>
            <p:cNvSpPr>
              <a:spLocks noChangeAspect="1"/>
            </p:cNvSpPr>
            <p:nvPr/>
          </p:nvSpPr>
          <p:spPr bwMode="auto">
            <a:xfrm>
              <a:off x="4392" y="1213"/>
              <a:ext cx="78" cy="54"/>
            </a:xfrm>
            <a:custGeom>
              <a:avLst/>
              <a:gdLst/>
              <a:ahLst/>
              <a:cxnLst>
                <a:cxn ang="0">
                  <a:pos x="0" y="20"/>
                </a:cxn>
                <a:cxn ang="0">
                  <a:pos x="35" y="0"/>
                </a:cxn>
                <a:cxn ang="0">
                  <a:pos x="39" y="5"/>
                </a:cxn>
                <a:cxn ang="0">
                  <a:pos x="6" y="27"/>
                </a:cxn>
                <a:cxn ang="0">
                  <a:pos x="0" y="20"/>
                </a:cxn>
              </a:cxnLst>
              <a:rect l="0" t="0" r="r" b="b"/>
              <a:pathLst>
                <a:path w="39" h="27">
                  <a:moveTo>
                    <a:pt x="0" y="20"/>
                  </a:moveTo>
                  <a:cubicBezTo>
                    <a:pt x="0" y="20"/>
                    <a:pt x="32" y="1"/>
                    <a:pt x="35" y="0"/>
                  </a:cubicBezTo>
                  <a:cubicBezTo>
                    <a:pt x="38" y="1"/>
                    <a:pt x="39" y="2"/>
                    <a:pt x="39" y="5"/>
                  </a:cubicBezTo>
                  <a:cubicBezTo>
                    <a:pt x="6" y="27"/>
                    <a:pt x="6" y="27"/>
                    <a:pt x="6" y="27"/>
                  </a:cubicBezTo>
                  <a:lnTo>
                    <a:pt x="0" y="20"/>
                  </a:lnTo>
                  <a:close/>
                </a:path>
              </a:pathLst>
            </a:custGeom>
            <a:solidFill>
              <a:srgbClr val="F9C270"/>
            </a:solidFill>
            <a:ln w="9525">
              <a:noFill/>
              <a:round/>
              <a:headEnd/>
              <a:tailEnd/>
            </a:ln>
          </p:spPr>
          <p:txBody>
            <a:bodyPr/>
            <a:lstStyle/>
            <a:p>
              <a:pPr fontAlgn="t"/>
              <a:endParaRPr lang="zh-CN" altLang="en-US" sz="1000">
                <a:solidFill>
                  <a:srgbClr val="000000"/>
                </a:solidFill>
                <a:latin typeface="+mn-lt"/>
                <a:ea typeface="+mn-ea"/>
              </a:endParaRPr>
            </a:p>
          </p:txBody>
        </p:sp>
        <p:sp>
          <p:nvSpPr>
            <p:cNvPr id="41" name="Freeform 949"/>
            <p:cNvSpPr>
              <a:spLocks noChangeAspect="1"/>
            </p:cNvSpPr>
            <p:nvPr/>
          </p:nvSpPr>
          <p:spPr bwMode="auto">
            <a:xfrm>
              <a:off x="4080" y="1193"/>
              <a:ext cx="328" cy="566"/>
            </a:xfrm>
            <a:custGeom>
              <a:avLst/>
              <a:gdLst/>
              <a:ahLst/>
              <a:cxnLst>
                <a:cxn ang="0">
                  <a:pos x="159" y="29"/>
                </a:cxn>
                <a:cxn ang="0">
                  <a:pos x="6" y="1"/>
                </a:cxn>
                <a:cxn ang="0">
                  <a:pos x="0" y="5"/>
                </a:cxn>
                <a:cxn ang="0">
                  <a:pos x="0" y="237"/>
                </a:cxn>
                <a:cxn ang="0">
                  <a:pos x="5" y="248"/>
                </a:cxn>
                <a:cxn ang="0">
                  <a:pos x="154" y="280"/>
                </a:cxn>
                <a:cxn ang="0">
                  <a:pos x="163" y="274"/>
                </a:cxn>
                <a:cxn ang="0">
                  <a:pos x="163" y="37"/>
                </a:cxn>
                <a:cxn ang="0">
                  <a:pos x="159" y="29"/>
                </a:cxn>
              </a:cxnLst>
              <a:rect l="0" t="0" r="r" b="b"/>
              <a:pathLst>
                <a:path w="164" h="283">
                  <a:moveTo>
                    <a:pt x="159" y="29"/>
                  </a:moveTo>
                  <a:cubicBezTo>
                    <a:pt x="71" y="14"/>
                    <a:pt x="13" y="3"/>
                    <a:pt x="6" y="1"/>
                  </a:cubicBezTo>
                  <a:cubicBezTo>
                    <a:pt x="0" y="0"/>
                    <a:pt x="0" y="5"/>
                    <a:pt x="0" y="5"/>
                  </a:cubicBezTo>
                  <a:cubicBezTo>
                    <a:pt x="0" y="5"/>
                    <a:pt x="0" y="228"/>
                    <a:pt x="0" y="237"/>
                  </a:cubicBezTo>
                  <a:cubicBezTo>
                    <a:pt x="0" y="246"/>
                    <a:pt x="1" y="247"/>
                    <a:pt x="5" y="248"/>
                  </a:cubicBezTo>
                  <a:cubicBezTo>
                    <a:pt x="8" y="249"/>
                    <a:pt x="127" y="274"/>
                    <a:pt x="154" y="280"/>
                  </a:cubicBezTo>
                  <a:cubicBezTo>
                    <a:pt x="164" y="283"/>
                    <a:pt x="163" y="277"/>
                    <a:pt x="163" y="274"/>
                  </a:cubicBezTo>
                  <a:cubicBezTo>
                    <a:pt x="163" y="274"/>
                    <a:pt x="163" y="42"/>
                    <a:pt x="163" y="37"/>
                  </a:cubicBezTo>
                  <a:cubicBezTo>
                    <a:pt x="163" y="33"/>
                    <a:pt x="160" y="30"/>
                    <a:pt x="159" y="29"/>
                  </a:cubicBezTo>
                  <a:close/>
                </a:path>
              </a:pathLst>
            </a:custGeom>
            <a:solidFill>
              <a:srgbClr val="FCD68C"/>
            </a:solidFill>
            <a:ln w="9525">
              <a:noFill/>
              <a:round/>
              <a:headEnd/>
              <a:tailEnd/>
            </a:ln>
          </p:spPr>
          <p:txBody>
            <a:bodyPr/>
            <a:lstStyle/>
            <a:p>
              <a:pPr fontAlgn="t"/>
              <a:endParaRPr lang="zh-CN" altLang="en-US" sz="1000">
                <a:solidFill>
                  <a:srgbClr val="000000"/>
                </a:solidFill>
                <a:latin typeface="+mn-lt"/>
                <a:ea typeface="+mn-ea"/>
              </a:endParaRPr>
            </a:p>
          </p:txBody>
        </p:sp>
        <p:sp>
          <p:nvSpPr>
            <p:cNvPr id="42" name="Freeform 950"/>
            <p:cNvSpPr>
              <a:spLocks noChangeAspect="1"/>
            </p:cNvSpPr>
            <p:nvPr/>
          </p:nvSpPr>
          <p:spPr bwMode="auto">
            <a:xfrm>
              <a:off x="4090" y="1205"/>
              <a:ext cx="306" cy="540"/>
            </a:xfrm>
            <a:custGeom>
              <a:avLst/>
              <a:gdLst/>
              <a:ahLst/>
              <a:cxnLst>
                <a:cxn ang="0">
                  <a:pos x="148" y="27"/>
                </a:cxn>
                <a:cxn ang="0">
                  <a:pos x="5" y="1"/>
                </a:cxn>
                <a:cxn ang="0">
                  <a:pos x="0" y="4"/>
                </a:cxn>
                <a:cxn ang="0">
                  <a:pos x="0" y="226"/>
                </a:cxn>
                <a:cxn ang="0">
                  <a:pos x="5" y="237"/>
                </a:cxn>
                <a:cxn ang="0">
                  <a:pos x="144" y="267"/>
                </a:cxn>
                <a:cxn ang="0">
                  <a:pos x="152" y="261"/>
                </a:cxn>
                <a:cxn ang="0">
                  <a:pos x="152" y="34"/>
                </a:cxn>
                <a:cxn ang="0">
                  <a:pos x="148" y="27"/>
                </a:cxn>
              </a:cxnLst>
              <a:rect l="0" t="0" r="r" b="b"/>
              <a:pathLst>
                <a:path w="153" h="270">
                  <a:moveTo>
                    <a:pt x="148" y="27"/>
                  </a:moveTo>
                  <a:cubicBezTo>
                    <a:pt x="66" y="12"/>
                    <a:pt x="12" y="2"/>
                    <a:pt x="5" y="1"/>
                  </a:cubicBezTo>
                  <a:cubicBezTo>
                    <a:pt x="0" y="0"/>
                    <a:pt x="0" y="4"/>
                    <a:pt x="0" y="4"/>
                  </a:cubicBezTo>
                  <a:cubicBezTo>
                    <a:pt x="0" y="4"/>
                    <a:pt x="0" y="218"/>
                    <a:pt x="0" y="226"/>
                  </a:cubicBezTo>
                  <a:cubicBezTo>
                    <a:pt x="0" y="235"/>
                    <a:pt x="1" y="236"/>
                    <a:pt x="5" y="237"/>
                  </a:cubicBezTo>
                  <a:cubicBezTo>
                    <a:pt x="7" y="238"/>
                    <a:pt x="119" y="262"/>
                    <a:pt x="144" y="267"/>
                  </a:cubicBezTo>
                  <a:cubicBezTo>
                    <a:pt x="153" y="270"/>
                    <a:pt x="152" y="264"/>
                    <a:pt x="152" y="261"/>
                  </a:cubicBezTo>
                  <a:cubicBezTo>
                    <a:pt x="152" y="261"/>
                    <a:pt x="152" y="39"/>
                    <a:pt x="152" y="34"/>
                  </a:cubicBezTo>
                  <a:cubicBezTo>
                    <a:pt x="152" y="30"/>
                    <a:pt x="151" y="27"/>
                    <a:pt x="148" y="27"/>
                  </a:cubicBezTo>
                  <a:close/>
                </a:path>
              </a:pathLst>
            </a:custGeom>
            <a:solidFill>
              <a:srgbClr val="F6AD3C"/>
            </a:solidFill>
            <a:ln w="9525">
              <a:noFill/>
              <a:round/>
              <a:headEnd/>
              <a:tailEnd/>
            </a:ln>
          </p:spPr>
          <p:txBody>
            <a:bodyPr/>
            <a:lstStyle/>
            <a:p>
              <a:pPr fontAlgn="t"/>
              <a:endParaRPr lang="zh-CN" altLang="en-US" sz="1000">
                <a:solidFill>
                  <a:srgbClr val="000000"/>
                </a:solidFill>
                <a:latin typeface="+mn-lt"/>
                <a:ea typeface="+mn-ea"/>
              </a:endParaRPr>
            </a:p>
          </p:txBody>
        </p:sp>
        <p:sp>
          <p:nvSpPr>
            <p:cNvPr id="43" name="Freeform 951"/>
            <p:cNvSpPr>
              <a:spLocks noChangeAspect="1" noEditPoints="1"/>
            </p:cNvSpPr>
            <p:nvPr/>
          </p:nvSpPr>
          <p:spPr bwMode="auto">
            <a:xfrm>
              <a:off x="4088" y="1205"/>
              <a:ext cx="308" cy="538"/>
            </a:xfrm>
            <a:custGeom>
              <a:avLst/>
              <a:gdLst/>
              <a:ahLst/>
              <a:cxnLst>
                <a:cxn ang="0">
                  <a:pos x="2" y="1"/>
                </a:cxn>
                <a:cxn ang="0">
                  <a:pos x="0" y="4"/>
                </a:cxn>
                <a:cxn ang="0">
                  <a:pos x="0" y="226"/>
                </a:cxn>
                <a:cxn ang="0">
                  <a:pos x="6" y="237"/>
                </a:cxn>
                <a:cxn ang="0">
                  <a:pos x="57" y="249"/>
                </a:cxn>
                <a:cxn ang="0">
                  <a:pos x="145" y="268"/>
                </a:cxn>
                <a:cxn ang="0">
                  <a:pos x="151" y="268"/>
                </a:cxn>
                <a:cxn ang="0">
                  <a:pos x="154" y="261"/>
                </a:cxn>
                <a:cxn ang="0">
                  <a:pos x="153" y="34"/>
                </a:cxn>
                <a:cxn ang="0">
                  <a:pos x="149" y="26"/>
                </a:cxn>
                <a:cxn ang="0">
                  <a:pos x="149" y="26"/>
                </a:cxn>
                <a:cxn ang="0">
                  <a:pos x="6" y="0"/>
                </a:cxn>
                <a:cxn ang="0">
                  <a:pos x="2" y="1"/>
                </a:cxn>
                <a:cxn ang="0">
                  <a:pos x="145" y="267"/>
                </a:cxn>
                <a:cxn ang="0">
                  <a:pos x="57" y="247"/>
                </a:cxn>
                <a:cxn ang="0">
                  <a:pos x="6" y="236"/>
                </a:cxn>
                <a:cxn ang="0">
                  <a:pos x="1" y="226"/>
                </a:cxn>
                <a:cxn ang="0">
                  <a:pos x="1" y="4"/>
                </a:cxn>
                <a:cxn ang="0">
                  <a:pos x="2" y="2"/>
                </a:cxn>
                <a:cxn ang="0">
                  <a:pos x="6" y="1"/>
                </a:cxn>
                <a:cxn ang="0">
                  <a:pos x="149" y="27"/>
                </a:cxn>
                <a:cxn ang="0">
                  <a:pos x="152" y="34"/>
                </a:cxn>
                <a:cxn ang="0">
                  <a:pos x="152" y="261"/>
                </a:cxn>
                <a:cxn ang="0">
                  <a:pos x="151" y="267"/>
                </a:cxn>
                <a:cxn ang="0">
                  <a:pos x="145" y="267"/>
                </a:cxn>
              </a:cxnLst>
              <a:rect l="0" t="0" r="r" b="b"/>
              <a:pathLst>
                <a:path w="154" h="269">
                  <a:moveTo>
                    <a:pt x="2" y="1"/>
                  </a:moveTo>
                  <a:cubicBezTo>
                    <a:pt x="0" y="2"/>
                    <a:pt x="0" y="4"/>
                    <a:pt x="0" y="4"/>
                  </a:cubicBezTo>
                  <a:cubicBezTo>
                    <a:pt x="0" y="226"/>
                    <a:pt x="0" y="226"/>
                    <a:pt x="0" y="226"/>
                  </a:cubicBezTo>
                  <a:cubicBezTo>
                    <a:pt x="0" y="235"/>
                    <a:pt x="1" y="236"/>
                    <a:pt x="6" y="237"/>
                  </a:cubicBezTo>
                  <a:cubicBezTo>
                    <a:pt x="7" y="238"/>
                    <a:pt x="26" y="242"/>
                    <a:pt x="57" y="249"/>
                  </a:cubicBezTo>
                  <a:cubicBezTo>
                    <a:pt x="145" y="268"/>
                    <a:pt x="145" y="268"/>
                    <a:pt x="145" y="268"/>
                  </a:cubicBezTo>
                  <a:cubicBezTo>
                    <a:pt x="147" y="268"/>
                    <a:pt x="150" y="269"/>
                    <a:pt x="151" y="268"/>
                  </a:cubicBezTo>
                  <a:cubicBezTo>
                    <a:pt x="154" y="266"/>
                    <a:pt x="154" y="262"/>
                    <a:pt x="154" y="261"/>
                  </a:cubicBezTo>
                  <a:cubicBezTo>
                    <a:pt x="153" y="34"/>
                    <a:pt x="153" y="34"/>
                    <a:pt x="153" y="34"/>
                  </a:cubicBezTo>
                  <a:cubicBezTo>
                    <a:pt x="153" y="30"/>
                    <a:pt x="153" y="27"/>
                    <a:pt x="149" y="26"/>
                  </a:cubicBezTo>
                  <a:cubicBezTo>
                    <a:pt x="149" y="26"/>
                    <a:pt x="149" y="26"/>
                    <a:pt x="149" y="26"/>
                  </a:cubicBezTo>
                  <a:cubicBezTo>
                    <a:pt x="6" y="0"/>
                    <a:pt x="6" y="0"/>
                    <a:pt x="6" y="0"/>
                  </a:cubicBezTo>
                  <a:cubicBezTo>
                    <a:pt x="4" y="0"/>
                    <a:pt x="3" y="0"/>
                    <a:pt x="2" y="1"/>
                  </a:cubicBezTo>
                  <a:close/>
                  <a:moveTo>
                    <a:pt x="145" y="267"/>
                  </a:moveTo>
                  <a:cubicBezTo>
                    <a:pt x="57" y="247"/>
                    <a:pt x="57" y="247"/>
                    <a:pt x="57" y="247"/>
                  </a:cubicBezTo>
                  <a:cubicBezTo>
                    <a:pt x="30" y="242"/>
                    <a:pt x="7" y="237"/>
                    <a:pt x="6" y="236"/>
                  </a:cubicBezTo>
                  <a:cubicBezTo>
                    <a:pt x="2" y="235"/>
                    <a:pt x="1" y="235"/>
                    <a:pt x="1" y="226"/>
                  </a:cubicBezTo>
                  <a:cubicBezTo>
                    <a:pt x="1" y="4"/>
                    <a:pt x="1" y="4"/>
                    <a:pt x="1" y="4"/>
                  </a:cubicBezTo>
                  <a:cubicBezTo>
                    <a:pt x="1" y="4"/>
                    <a:pt x="1" y="2"/>
                    <a:pt x="2" y="2"/>
                  </a:cubicBezTo>
                  <a:cubicBezTo>
                    <a:pt x="3" y="1"/>
                    <a:pt x="4" y="1"/>
                    <a:pt x="6" y="1"/>
                  </a:cubicBezTo>
                  <a:cubicBezTo>
                    <a:pt x="149" y="27"/>
                    <a:pt x="149" y="27"/>
                    <a:pt x="149" y="27"/>
                  </a:cubicBezTo>
                  <a:cubicBezTo>
                    <a:pt x="152" y="28"/>
                    <a:pt x="152" y="30"/>
                    <a:pt x="152" y="34"/>
                  </a:cubicBezTo>
                  <a:cubicBezTo>
                    <a:pt x="152" y="261"/>
                    <a:pt x="152" y="261"/>
                    <a:pt x="152" y="261"/>
                  </a:cubicBezTo>
                  <a:cubicBezTo>
                    <a:pt x="152" y="261"/>
                    <a:pt x="153" y="265"/>
                    <a:pt x="151" y="267"/>
                  </a:cubicBezTo>
                  <a:cubicBezTo>
                    <a:pt x="150" y="268"/>
                    <a:pt x="147" y="267"/>
                    <a:pt x="145" y="267"/>
                  </a:cubicBezTo>
                  <a:close/>
                </a:path>
              </a:pathLst>
            </a:custGeom>
            <a:solidFill>
              <a:srgbClr val="BE6600"/>
            </a:solidFill>
            <a:ln w="9525">
              <a:noFill/>
              <a:round/>
              <a:headEnd/>
              <a:tailEnd/>
            </a:ln>
          </p:spPr>
          <p:txBody>
            <a:bodyPr/>
            <a:lstStyle/>
            <a:p>
              <a:pPr fontAlgn="t"/>
              <a:endParaRPr lang="zh-CN" altLang="en-US" sz="1000">
                <a:solidFill>
                  <a:srgbClr val="000000"/>
                </a:solidFill>
                <a:latin typeface="+mn-lt"/>
                <a:ea typeface="+mn-ea"/>
              </a:endParaRPr>
            </a:p>
          </p:txBody>
        </p:sp>
        <p:sp>
          <p:nvSpPr>
            <p:cNvPr id="44" name="Freeform 952"/>
            <p:cNvSpPr>
              <a:spLocks noChangeAspect="1"/>
            </p:cNvSpPr>
            <p:nvPr/>
          </p:nvSpPr>
          <p:spPr bwMode="auto">
            <a:xfrm>
              <a:off x="4090" y="1265"/>
              <a:ext cx="302" cy="72"/>
            </a:xfrm>
            <a:custGeom>
              <a:avLst/>
              <a:gdLst/>
              <a:ahLst/>
              <a:cxnLst>
                <a:cxn ang="0">
                  <a:pos x="302" y="72"/>
                </a:cxn>
                <a:cxn ang="0">
                  <a:pos x="0" y="12"/>
                </a:cxn>
                <a:cxn ang="0">
                  <a:pos x="0" y="0"/>
                </a:cxn>
                <a:cxn ang="0">
                  <a:pos x="302" y="62"/>
                </a:cxn>
                <a:cxn ang="0">
                  <a:pos x="302" y="72"/>
                </a:cxn>
              </a:cxnLst>
              <a:rect l="0" t="0" r="r" b="b"/>
              <a:pathLst>
                <a:path w="302" h="72">
                  <a:moveTo>
                    <a:pt x="302" y="72"/>
                  </a:moveTo>
                  <a:lnTo>
                    <a:pt x="0" y="12"/>
                  </a:lnTo>
                  <a:lnTo>
                    <a:pt x="0" y="0"/>
                  </a:lnTo>
                  <a:lnTo>
                    <a:pt x="302" y="62"/>
                  </a:lnTo>
                  <a:lnTo>
                    <a:pt x="302" y="72"/>
                  </a:lnTo>
                  <a:close/>
                </a:path>
              </a:pathLst>
            </a:custGeom>
            <a:solidFill>
              <a:srgbClr val="FFFEF7"/>
            </a:solidFill>
            <a:ln w="9525">
              <a:noFill/>
              <a:round/>
              <a:headEnd/>
              <a:tailEnd/>
            </a:ln>
          </p:spPr>
          <p:txBody>
            <a:bodyPr/>
            <a:lstStyle/>
            <a:p>
              <a:pPr fontAlgn="t"/>
              <a:endParaRPr lang="zh-CN" altLang="en-US" sz="1000">
                <a:solidFill>
                  <a:srgbClr val="000000"/>
                </a:solidFill>
                <a:latin typeface="+mn-lt"/>
                <a:ea typeface="+mn-ea"/>
              </a:endParaRPr>
            </a:p>
          </p:txBody>
        </p:sp>
        <p:sp>
          <p:nvSpPr>
            <p:cNvPr id="45" name="Freeform 953"/>
            <p:cNvSpPr>
              <a:spLocks noChangeAspect="1"/>
            </p:cNvSpPr>
            <p:nvPr/>
          </p:nvSpPr>
          <p:spPr bwMode="auto">
            <a:xfrm>
              <a:off x="4090" y="1259"/>
              <a:ext cx="302" cy="68"/>
            </a:xfrm>
            <a:custGeom>
              <a:avLst/>
              <a:gdLst/>
              <a:ahLst/>
              <a:cxnLst>
                <a:cxn ang="0">
                  <a:pos x="302" y="68"/>
                </a:cxn>
                <a:cxn ang="0">
                  <a:pos x="0" y="8"/>
                </a:cxn>
                <a:cxn ang="0">
                  <a:pos x="0" y="0"/>
                </a:cxn>
                <a:cxn ang="0">
                  <a:pos x="302" y="60"/>
                </a:cxn>
                <a:cxn ang="0">
                  <a:pos x="302" y="68"/>
                </a:cxn>
              </a:cxnLst>
              <a:rect l="0" t="0" r="r" b="b"/>
              <a:pathLst>
                <a:path w="302" h="68">
                  <a:moveTo>
                    <a:pt x="302" y="68"/>
                  </a:moveTo>
                  <a:lnTo>
                    <a:pt x="0" y="8"/>
                  </a:lnTo>
                  <a:lnTo>
                    <a:pt x="0" y="0"/>
                  </a:lnTo>
                  <a:lnTo>
                    <a:pt x="302" y="60"/>
                  </a:lnTo>
                  <a:lnTo>
                    <a:pt x="302" y="68"/>
                  </a:lnTo>
                  <a:close/>
                </a:path>
              </a:pathLst>
            </a:custGeom>
            <a:solidFill>
              <a:srgbClr val="D28316"/>
            </a:solidFill>
            <a:ln w="9525">
              <a:noFill/>
              <a:round/>
              <a:headEnd/>
              <a:tailEnd/>
            </a:ln>
          </p:spPr>
          <p:txBody>
            <a:bodyPr/>
            <a:lstStyle/>
            <a:p>
              <a:pPr fontAlgn="t"/>
              <a:endParaRPr lang="zh-CN" altLang="en-US" sz="1000">
                <a:solidFill>
                  <a:srgbClr val="000000"/>
                </a:solidFill>
                <a:latin typeface="+mn-lt"/>
                <a:ea typeface="+mn-ea"/>
              </a:endParaRPr>
            </a:p>
          </p:txBody>
        </p:sp>
        <p:sp>
          <p:nvSpPr>
            <p:cNvPr id="46" name="Freeform 954"/>
            <p:cNvSpPr>
              <a:spLocks noChangeAspect="1"/>
            </p:cNvSpPr>
            <p:nvPr/>
          </p:nvSpPr>
          <p:spPr bwMode="auto">
            <a:xfrm>
              <a:off x="4090" y="1333"/>
              <a:ext cx="302" cy="72"/>
            </a:xfrm>
            <a:custGeom>
              <a:avLst/>
              <a:gdLst/>
              <a:ahLst/>
              <a:cxnLst>
                <a:cxn ang="0">
                  <a:pos x="302" y="72"/>
                </a:cxn>
                <a:cxn ang="0">
                  <a:pos x="0" y="12"/>
                </a:cxn>
                <a:cxn ang="0">
                  <a:pos x="0" y="0"/>
                </a:cxn>
                <a:cxn ang="0">
                  <a:pos x="302" y="62"/>
                </a:cxn>
                <a:cxn ang="0">
                  <a:pos x="302" y="72"/>
                </a:cxn>
              </a:cxnLst>
              <a:rect l="0" t="0" r="r" b="b"/>
              <a:pathLst>
                <a:path w="302" h="72">
                  <a:moveTo>
                    <a:pt x="302" y="72"/>
                  </a:moveTo>
                  <a:lnTo>
                    <a:pt x="0" y="12"/>
                  </a:lnTo>
                  <a:lnTo>
                    <a:pt x="0" y="0"/>
                  </a:lnTo>
                  <a:lnTo>
                    <a:pt x="302" y="62"/>
                  </a:lnTo>
                  <a:lnTo>
                    <a:pt x="302" y="72"/>
                  </a:lnTo>
                  <a:close/>
                </a:path>
              </a:pathLst>
            </a:custGeom>
            <a:solidFill>
              <a:srgbClr val="FFFEF7"/>
            </a:solidFill>
            <a:ln w="9525">
              <a:noFill/>
              <a:round/>
              <a:headEnd/>
              <a:tailEnd/>
            </a:ln>
          </p:spPr>
          <p:txBody>
            <a:bodyPr/>
            <a:lstStyle/>
            <a:p>
              <a:pPr fontAlgn="t"/>
              <a:endParaRPr lang="zh-CN" altLang="en-US" sz="1000">
                <a:solidFill>
                  <a:srgbClr val="000000"/>
                </a:solidFill>
                <a:latin typeface="+mn-lt"/>
                <a:ea typeface="+mn-ea"/>
              </a:endParaRPr>
            </a:p>
          </p:txBody>
        </p:sp>
        <p:sp>
          <p:nvSpPr>
            <p:cNvPr id="47" name="Freeform 955"/>
            <p:cNvSpPr>
              <a:spLocks noChangeAspect="1"/>
            </p:cNvSpPr>
            <p:nvPr/>
          </p:nvSpPr>
          <p:spPr bwMode="auto">
            <a:xfrm>
              <a:off x="4090" y="1327"/>
              <a:ext cx="302" cy="70"/>
            </a:xfrm>
            <a:custGeom>
              <a:avLst/>
              <a:gdLst/>
              <a:ahLst/>
              <a:cxnLst>
                <a:cxn ang="0">
                  <a:pos x="302" y="70"/>
                </a:cxn>
                <a:cxn ang="0">
                  <a:pos x="0" y="10"/>
                </a:cxn>
                <a:cxn ang="0">
                  <a:pos x="0" y="0"/>
                </a:cxn>
                <a:cxn ang="0">
                  <a:pos x="302" y="60"/>
                </a:cxn>
                <a:cxn ang="0">
                  <a:pos x="302" y="70"/>
                </a:cxn>
              </a:cxnLst>
              <a:rect l="0" t="0" r="r" b="b"/>
              <a:pathLst>
                <a:path w="302" h="70">
                  <a:moveTo>
                    <a:pt x="302" y="70"/>
                  </a:moveTo>
                  <a:lnTo>
                    <a:pt x="0" y="10"/>
                  </a:lnTo>
                  <a:lnTo>
                    <a:pt x="0" y="0"/>
                  </a:lnTo>
                  <a:lnTo>
                    <a:pt x="302" y="60"/>
                  </a:lnTo>
                  <a:lnTo>
                    <a:pt x="302" y="70"/>
                  </a:lnTo>
                  <a:close/>
                </a:path>
              </a:pathLst>
            </a:custGeom>
            <a:solidFill>
              <a:srgbClr val="D28316"/>
            </a:solidFill>
            <a:ln w="9525">
              <a:noFill/>
              <a:round/>
              <a:headEnd/>
              <a:tailEnd/>
            </a:ln>
          </p:spPr>
          <p:txBody>
            <a:bodyPr/>
            <a:lstStyle/>
            <a:p>
              <a:pPr fontAlgn="t"/>
              <a:endParaRPr lang="zh-CN" altLang="en-US" sz="1000">
                <a:solidFill>
                  <a:srgbClr val="000000"/>
                </a:solidFill>
                <a:latin typeface="+mn-lt"/>
                <a:ea typeface="+mn-ea"/>
              </a:endParaRPr>
            </a:p>
          </p:txBody>
        </p:sp>
        <p:sp>
          <p:nvSpPr>
            <p:cNvPr id="48" name="Freeform 956"/>
            <p:cNvSpPr>
              <a:spLocks noChangeAspect="1" noEditPoints="1"/>
            </p:cNvSpPr>
            <p:nvPr/>
          </p:nvSpPr>
          <p:spPr bwMode="auto">
            <a:xfrm>
              <a:off x="4158" y="1401"/>
              <a:ext cx="172" cy="270"/>
            </a:xfrm>
            <a:custGeom>
              <a:avLst/>
              <a:gdLst/>
              <a:ahLst/>
              <a:cxnLst>
                <a:cxn ang="0">
                  <a:pos x="94" y="74"/>
                </a:cxn>
                <a:cxn ang="0">
                  <a:pos x="38" y="62"/>
                </a:cxn>
                <a:cxn ang="0">
                  <a:pos x="38" y="84"/>
                </a:cxn>
                <a:cxn ang="0">
                  <a:pos x="94" y="96"/>
                </a:cxn>
                <a:cxn ang="0">
                  <a:pos x="94" y="74"/>
                </a:cxn>
                <a:cxn ang="0">
                  <a:pos x="38" y="186"/>
                </a:cxn>
                <a:cxn ang="0">
                  <a:pos x="132" y="204"/>
                </a:cxn>
                <a:cxn ang="0">
                  <a:pos x="132" y="184"/>
                </a:cxn>
                <a:cxn ang="0">
                  <a:pos x="38" y="164"/>
                </a:cxn>
                <a:cxn ang="0">
                  <a:pos x="38" y="186"/>
                </a:cxn>
                <a:cxn ang="0">
                  <a:pos x="120" y="24"/>
                </a:cxn>
                <a:cxn ang="0">
                  <a:pos x="0" y="0"/>
                </a:cxn>
                <a:cxn ang="0">
                  <a:pos x="0" y="234"/>
                </a:cxn>
                <a:cxn ang="0">
                  <a:pos x="172" y="270"/>
                </a:cxn>
                <a:cxn ang="0">
                  <a:pos x="172" y="86"/>
                </a:cxn>
                <a:cxn ang="0">
                  <a:pos x="120" y="24"/>
                </a:cxn>
                <a:cxn ang="0">
                  <a:pos x="152" y="76"/>
                </a:cxn>
                <a:cxn ang="0">
                  <a:pos x="130" y="70"/>
                </a:cxn>
                <a:cxn ang="0">
                  <a:pos x="130" y="48"/>
                </a:cxn>
                <a:cxn ang="0">
                  <a:pos x="152" y="76"/>
                </a:cxn>
                <a:cxn ang="0">
                  <a:pos x="156" y="248"/>
                </a:cxn>
                <a:cxn ang="0">
                  <a:pos x="16" y="220"/>
                </a:cxn>
                <a:cxn ang="0">
                  <a:pos x="16" y="20"/>
                </a:cxn>
                <a:cxn ang="0">
                  <a:pos x="122" y="42"/>
                </a:cxn>
                <a:cxn ang="0">
                  <a:pos x="122" y="78"/>
                </a:cxn>
                <a:cxn ang="0">
                  <a:pos x="156" y="84"/>
                </a:cxn>
                <a:cxn ang="0">
                  <a:pos x="156" y="248"/>
                </a:cxn>
                <a:cxn ang="0">
                  <a:pos x="38" y="136"/>
                </a:cxn>
                <a:cxn ang="0">
                  <a:pos x="132" y="154"/>
                </a:cxn>
                <a:cxn ang="0">
                  <a:pos x="132" y="132"/>
                </a:cxn>
                <a:cxn ang="0">
                  <a:pos x="38" y="114"/>
                </a:cxn>
                <a:cxn ang="0">
                  <a:pos x="38" y="136"/>
                </a:cxn>
              </a:cxnLst>
              <a:rect l="0" t="0" r="r" b="b"/>
              <a:pathLst>
                <a:path w="172" h="270">
                  <a:moveTo>
                    <a:pt x="94" y="74"/>
                  </a:moveTo>
                  <a:lnTo>
                    <a:pt x="38" y="62"/>
                  </a:lnTo>
                  <a:lnTo>
                    <a:pt x="38" y="84"/>
                  </a:lnTo>
                  <a:lnTo>
                    <a:pt x="94" y="96"/>
                  </a:lnTo>
                  <a:lnTo>
                    <a:pt x="94" y="74"/>
                  </a:lnTo>
                  <a:close/>
                  <a:moveTo>
                    <a:pt x="38" y="186"/>
                  </a:moveTo>
                  <a:lnTo>
                    <a:pt x="132" y="204"/>
                  </a:lnTo>
                  <a:lnTo>
                    <a:pt x="132" y="184"/>
                  </a:lnTo>
                  <a:lnTo>
                    <a:pt x="38" y="164"/>
                  </a:lnTo>
                  <a:lnTo>
                    <a:pt x="38" y="186"/>
                  </a:lnTo>
                  <a:close/>
                  <a:moveTo>
                    <a:pt x="120" y="24"/>
                  </a:moveTo>
                  <a:lnTo>
                    <a:pt x="0" y="0"/>
                  </a:lnTo>
                  <a:lnTo>
                    <a:pt x="0" y="234"/>
                  </a:lnTo>
                  <a:lnTo>
                    <a:pt x="172" y="270"/>
                  </a:lnTo>
                  <a:lnTo>
                    <a:pt x="172" y="86"/>
                  </a:lnTo>
                  <a:lnTo>
                    <a:pt x="120" y="24"/>
                  </a:lnTo>
                  <a:close/>
                  <a:moveTo>
                    <a:pt x="152" y="76"/>
                  </a:moveTo>
                  <a:lnTo>
                    <a:pt x="130" y="70"/>
                  </a:lnTo>
                  <a:lnTo>
                    <a:pt x="130" y="48"/>
                  </a:lnTo>
                  <a:lnTo>
                    <a:pt x="152" y="76"/>
                  </a:lnTo>
                  <a:close/>
                  <a:moveTo>
                    <a:pt x="156" y="248"/>
                  </a:moveTo>
                  <a:lnTo>
                    <a:pt x="16" y="220"/>
                  </a:lnTo>
                  <a:lnTo>
                    <a:pt x="16" y="20"/>
                  </a:lnTo>
                  <a:lnTo>
                    <a:pt x="122" y="42"/>
                  </a:lnTo>
                  <a:lnTo>
                    <a:pt x="122" y="78"/>
                  </a:lnTo>
                  <a:lnTo>
                    <a:pt x="156" y="84"/>
                  </a:lnTo>
                  <a:lnTo>
                    <a:pt x="156" y="248"/>
                  </a:lnTo>
                  <a:close/>
                  <a:moveTo>
                    <a:pt x="38" y="136"/>
                  </a:moveTo>
                  <a:lnTo>
                    <a:pt x="132" y="154"/>
                  </a:lnTo>
                  <a:lnTo>
                    <a:pt x="132" y="132"/>
                  </a:lnTo>
                  <a:lnTo>
                    <a:pt x="38" y="114"/>
                  </a:lnTo>
                  <a:lnTo>
                    <a:pt x="38" y="136"/>
                  </a:lnTo>
                  <a:close/>
                </a:path>
              </a:pathLst>
            </a:custGeom>
            <a:solidFill>
              <a:srgbClr val="741F00"/>
            </a:solidFill>
            <a:ln w="9525">
              <a:noFill/>
              <a:round/>
              <a:headEnd/>
              <a:tailEnd/>
            </a:ln>
          </p:spPr>
          <p:txBody>
            <a:bodyPr/>
            <a:lstStyle/>
            <a:p>
              <a:pPr fontAlgn="t"/>
              <a:endParaRPr lang="zh-CN" altLang="en-US" sz="1000">
                <a:solidFill>
                  <a:srgbClr val="000000"/>
                </a:solidFill>
                <a:latin typeface="+mn-lt"/>
                <a:ea typeface="+mn-ea"/>
              </a:endParaRPr>
            </a:p>
          </p:txBody>
        </p:sp>
        <p:sp>
          <p:nvSpPr>
            <p:cNvPr id="49" name="Freeform 957"/>
            <p:cNvSpPr>
              <a:spLocks noChangeAspect="1" noEditPoints="1"/>
            </p:cNvSpPr>
            <p:nvPr/>
          </p:nvSpPr>
          <p:spPr bwMode="auto">
            <a:xfrm>
              <a:off x="4148" y="1391"/>
              <a:ext cx="174" cy="270"/>
            </a:xfrm>
            <a:custGeom>
              <a:avLst/>
              <a:gdLst/>
              <a:ahLst/>
              <a:cxnLst>
                <a:cxn ang="0">
                  <a:pos x="94" y="74"/>
                </a:cxn>
                <a:cxn ang="0">
                  <a:pos x="38" y="64"/>
                </a:cxn>
                <a:cxn ang="0">
                  <a:pos x="38" y="84"/>
                </a:cxn>
                <a:cxn ang="0">
                  <a:pos x="94" y="96"/>
                </a:cxn>
                <a:cxn ang="0">
                  <a:pos x="94" y="74"/>
                </a:cxn>
                <a:cxn ang="0">
                  <a:pos x="38" y="186"/>
                </a:cxn>
                <a:cxn ang="0">
                  <a:pos x="132" y="206"/>
                </a:cxn>
                <a:cxn ang="0">
                  <a:pos x="132" y="184"/>
                </a:cxn>
                <a:cxn ang="0">
                  <a:pos x="38" y="164"/>
                </a:cxn>
                <a:cxn ang="0">
                  <a:pos x="38" y="186"/>
                </a:cxn>
                <a:cxn ang="0">
                  <a:pos x="122" y="26"/>
                </a:cxn>
                <a:cxn ang="0">
                  <a:pos x="0" y="0"/>
                </a:cxn>
                <a:cxn ang="0">
                  <a:pos x="0" y="234"/>
                </a:cxn>
                <a:cxn ang="0">
                  <a:pos x="174" y="270"/>
                </a:cxn>
                <a:cxn ang="0">
                  <a:pos x="174" y="86"/>
                </a:cxn>
                <a:cxn ang="0">
                  <a:pos x="122" y="26"/>
                </a:cxn>
                <a:cxn ang="0">
                  <a:pos x="152" y="76"/>
                </a:cxn>
                <a:cxn ang="0">
                  <a:pos x="130" y="72"/>
                </a:cxn>
                <a:cxn ang="0">
                  <a:pos x="130" y="48"/>
                </a:cxn>
                <a:cxn ang="0">
                  <a:pos x="152" y="76"/>
                </a:cxn>
                <a:cxn ang="0">
                  <a:pos x="156" y="250"/>
                </a:cxn>
                <a:cxn ang="0">
                  <a:pos x="18" y="222"/>
                </a:cxn>
                <a:cxn ang="0">
                  <a:pos x="18" y="22"/>
                </a:cxn>
                <a:cxn ang="0">
                  <a:pos x="122" y="42"/>
                </a:cxn>
                <a:cxn ang="0">
                  <a:pos x="122" y="78"/>
                </a:cxn>
                <a:cxn ang="0">
                  <a:pos x="156" y="86"/>
                </a:cxn>
                <a:cxn ang="0">
                  <a:pos x="156" y="250"/>
                </a:cxn>
                <a:cxn ang="0">
                  <a:pos x="38" y="136"/>
                </a:cxn>
                <a:cxn ang="0">
                  <a:pos x="132" y="156"/>
                </a:cxn>
                <a:cxn ang="0">
                  <a:pos x="132" y="134"/>
                </a:cxn>
                <a:cxn ang="0">
                  <a:pos x="38" y="114"/>
                </a:cxn>
                <a:cxn ang="0">
                  <a:pos x="38" y="136"/>
                </a:cxn>
              </a:cxnLst>
              <a:rect l="0" t="0" r="r" b="b"/>
              <a:pathLst>
                <a:path w="174" h="270">
                  <a:moveTo>
                    <a:pt x="94" y="74"/>
                  </a:moveTo>
                  <a:lnTo>
                    <a:pt x="38" y="64"/>
                  </a:lnTo>
                  <a:lnTo>
                    <a:pt x="38" y="84"/>
                  </a:lnTo>
                  <a:lnTo>
                    <a:pt x="94" y="96"/>
                  </a:lnTo>
                  <a:lnTo>
                    <a:pt x="94" y="74"/>
                  </a:lnTo>
                  <a:close/>
                  <a:moveTo>
                    <a:pt x="38" y="186"/>
                  </a:moveTo>
                  <a:lnTo>
                    <a:pt x="132" y="206"/>
                  </a:lnTo>
                  <a:lnTo>
                    <a:pt x="132" y="184"/>
                  </a:lnTo>
                  <a:lnTo>
                    <a:pt x="38" y="164"/>
                  </a:lnTo>
                  <a:lnTo>
                    <a:pt x="38" y="186"/>
                  </a:lnTo>
                  <a:close/>
                  <a:moveTo>
                    <a:pt x="122" y="26"/>
                  </a:moveTo>
                  <a:lnTo>
                    <a:pt x="0" y="0"/>
                  </a:lnTo>
                  <a:lnTo>
                    <a:pt x="0" y="234"/>
                  </a:lnTo>
                  <a:lnTo>
                    <a:pt x="174" y="270"/>
                  </a:lnTo>
                  <a:lnTo>
                    <a:pt x="174" y="86"/>
                  </a:lnTo>
                  <a:lnTo>
                    <a:pt x="122" y="26"/>
                  </a:lnTo>
                  <a:close/>
                  <a:moveTo>
                    <a:pt x="152" y="76"/>
                  </a:moveTo>
                  <a:lnTo>
                    <a:pt x="130" y="72"/>
                  </a:lnTo>
                  <a:lnTo>
                    <a:pt x="130" y="48"/>
                  </a:lnTo>
                  <a:lnTo>
                    <a:pt x="152" y="76"/>
                  </a:lnTo>
                  <a:close/>
                  <a:moveTo>
                    <a:pt x="156" y="250"/>
                  </a:moveTo>
                  <a:lnTo>
                    <a:pt x="18" y="222"/>
                  </a:lnTo>
                  <a:lnTo>
                    <a:pt x="18" y="22"/>
                  </a:lnTo>
                  <a:lnTo>
                    <a:pt x="122" y="42"/>
                  </a:lnTo>
                  <a:lnTo>
                    <a:pt x="122" y="78"/>
                  </a:lnTo>
                  <a:lnTo>
                    <a:pt x="156" y="86"/>
                  </a:lnTo>
                  <a:lnTo>
                    <a:pt x="156" y="250"/>
                  </a:lnTo>
                  <a:close/>
                  <a:moveTo>
                    <a:pt x="38" y="136"/>
                  </a:moveTo>
                  <a:lnTo>
                    <a:pt x="132" y="156"/>
                  </a:lnTo>
                  <a:lnTo>
                    <a:pt x="132" y="134"/>
                  </a:lnTo>
                  <a:lnTo>
                    <a:pt x="38" y="114"/>
                  </a:lnTo>
                  <a:lnTo>
                    <a:pt x="38" y="136"/>
                  </a:lnTo>
                  <a:close/>
                </a:path>
              </a:pathLst>
            </a:custGeom>
            <a:solidFill>
              <a:srgbClr val="FFFFFF"/>
            </a:solidFill>
            <a:ln w="9525">
              <a:noFill/>
              <a:round/>
              <a:headEnd/>
              <a:tailEnd/>
            </a:ln>
          </p:spPr>
          <p:txBody>
            <a:bodyPr/>
            <a:lstStyle/>
            <a:p>
              <a:pPr fontAlgn="t"/>
              <a:endParaRPr lang="zh-CN" altLang="en-US" sz="1000">
                <a:solidFill>
                  <a:srgbClr val="000000"/>
                </a:solidFill>
                <a:latin typeface="+mn-lt"/>
                <a:ea typeface="+mn-ea"/>
              </a:endParaRPr>
            </a:p>
          </p:txBody>
        </p:sp>
        <p:sp>
          <p:nvSpPr>
            <p:cNvPr id="50" name="Freeform 958"/>
            <p:cNvSpPr>
              <a:spLocks noChangeAspect="1"/>
            </p:cNvSpPr>
            <p:nvPr/>
          </p:nvSpPr>
          <p:spPr bwMode="auto">
            <a:xfrm>
              <a:off x="4118" y="1605"/>
              <a:ext cx="174" cy="88"/>
            </a:xfrm>
            <a:custGeom>
              <a:avLst/>
              <a:gdLst/>
              <a:ahLst/>
              <a:cxnLst>
                <a:cxn ang="0">
                  <a:pos x="87" y="26"/>
                </a:cxn>
                <a:cxn ang="0">
                  <a:pos x="43" y="41"/>
                </a:cxn>
                <a:cxn ang="0">
                  <a:pos x="0" y="17"/>
                </a:cxn>
                <a:cxn ang="0">
                  <a:pos x="43" y="3"/>
                </a:cxn>
                <a:cxn ang="0">
                  <a:pos x="87" y="26"/>
                </a:cxn>
              </a:cxnLst>
              <a:rect l="0" t="0" r="r" b="b"/>
              <a:pathLst>
                <a:path w="87" h="44">
                  <a:moveTo>
                    <a:pt x="87" y="26"/>
                  </a:moveTo>
                  <a:cubicBezTo>
                    <a:pt x="87" y="37"/>
                    <a:pt x="67" y="44"/>
                    <a:pt x="43" y="41"/>
                  </a:cubicBezTo>
                  <a:cubicBezTo>
                    <a:pt x="19" y="39"/>
                    <a:pt x="0" y="28"/>
                    <a:pt x="0" y="17"/>
                  </a:cubicBezTo>
                  <a:cubicBezTo>
                    <a:pt x="0" y="7"/>
                    <a:pt x="19" y="0"/>
                    <a:pt x="43" y="3"/>
                  </a:cubicBezTo>
                  <a:cubicBezTo>
                    <a:pt x="67" y="5"/>
                    <a:pt x="87" y="16"/>
                    <a:pt x="87" y="26"/>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51" name="Freeform 959"/>
            <p:cNvSpPr>
              <a:spLocks noChangeAspect="1"/>
            </p:cNvSpPr>
            <p:nvPr/>
          </p:nvSpPr>
          <p:spPr bwMode="auto">
            <a:xfrm>
              <a:off x="4118" y="1597"/>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FFF6E5"/>
            </a:solidFill>
            <a:ln w="9525">
              <a:noFill/>
              <a:round/>
              <a:headEnd/>
              <a:tailEnd/>
            </a:ln>
          </p:spPr>
          <p:txBody>
            <a:bodyPr/>
            <a:lstStyle/>
            <a:p>
              <a:pPr fontAlgn="t"/>
              <a:endParaRPr lang="zh-CN" altLang="en-US" sz="1000">
                <a:solidFill>
                  <a:srgbClr val="000000"/>
                </a:solidFill>
                <a:latin typeface="+mn-lt"/>
                <a:ea typeface="+mn-ea"/>
              </a:endParaRPr>
            </a:p>
          </p:txBody>
        </p:sp>
        <p:sp>
          <p:nvSpPr>
            <p:cNvPr id="52" name="Freeform 960"/>
            <p:cNvSpPr>
              <a:spLocks noChangeAspect="1"/>
            </p:cNvSpPr>
            <p:nvPr/>
          </p:nvSpPr>
          <p:spPr bwMode="auto">
            <a:xfrm>
              <a:off x="4118" y="1593"/>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FDE0AA"/>
            </a:solidFill>
            <a:ln w="9525">
              <a:noFill/>
              <a:round/>
              <a:headEnd/>
              <a:tailEnd/>
            </a:ln>
          </p:spPr>
          <p:txBody>
            <a:bodyPr/>
            <a:lstStyle/>
            <a:p>
              <a:pPr fontAlgn="t"/>
              <a:endParaRPr lang="zh-CN" altLang="en-US" sz="1000">
                <a:solidFill>
                  <a:srgbClr val="000000"/>
                </a:solidFill>
                <a:latin typeface="+mn-lt"/>
                <a:ea typeface="+mn-ea"/>
              </a:endParaRPr>
            </a:p>
          </p:txBody>
        </p:sp>
        <p:sp>
          <p:nvSpPr>
            <p:cNvPr id="53" name="Freeform 961"/>
            <p:cNvSpPr>
              <a:spLocks noChangeAspect="1"/>
            </p:cNvSpPr>
            <p:nvPr/>
          </p:nvSpPr>
          <p:spPr bwMode="auto">
            <a:xfrm>
              <a:off x="4118" y="1579"/>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54" name="Freeform 962"/>
            <p:cNvSpPr>
              <a:spLocks noChangeAspect="1"/>
            </p:cNvSpPr>
            <p:nvPr/>
          </p:nvSpPr>
          <p:spPr bwMode="auto">
            <a:xfrm>
              <a:off x="4118" y="1569"/>
              <a:ext cx="174" cy="88"/>
            </a:xfrm>
            <a:custGeom>
              <a:avLst/>
              <a:gdLst/>
              <a:ahLst/>
              <a:cxnLst>
                <a:cxn ang="0">
                  <a:pos x="87" y="27"/>
                </a:cxn>
                <a:cxn ang="0">
                  <a:pos x="43" y="41"/>
                </a:cxn>
                <a:cxn ang="0">
                  <a:pos x="0" y="17"/>
                </a:cxn>
                <a:cxn ang="0">
                  <a:pos x="43" y="3"/>
                </a:cxn>
                <a:cxn ang="0">
                  <a:pos x="87" y="27"/>
                </a:cxn>
              </a:cxnLst>
              <a:rect l="0" t="0" r="r" b="b"/>
              <a:pathLst>
                <a:path w="87" h="44">
                  <a:moveTo>
                    <a:pt x="87" y="27"/>
                  </a:moveTo>
                  <a:cubicBezTo>
                    <a:pt x="87" y="37"/>
                    <a:pt x="67" y="44"/>
                    <a:pt x="43" y="41"/>
                  </a:cubicBezTo>
                  <a:cubicBezTo>
                    <a:pt x="19" y="39"/>
                    <a:pt x="0" y="28"/>
                    <a:pt x="0" y="17"/>
                  </a:cubicBezTo>
                  <a:cubicBezTo>
                    <a:pt x="0" y="7"/>
                    <a:pt x="19" y="0"/>
                    <a:pt x="43" y="3"/>
                  </a:cubicBezTo>
                  <a:cubicBezTo>
                    <a:pt x="67" y="5"/>
                    <a:pt x="87" y="16"/>
                    <a:pt x="87" y="27"/>
                  </a:cubicBezTo>
                  <a:close/>
                </a:path>
              </a:pathLst>
            </a:custGeom>
            <a:solidFill>
              <a:srgbClr val="FFF6E5"/>
            </a:solidFill>
            <a:ln w="9525">
              <a:noFill/>
              <a:round/>
              <a:headEnd/>
              <a:tailEnd/>
            </a:ln>
          </p:spPr>
          <p:txBody>
            <a:bodyPr/>
            <a:lstStyle/>
            <a:p>
              <a:pPr fontAlgn="t"/>
              <a:endParaRPr lang="zh-CN" altLang="en-US" sz="1000">
                <a:solidFill>
                  <a:srgbClr val="000000"/>
                </a:solidFill>
                <a:latin typeface="+mn-lt"/>
                <a:ea typeface="+mn-ea"/>
              </a:endParaRPr>
            </a:p>
          </p:txBody>
        </p:sp>
        <p:sp>
          <p:nvSpPr>
            <p:cNvPr id="55" name="Freeform 963"/>
            <p:cNvSpPr>
              <a:spLocks noChangeAspect="1"/>
            </p:cNvSpPr>
            <p:nvPr/>
          </p:nvSpPr>
          <p:spPr bwMode="auto">
            <a:xfrm>
              <a:off x="4118" y="1567"/>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FDE0AA"/>
            </a:solidFill>
            <a:ln w="9525">
              <a:noFill/>
              <a:round/>
              <a:headEnd/>
              <a:tailEnd/>
            </a:ln>
          </p:spPr>
          <p:txBody>
            <a:bodyPr/>
            <a:lstStyle/>
            <a:p>
              <a:pPr fontAlgn="t"/>
              <a:endParaRPr lang="zh-CN" altLang="en-US" sz="1000">
                <a:solidFill>
                  <a:srgbClr val="000000"/>
                </a:solidFill>
                <a:latin typeface="+mn-lt"/>
                <a:ea typeface="+mn-ea"/>
              </a:endParaRPr>
            </a:p>
          </p:txBody>
        </p:sp>
        <p:sp>
          <p:nvSpPr>
            <p:cNvPr id="56" name="Freeform 964"/>
            <p:cNvSpPr>
              <a:spLocks noChangeAspect="1"/>
            </p:cNvSpPr>
            <p:nvPr/>
          </p:nvSpPr>
          <p:spPr bwMode="auto">
            <a:xfrm>
              <a:off x="4118" y="1553"/>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57" name="Freeform 965"/>
            <p:cNvSpPr>
              <a:spLocks noChangeAspect="1"/>
            </p:cNvSpPr>
            <p:nvPr/>
          </p:nvSpPr>
          <p:spPr bwMode="auto">
            <a:xfrm>
              <a:off x="4118" y="1543"/>
              <a:ext cx="174" cy="88"/>
            </a:xfrm>
            <a:custGeom>
              <a:avLst/>
              <a:gdLst/>
              <a:ahLst/>
              <a:cxnLst>
                <a:cxn ang="0">
                  <a:pos x="87" y="27"/>
                </a:cxn>
                <a:cxn ang="0">
                  <a:pos x="43" y="41"/>
                </a:cxn>
                <a:cxn ang="0">
                  <a:pos x="0" y="18"/>
                </a:cxn>
                <a:cxn ang="0">
                  <a:pos x="43" y="3"/>
                </a:cxn>
                <a:cxn ang="0">
                  <a:pos x="87" y="27"/>
                </a:cxn>
              </a:cxnLst>
              <a:rect l="0" t="0" r="r" b="b"/>
              <a:pathLst>
                <a:path w="87" h="44">
                  <a:moveTo>
                    <a:pt x="87" y="27"/>
                  </a:moveTo>
                  <a:cubicBezTo>
                    <a:pt x="87" y="37"/>
                    <a:pt x="67" y="44"/>
                    <a:pt x="43" y="41"/>
                  </a:cubicBezTo>
                  <a:cubicBezTo>
                    <a:pt x="19" y="39"/>
                    <a:pt x="0" y="28"/>
                    <a:pt x="0" y="18"/>
                  </a:cubicBezTo>
                  <a:cubicBezTo>
                    <a:pt x="0" y="7"/>
                    <a:pt x="19" y="0"/>
                    <a:pt x="43" y="3"/>
                  </a:cubicBezTo>
                  <a:cubicBezTo>
                    <a:pt x="67" y="5"/>
                    <a:pt x="87" y="16"/>
                    <a:pt x="87" y="27"/>
                  </a:cubicBezTo>
                  <a:close/>
                </a:path>
              </a:pathLst>
            </a:custGeom>
            <a:solidFill>
              <a:srgbClr val="FFF6E5"/>
            </a:solidFill>
            <a:ln w="9525">
              <a:noFill/>
              <a:round/>
              <a:headEnd/>
              <a:tailEnd/>
            </a:ln>
          </p:spPr>
          <p:txBody>
            <a:bodyPr/>
            <a:lstStyle/>
            <a:p>
              <a:pPr fontAlgn="t"/>
              <a:endParaRPr lang="zh-CN" altLang="en-US" sz="1000">
                <a:solidFill>
                  <a:srgbClr val="000000"/>
                </a:solidFill>
                <a:latin typeface="+mn-lt"/>
                <a:ea typeface="+mn-ea"/>
              </a:endParaRPr>
            </a:p>
          </p:txBody>
        </p:sp>
        <p:sp>
          <p:nvSpPr>
            <p:cNvPr id="58" name="Freeform 966"/>
            <p:cNvSpPr>
              <a:spLocks noChangeAspect="1"/>
            </p:cNvSpPr>
            <p:nvPr/>
          </p:nvSpPr>
          <p:spPr bwMode="auto">
            <a:xfrm>
              <a:off x="4118" y="1541"/>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FDE0AA"/>
            </a:solidFill>
            <a:ln w="9525">
              <a:noFill/>
              <a:round/>
              <a:headEnd/>
              <a:tailEnd/>
            </a:ln>
          </p:spPr>
          <p:txBody>
            <a:bodyPr/>
            <a:lstStyle/>
            <a:p>
              <a:pPr fontAlgn="t"/>
              <a:endParaRPr lang="zh-CN" altLang="en-US" sz="1000">
                <a:solidFill>
                  <a:srgbClr val="000000"/>
                </a:solidFill>
                <a:latin typeface="+mn-lt"/>
                <a:ea typeface="+mn-ea"/>
              </a:endParaRPr>
            </a:p>
          </p:txBody>
        </p:sp>
        <p:sp>
          <p:nvSpPr>
            <p:cNvPr id="59" name="Freeform 967"/>
            <p:cNvSpPr>
              <a:spLocks noChangeAspect="1"/>
            </p:cNvSpPr>
            <p:nvPr/>
          </p:nvSpPr>
          <p:spPr bwMode="auto">
            <a:xfrm>
              <a:off x="4124" y="1565"/>
              <a:ext cx="88" cy="50"/>
            </a:xfrm>
            <a:custGeom>
              <a:avLst/>
              <a:gdLst/>
              <a:ahLst/>
              <a:cxnLst>
                <a:cxn ang="0">
                  <a:pos x="44" y="25"/>
                </a:cxn>
                <a:cxn ang="0">
                  <a:pos x="17" y="19"/>
                </a:cxn>
                <a:cxn ang="0">
                  <a:pos x="5" y="0"/>
                </a:cxn>
                <a:cxn ang="0">
                  <a:pos x="19" y="17"/>
                </a:cxn>
                <a:cxn ang="0">
                  <a:pos x="44" y="25"/>
                </a:cxn>
              </a:cxnLst>
              <a:rect l="0" t="0" r="r" b="b"/>
              <a:pathLst>
                <a:path w="44" h="25">
                  <a:moveTo>
                    <a:pt x="44" y="25"/>
                  </a:moveTo>
                  <a:cubicBezTo>
                    <a:pt x="35" y="25"/>
                    <a:pt x="26" y="23"/>
                    <a:pt x="17" y="19"/>
                  </a:cubicBezTo>
                  <a:cubicBezTo>
                    <a:pt x="11" y="16"/>
                    <a:pt x="0" y="8"/>
                    <a:pt x="5" y="0"/>
                  </a:cubicBezTo>
                  <a:cubicBezTo>
                    <a:pt x="4" y="8"/>
                    <a:pt x="12" y="14"/>
                    <a:pt x="19" y="17"/>
                  </a:cubicBezTo>
                  <a:cubicBezTo>
                    <a:pt x="27" y="22"/>
                    <a:pt x="36" y="24"/>
                    <a:pt x="44" y="25"/>
                  </a:cubicBezTo>
                </a:path>
              </a:pathLst>
            </a:custGeom>
            <a:solidFill>
              <a:srgbClr val="F8B856"/>
            </a:solidFill>
            <a:ln w="9525">
              <a:noFill/>
              <a:round/>
              <a:headEnd/>
              <a:tailEnd/>
            </a:ln>
          </p:spPr>
          <p:txBody>
            <a:bodyPr/>
            <a:lstStyle/>
            <a:p>
              <a:pPr fontAlgn="t"/>
              <a:endParaRPr lang="zh-CN" altLang="en-US" sz="1000">
                <a:solidFill>
                  <a:srgbClr val="000000"/>
                </a:solidFill>
                <a:latin typeface="+mn-lt"/>
                <a:ea typeface="+mn-ea"/>
              </a:endParaRPr>
            </a:p>
          </p:txBody>
        </p:sp>
        <p:sp>
          <p:nvSpPr>
            <p:cNvPr id="60" name="Freeform 968"/>
            <p:cNvSpPr>
              <a:spLocks noChangeAspect="1"/>
            </p:cNvSpPr>
            <p:nvPr/>
          </p:nvSpPr>
          <p:spPr bwMode="auto">
            <a:xfrm>
              <a:off x="4190" y="1547"/>
              <a:ext cx="98" cy="62"/>
            </a:xfrm>
            <a:custGeom>
              <a:avLst/>
              <a:gdLst/>
              <a:ahLst/>
              <a:cxnLst>
                <a:cxn ang="0">
                  <a:pos x="3" y="1"/>
                </a:cxn>
                <a:cxn ang="0">
                  <a:pos x="41" y="14"/>
                </a:cxn>
                <a:cxn ang="0">
                  <a:pos x="39" y="31"/>
                </a:cxn>
                <a:cxn ang="0">
                  <a:pos x="33" y="12"/>
                </a:cxn>
                <a:cxn ang="0">
                  <a:pos x="0" y="0"/>
                </a:cxn>
                <a:cxn ang="0">
                  <a:pos x="3" y="1"/>
                </a:cxn>
              </a:cxnLst>
              <a:rect l="0" t="0" r="r" b="b"/>
              <a:pathLst>
                <a:path w="49" h="31">
                  <a:moveTo>
                    <a:pt x="3" y="1"/>
                  </a:moveTo>
                  <a:cubicBezTo>
                    <a:pt x="16" y="3"/>
                    <a:pt x="31" y="6"/>
                    <a:pt x="41" y="14"/>
                  </a:cubicBezTo>
                  <a:cubicBezTo>
                    <a:pt x="49" y="20"/>
                    <a:pt x="48" y="28"/>
                    <a:pt x="39" y="31"/>
                  </a:cubicBezTo>
                  <a:cubicBezTo>
                    <a:pt x="47" y="26"/>
                    <a:pt x="41" y="17"/>
                    <a:pt x="33" y="12"/>
                  </a:cubicBezTo>
                  <a:cubicBezTo>
                    <a:pt x="23" y="6"/>
                    <a:pt x="11" y="3"/>
                    <a:pt x="0" y="0"/>
                  </a:cubicBezTo>
                  <a:cubicBezTo>
                    <a:pt x="1" y="1"/>
                    <a:pt x="2" y="1"/>
                    <a:pt x="3" y="1"/>
                  </a:cubicBezTo>
                </a:path>
              </a:pathLst>
            </a:custGeom>
            <a:solidFill>
              <a:srgbClr val="FFFFFF"/>
            </a:solidFill>
            <a:ln w="9525">
              <a:noFill/>
              <a:round/>
              <a:headEnd/>
              <a:tailEnd/>
            </a:ln>
          </p:spPr>
          <p:txBody>
            <a:bodyPr/>
            <a:lstStyle/>
            <a:p>
              <a:pPr fontAlgn="t"/>
              <a:endParaRPr lang="zh-CN" altLang="en-US" sz="1000">
                <a:solidFill>
                  <a:srgbClr val="000000"/>
                </a:solidFill>
                <a:latin typeface="+mn-lt"/>
                <a:ea typeface="+mn-ea"/>
              </a:endParaRPr>
            </a:p>
          </p:txBody>
        </p:sp>
      </p:grpSp>
      <p:grpSp>
        <p:nvGrpSpPr>
          <p:cNvPr id="4" name="Group 969"/>
          <p:cNvGrpSpPr>
            <a:grpSpLocks noChangeAspect="1"/>
          </p:cNvGrpSpPr>
          <p:nvPr/>
        </p:nvGrpSpPr>
        <p:grpSpPr bwMode="auto">
          <a:xfrm>
            <a:off x="4932216" y="2075782"/>
            <a:ext cx="376237" cy="478896"/>
            <a:chOff x="4078" y="1157"/>
            <a:chExt cx="394" cy="602"/>
          </a:xfrm>
        </p:grpSpPr>
        <p:sp>
          <p:nvSpPr>
            <p:cNvPr id="62" name="Freeform 970"/>
            <p:cNvSpPr>
              <a:spLocks noChangeAspect="1"/>
            </p:cNvSpPr>
            <p:nvPr/>
          </p:nvSpPr>
          <p:spPr bwMode="auto">
            <a:xfrm>
              <a:off x="4396" y="1209"/>
              <a:ext cx="76" cy="550"/>
            </a:xfrm>
            <a:custGeom>
              <a:avLst/>
              <a:gdLst/>
              <a:ahLst/>
              <a:cxnLst>
                <a:cxn ang="0">
                  <a:pos x="37" y="5"/>
                </a:cxn>
                <a:cxn ang="0">
                  <a:pos x="2" y="22"/>
                </a:cxn>
                <a:cxn ang="0">
                  <a:pos x="0" y="272"/>
                </a:cxn>
                <a:cxn ang="0">
                  <a:pos x="8" y="269"/>
                </a:cxn>
                <a:cxn ang="0">
                  <a:pos x="33" y="244"/>
                </a:cxn>
                <a:cxn ang="0">
                  <a:pos x="38" y="230"/>
                </a:cxn>
                <a:cxn ang="0">
                  <a:pos x="38" y="13"/>
                </a:cxn>
                <a:cxn ang="0">
                  <a:pos x="37" y="5"/>
                </a:cxn>
              </a:cxnLst>
              <a:rect l="0" t="0" r="r" b="b"/>
              <a:pathLst>
                <a:path w="38" h="275">
                  <a:moveTo>
                    <a:pt x="37" y="5"/>
                  </a:moveTo>
                  <a:cubicBezTo>
                    <a:pt x="34" y="0"/>
                    <a:pt x="2" y="22"/>
                    <a:pt x="2" y="22"/>
                  </a:cubicBezTo>
                  <a:cubicBezTo>
                    <a:pt x="0" y="272"/>
                    <a:pt x="0" y="272"/>
                    <a:pt x="0" y="272"/>
                  </a:cubicBezTo>
                  <a:cubicBezTo>
                    <a:pt x="0" y="272"/>
                    <a:pt x="1" y="275"/>
                    <a:pt x="8" y="269"/>
                  </a:cubicBezTo>
                  <a:cubicBezTo>
                    <a:pt x="15" y="263"/>
                    <a:pt x="30" y="247"/>
                    <a:pt x="33" y="244"/>
                  </a:cubicBezTo>
                  <a:cubicBezTo>
                    <a:pt x="36" y="240"/>
                    <a:pt x="37" y="238"/>
                    <a:pt x="38" y="230"/>
                  </a:cubicBezTo>
                  <a:cubicBezTo>
                    <a:pt x="38" y="13"/>
                    <a:pt x="38" y="13"/>
                    <a:pt x="38" y="13"/>
                  </a:cubicBezTo>
                  <a:cubicBezTo>
                    <a:pt x="38" y="6"/>
                    <a:pt x="37" y="5"/>
                    <a:pt x="37" y="5"/>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63" name="Freeform 971"/>
            <p:cNvSpPr>
              <a:spLocks noChangeAspect="1"/>
            </p:cNvSpPr>
            <p:nvPr/>
          </p:nvSpPr>
          <p:spPr bwMode="auto">
            <a:xfrm>
              <a:off x="4078" y="1157"/>
              <a:ext cx="388" cy="98"/>
            </a:xfrm>
            <a:custGeom>
              <a:avLst/>
              <a:gdLst/>
              <a:ahLst/>
              <a:cxnLst>
                <a:cxn ang="0">
                  <a:pos x="194" y="28"/>
                </a:cxn>
                <a:cxn ang="0">
                  <a:pos x="164" y="49"/>
                </a:cxn>
                <a:cxn ang="0">
                  <a:pos x="7" y="19"/>
                </a:cxn>
                <a:cxn ang="0">
                  <a:pos x="1" y="24"/>
                </a:cxn>
                <a:cxn ang="0">
                  <a:pos x="4" y="17"/>
                </a:cxn>
                <a:cxn ang="0">
                  <a:pos x="28" y="1"/>
                </a:cxn>
                <a:cxn ang="0">
                  <a:pos x="32" y="0"/>
                </a:cxn>
                <a:cxn ang="0">
                  <a:pos x="187" y="26"/>
                </a:cxn>
                <a:cxn ang="0">
                  <a:pos x="194" y="28"/>
                </a:cxn>
              </a:cxnLst>
              <a:rect l="0" t="0" r="r" b="b"/>
              <a:pathLst>
                <a:path w="194" h="49">
                  <a:moveTo>
                    <a:pt x="194" y="28"/>
                  </a:moveTo>
                  <a:cubicBezTo>
                    <a:pt x="164" y="49"/>
                    <a:pt x="164" y="49"/>
                    <a:pt x="164" y="49"/>
                  </a:cubicBezTo>
                  <a:cubicBezTo>
                    <a:pt x="72" y="32"/>
                    <a:pt x="14" y="21"/>
                    <a:pt x="7" y="19"/>
                  </a:cubicBezTo>
                  <a:cubicBezTo>
                    <a:pt x="2" y="19"/>
                    <a:pt x="1" y="24"/>
                    <a:pt x="1" y="24"/>
                  </a:cubicBezTo>
                  <a:cubicBezTo>
                    <a:pt x="1" y="24"/>
                    <a:pt x="0" y="19"/>
                    <a:pt x="4" y="17"/>
                  </a:cubicBezTo>
                  <a:cubicBezTo>
                    <a:pt x="6" y="15"/>
                    <a:pt x="22" y="5"/>
                    <a:pt x="28" y="1"/>
                  </a:cubicBezTo>
                  <a:cubicBezTo>
                    <a:pt x="30" y="0"/>
                    <a:pt x="32" y="0"/>
                    <a:pt x="32" y="0"/>
                  </a:cubicBezTo>
                  <a:cubicBezTo>
                    <a:pt x="32" y="0"/>
                    <a:pt x="185" y="26"/>
                    <a:pt x="187" y="26"/>
                  </a:cubicBezTo>
                  <a:cubicBezTo>
                    <a:pt x="193" y="28"/>
                    <a:pt x="194" y="28"/>
                    <a:pt x="194" y="28"/>
                  </a:cubicBezTo>
                  <a:close/>
                </a:path>
              </a:pathLst>
            </a:custGeom>
            <a:solidFill>
              <a:srgbClr val="F7B249"/>
            </a:solidFill>
            <a:ln w="9525">
              <a:noFill/>
              <a:round/>
              <a:headEnd/>
              <a:tailEnd/>
            </a:ln>
          </p:spPr>
          <p:txBody>
            <a:bodyPr/>
            <a:lstStyle/>
            <a:p>
              <a:pPr fontAlgn="t"/>
              <a:endParaRPr lang="zh-CN" altLang="en-US" sz="1000">
                <a:solidFill>
                  <a:srgbClr val="000000"/>
                </a:solidFill>
                <a:latin typeface="+mn-lt"/>
                <a:ea typeface="+mn-ea"/>
              </a:endParaRPr>
            </a:p>
          </p:txBody>
        </p:sp>
        <p:sp>
          <p:nvSpPr>
            <p:cNvPr id="64" name="Freeform 972"/>
            <p:cNvSpPr>
              <a:spLocks noChangeAspect="1"/>
            </p:cNvSpPr>
            <p:nvPr/>
          </p:nvSpPr>
          <p:spPr bwMode="auto">
            <a:xfrm>
              <a:off x="4392" y="1213"/>
              <a:ext cx="78" cy="54"/>
            </a:xfrm>
            <a:custGeom>
              <a:avLst/>
              <a:gdLst/>
              <a:ahLst/>
              <a:cxnLst>
                <a:cxn ang="0">
                  <a:pos x="0" y="20"/>
                </a:cxn>
                <a:cxn ang="0">
                  <a:pos x="35" y="0"/>
                </a:cxn>
                <a:cxn ang="0">
                  <a:pos x="39" y="5"/>
                </a:cxn>
                <a:cxn ang="0">
                  <a:pos x="6" y="27"/>
                </a:cxn>
                <a:cxn ang="0">
                  <a:pos x="0" y="20"/>
                </a:cxn>
              </a:cxnLst>
              <a:rect l="0" t="0" r="r" b="b"/>
              <a:pathLst>
                <a:path w="39" h="27">
                  <a:moveTo>
                    <a:pt x="0" y="20"/>
                  </a:moveTo>
                  <a:cubicBezTo>
                    <a:pt x="0" y="20"/>
                    <a:pt x="32" y="1"/>
                    <a:pt x="35" y="0"/>
                  </a:cubicBezTo>
                  <a:cubicBezTo>
                    <a:pt x="38" y="1"/>
                    <a:pt x="39" y="2"/>
                    <a:pt x="39" y="5"/>
                  </a:cubicBezTo>
                  <a:cubicBezTo>
                    <a:pt x="6" y="27"/>
                    <a:pt x="6" y="27"/>
                    <a:pt x="6" y="27"/>
                  </a:cubicBezTo>
                  <a:lnTo>
                    <a:pt x="0" y="20"/>
                  </a:lnTo>
                  <a:close/>
                </a:path>
              </a:pathLst>
            </a:custGeom>
            <a:solidFill>
              <a:srgbClr val="F9C270"/>
            </a:solidFill>
            <a:ln w="9525">
              <a:noFill/>
              <a:round/>
              <a:headEnd/>
              <a:tailEnd/>
            </a:ln>
          </p:spPr>
          <p:txBody>
            <a:bodyPr/>
            <a:lstStyle/>
            <a:p>
              <a:pPr fontAlgn="t"/>
              <a:endParaRPr lang="zh-CN" altLang="en-US" sz="1000">
                <a:solidFill>
                  <a:srgbClr val="000000"/>
                </a:solidFill>
                <a:latin typeface="+mn-lt"/>
                <a:ea typeface="+mn-ea"/>
              </a:endParaRPr>
            </a:p>
          </p:txBody>
        </p:sp>
        <p:sp>
          <p:nvSpPr>
            <p:cNvPr id="65" name="Freeform 973"/>
            <p:cNvSpPr>
              <a:spLocks noChangeAspect="1"/>
            </p:cNvSpPr>
            <p:nvPr/>
          </p:nvSpPr>
          <p:spPr bwMode="auto">
            <a:xfrm>
              <a:off x="4080" y="1193"/>
              <a:ext cx="328" cy="566"/>
            </a:xfrm>
            <a:custGeom>
              <a:avLst/>
              <a:gdLst/>
              <a:ahLst/>
              <a:cxnLst>
                <a:cxn ang="0">
                  <a:pos x="159" y="29"/>
                </a:cxn>
                <a:cxn ang="0">
                  <a:pos x="6" y="1"/>
                </a:cxn>
                <a:cxn ang="0">
                  <a:pos x="0" y="5"/>
                </a:cxn>
                <a:cxn ang="0">
                  <a:pos x="0" y="237"/>
                </a:cxn>
                <a:cxn ang="0">
                  <a:pos x="5" y="248"/>
                </a:cxn>
                <a:cxn ang="0">
                  <a:pos x="154" y="280"/>
                </a:cxn>
                <a:cxn ang="0">
                  <a:pos x="163" y="274"/>
                </a:cxn>
                <a:cxn ang="0">
                  <a:pos x="163" y="37"/>
                </a:cxn>
                <a:cxn ang="0">
                  <a:pos x="159" y="29"/>
                </a:cxn>
              </a:cxnLst>
              <a:rect l="0" t="0" r="r" b="b"/>
              <a:pathLst>
                <a:path w="164" h="283">
                  <a:moveTo>
                    <a:pt x="159" y="29"/>
                  </a:moveTo>
                  <a:cubicBezTo>
                    <a:pt x="71" y="14"/>
                    <a:pt x="13" y="3"/>
                    <a:pt x="6" y="1"/>
                  </a:cubicBezTo>
                  <a:cubicBezTo>
                    <a:pt x="0" y="0"/>
                    <a:pt x="0" y="5"/>
                    <a:pt x="0" y="5"/>
                  </a:cubicBezTo>
                  <a:cubicBezTo>
                    <a:pt x="0" y="5"/>
                    <a:pt x="0" y="228"/>
                    <a:pt x="0" y="237"/>
                  </a:cubicBezTo>
                  <a:cubicBezTo>
                    <a:pt x="0" y="246"/>
                    <a:pt x="1" y="247"/>
                    <a:pt x="5" y="248"/>
                  </a:cubicBezTo>
                  <a:cubicBezTo>
                    <a:pt x="8" y="249"/>
                    <a:pt x="127" y="274"/>
                    <a:pt x="154" y="280"/>
                  </a:cubicBezTo>
                  <a:cubicBezTo>
                    <a:pt x="164" y="283"/>
                    <a:pt x="163" y="277"/>
                    <a:pt x="163" y="274"/>
                  </a:cubicBezTo>
                  <a:cubicBezTo>
                    <a:pt x="163" y="274"/>
                    <a:pt x="163" y="42"/>
                    <a:pt x="163" y="37"/>
                  </a:cubicBezTo>
                  <a:cubicBezTo>
                    <a:pt x="163" y="33"/>
                    <a:pt x="160" y="30"/>
                    <a:pt x="159" y="29"/>
                  </a:cubicBezTo>
                  <a:close/>
                </a:path>
              </a:pathLst>
            </a:custGeom>
            <a:solidFill>
              <a:srgbClr val="FCD68C"/>
            </a:solidFill>
            <a:ln w="9525">
              <a:noFill/>
              <a:round/>
              <a:headEnd/>
              <a:tailEnd/>
            </a:ln>
          </p:spPr>
          <p:txBody>
            <a:bodyPr/>
            <a:lstStyle/>
            <a:p>
              <a:pPr fontAlgn="t"/>
              <a:endParaRPr lang="zh-CN" altLang="en-US" sz="1000">
                <a:solidFill>
                  <a:srgbClr val="000000"/>
                </a:solidFill>
                <a:latin typeface="+mn-lt"/>
                <a:ea typeface="+mn-ea"/>
              </a:endParaRPr>
            </a:p>
          </p:txBody>
        </p:sp>
        <p:sp>
          <p:nvSpPr>
            <p:cNvPr id="66" name="Freeform 974"/>
            <p:cNvSpPr>
              <a:spLocks noChangeAspect="1"/>
            </p:cNvSpPr>
            <p:nvPr/>
          </p:nvSpPr>
          <p:spPr bwMode="auto">
            <a:xfrm>
              <a:off x="4090" y="1205"/>
              <a:ext cx="306" cy="540"/>
            </a:xfrm>
            <a:custGeom>
              <a:avLst/>
              <a:gdLst/>
              <a:ahLst/>
              <a:cxnLst>
                <a:cxn ang="0">
                  <a:pos x="148" y="27"/>
                </a:cxn>
                <a:cxn ang="0">
                  <a:pos x="5" y="1"/>
                </a:cxn>
                <a:cxn ang="0">
                  <a:pos x="0" y="4"/>
                </a:cxn>
                <a:cxn ang="0">
                  <a:pos x="0" y="226"/>
                </a:cxn>
                <a:cxn ang="0">
                  <a:pos x="5" y="237"/>
                </a:cxn>
                <a:cxn ang="0">
                  <a:pos x="144" y="267"/>
                </a:cxn>
                <a:cxn ang="0">
                  <a:pos x="152" y="261"/>
                </a:cxn>
                <a:cxn ang="0">
                  <a:pos x="152" y="34"/>
                </a:cxn>
                <a:cxn ang="0">
                  <a:pos x="148" y="27"/>
                </a:cxn>
              </a:cxnLst>
              <a:rect l="0" t="0" r="r" b="b"/>
              <a:pathLst>
                <a:path w="153" h="270">
                  <a:moveTo>
                    <a:pt x="148" y="27"/>
                  </a:moveTo>
                  <a:cubicBezTo>
                    <a:pt x="66" y="12"/>
                    <a:pt x="12" y="2"/>
                    <a:pt x="5" y="1"/>
                  </a:cubicBezTo>
                  <a:cubicBezTo>
                    <a:pt x="0" y="0"/>
                    <a:pt x="0" y="4"/>
                    <a:pt x="0" y="4"/>
                  </a:cubicBezTo>
                  <a:cubicBezTo>
                    <a:pt x="0" y="4"/>
                    <a:pt x="0" y="218"/>
                    <a:pt x="0" y="226"/>
                  </a:cubicBezTo>
                  <a:cubicBezTo>
                    <a:pt x="0" y="235"/>
                    <a:pt x="1" y="236"/>
                    <a:pt x="5" y="237"/>
                  </a:cubicBezTo>
                  <a:cubicBezTo>
                    <a:pt x="7" y="238"/>
                    <a:pt x="119" y="262"/>
                    <a:pt x="144" y="267"/>
                  </a:cubicBezTo>
                  <a:cubicBezTo>
                    <a:pt x="153" y="270"/>
                    <a:pt x="152" y="264"/>
                    <a:pt x="152" y="261"/>
                  </a:cubicBezTo>
                  <a:cubicBezTo>
                    <a:pt x="152" y="261"/>
                    <a:pt x="152" y="39"/>
                    <a:pt x="152" y="34"/>
                  </a:cubicBezTo>
                  <a:cubicBezTo>
                    <a:pt x="152" y="30"/>
                    <a:pt x="151" y="27"/>
                    <a:pt x="148" y="27"/>
                  </a:cubicBezTo>
                  <a:close/>
                </a:path>
              </a:pathLst>
            </a:custGeom>
            <a:solidFill>
              <a:srgbClr val="F6AD3C"/>
            </a:solidFill>
            <a:ln w="9525">
              <a:noFill/>
              <a:round/>
              <a:headEnd/>
              <a:tailEnd/>
            </a:ln>
          </p:spPr>
          <p:txBody>
            <a:bodyPr/>
            <a:lstStyle/>
            <a:p>
              <a:pPr fontAlgn="t"/>
              <a:endParaRPr lang="zh-CN" altLang="en-US" sz="1000">
                <a:solidFill>
                  <a:srgbClr val="000000"/>
                </a:solidFill>
                <a:latin typeface="+mn-lt"/>
                <a:ea typeface="+mn-ea"/>
              </a:endParaRPr>
            </a:p>
          </p:txBody>
        </p:sp>
        <p:sp>
          <p:nvSpPr>
            <p:cNvPr id="67" name="Freeform 975"/>
            <p:cNvSpPr>
              <a:spLocks noChangeAspect="1" noEditPoints="1"/>
            </p:cNvSpPr>
            <p:nvPr/>
          </p:nvSpPr>
          <p:spPr bwMode="auto">
            <a:xfrm>
              <a:off x="4088" y="1205"/>
              <a:ext cx="308" cy="538"/>
            </a:xfrm>
            <a:custGeom>
              <a:avLst/>
              <a:gdLst/>
              <a:ahLst/>
              <a:cxnLst>
                <a:cxn ang="0">
                  <a:pos x="2" y="1"/>
                </a:cxn>
                <a:cxn ang="0">
                  <a:pos x="0" y="4"/>
                </a:cxn>
                <a:cxn ang="0">
                  <a:pos x="0" y="226"/>
                </a:cxn>
                <a:cxn ang="0">
                  <a:pos x="6" y="237"/>
                </a:cxn>
                <a:cxn ang="0">
                  <a:pos x="57" y="249"/>
                </a:cxn>
                <a:cxn ang="0">
                  <a:pos x="145" y="268"/>
                </a:cxn>
                <a:cxn ang="0">
                  <a:pos x="151" y="268"/>
                </a:cxn>
                <a:cxn ang="0">
                  <a:pos x="154" y="261"/>
                </a:cxn>
                <a:cxn ang="0">
                  <a:pos x="153" y="34"/>
                </a:cxn>
                <a:cxn ang="0">
                  <a:pos x="149" y="26"/>
                </a:cxn>
                <a:cxn ang="0">
                  <a:pos x="149" y="26"/>
                </a:cxn>
                <a:cxn ang="0">
                  <a:pos x="6" y="0"/>
                </a:cxn>
                <a:cxn ang="0">
                  <a:pos x="2" y="1"/>
                </a:cxn>
                <a:cxn ang="0">
                  <a:pos x="145" y="267"/>
                </a:cxn>
                <a:cxn ang="0">
                  <a:pos x="57" y="247"/>
                </a:cxn>
                <a:cxn ang="0">
                  <a:pos x="6" y="236"/>
                </a:cxn>
                <a:cxn ang="0">
                  <a:pos x="1" y="226"/>
                </a:cxn>
                <a:cxn ang="0">
                  <a:pos x="1" y="4"/>
                </a:cxn>
                <a:cxn ang="0">
                  <a:pos x="2" y="2"/>
                </a:cxn>
                <a:cxn ang="0">
                  <a:pos x="6" y="1"/>
                </a:cxn>
                <a:cxn ang="0">
                  <a:pos x="149" y="27"/>
                </a:cxn>
                <a:cxn ang="0">
                  <a:pos x="152" y="34"/>
                </a:cxn>
                <a:cxn ang="0">
                  <a:pos x="152" y="261"/>
                </a:cxn>
                <a:cxn ang="0">
                  <a:pos x="151" y="267"/>
                </a:cxn>
                <a:cxn ang="0">
                  <a:pos x="145" y="267"/>
                </a:cxn>
              </a:cxnLst>
              <a:rect l="0" t="0" r="r" b="b"/>
              <a:pathLst>
                <a:path w="154" h="269">
                  <a:moveTo>
                    <a:pt x="2" y="1"/>
                  </a:moveTo>
                  <a:cubicBezTo>
                    <a:pt x="0" y="2"/>
                    <a:pt x="0" y="4"/>
                    <a:pt x="0" y="4"/>
                  </a:cubicBezTo>
                  <a:cubicBezTo>
                    <a:pt x="0" y="226"/>
                    <a:pt x="0" y="226"/>
                    <a:pt x="0" y="226"/>
                  </a:cubicBezTo>
                  <a:cubicBezTo>
                    <a:pt x="0" y="235"/>
                    <a:pt x="1" y="236"/>
                    <a:pt x="6" y="237"/>
                  </a:cubicBezTo>
                  <a:cubicBezTo>
                    <a:pt x="7" y="238"/>
                    <a:pt x="26" y="242"/>
                    <a:pt x="57" y="249"/>
                  </a:cubicBezTo>
                  <a:cubicBezTo>
                    <a:pt x="145" y="268"/>
                    <a:pt x="145" y="268"/>
                    <a:pt x="145" y="268"/>
                  </a:cubicBezTo>
                  <a:cubicBezTo>
                    <a:pt x="147" y="268"/>
                    <a:pt x="150" y="269"/>
                    <a:pt x="151" y="268"/>
                  </a:cubicBezTo>
                  <a:cubicBezTo>
                    <a:pt x="154" y="266"/>
                    <a:pt x="154" y="262"/>
                    <a:pt x="154" y="261"/>
                  </a:cubicBezTo>
                  <a:cubicBezTo>
                    <a:pt x="153" y="34"/>
                    <a:pt x="153" y="34"/>
                    <a:pt x="153" y="34"/>
                  </a:cubicBezTo>
                  <a:cubicBezTo>
                    <a:pt x="153" y="30"/>
                    <a:pt x="153" y="27"/>
                    <a:pt x="149" y="26"/>
                  </a:cubicBezTo>
                  <a:cubicBezTo>
                    <a:pt x="149" y="26"/>
                    <a:pt x="149" y="26"/>
                    <a:pt x="149" y="26"/>
                  </a:cubicBezTo>
                  <a:cubicBezTo>
                    <a:pt x="6" y="0"/>
                    <a:pt x="6" y="0"/>
                    <a:pt x="6" y="0"/>
                  </a:cubicBezTo>
                  <a:cubicBezTo>
                    <a:pt x="4" y="0"/>
                    <a:pt x="3" y="0"/>
                    <a:pt x="2" y="1"/>
                  </a:cubicBezTo>
                  <a:close/>
                  <a:moveTo>
                    <a:pt x="145" y="267"/>
                  </a:moveTo>
                  <a:cubicBezTo>
                    <a:pt x="57" y="247"/>
                    <a:pt x="57" y="247"/>
                    <a:pt x="57" y="247"/>
                  </a:cubicBezTo>
                  <a:cubicBezTo>
                    <a:pt x="30" y="242"/>
                    <a:pt x="7" y="237"/>
                    <a:pt x="6" y="236"/>
                  </a:cubicBezTo>
                  <a:cubicBezTo>
                    <a:pt x="2" y="235"/>
                    <a:pt x="1" y="235"/>
                    <a:pt x="1" y="226"/>
                  </a:cubicBezTo>
                  <a:cubicBezTo>
                    <a:pt x="1" y="4"/>
                    <a:pt x="1" y="4"/>
                    <a:pt x="1" y="4"/>
                  </a:cubicBezTo>
                  <a:cubicBezTo>
                    <a:pt x="1" y="4"/>
                    <a:pt x="1" y="2"/>
                    <a:pt x="2" y="2"/>
                  </a:cubicBezTo>
                  <a:cubicBezTo>
                    <a:pt x="3" y="1"/>
                    <a:pt x="4" y="1"/>
                    <a:pt x="6" y="1"/>
                  </a:cubicBezTo>
                  <a:cubicBezTo>
                    <a:pt x="149" y="27"/>
                    <a:pt x="149" y="27"/>
                    <a:pt x="149" y="27"/>
                  </a:cubicBezTo>
                  <a:cubicBezTo>
                    <a:pt x="152" y="28"/>
                    <a:pt x="152" y="30"/>
                    <a:pt x="152" y="34"/>
                  </a:cubicBezTo>
                  <a:cubicBezTo>
                    <a:pt x="152" y="261"/>
                    <a:pt x="152" y="261"/>
                    <a:pt x="152" y="261"/>
                  </a:cubicBezTo>
                  <a:cubicBezTo>
                    <a:pt x="152" y="261"/>
                    <a:pt x="153" y="265"/>
                    <a:pt x="151" y="267"/>
                  </a:cubicBezTo>
                  <a:cubicBezTo>
                    <a:pt x="150" y="268"/>
                    <a:pt x="147" y="267"/>
                    <a:pt x="145" y="267"/>
                  </a:cubicBezTo>
                  <a:close/>
                </a:path>
              </a:pathLst>
            </a:custGeom>
            <a:solidFill>
              <a:srgbClr val="BE6600"/>
            </a:solidFill>
            <a:ln w="9525">
              <a:noFill/>
              <a:round/>
              <a:headEnd/>
              <a:tailEnd/>
            </a:ln>
          </p:spPr>
          <p:txBody>
            <a:bodyPr/>
            <a:lstStyle/>
            <a:p>
              <a:pPr fontAlgn="t"/>
              <a:endParaRPr lang="zh-CN" altLang="en-US" sz="1000">
                <a:solidFill>
                  <a:srgbClr val="000000"/>
                </a:solidFill>
                <a:latin typeface="+mn-lt"/>
                <a:ea typeface="+mn-ea"/>
              </a:endParaRPr>
            </a:p>
          </p:txBody>
        </p:sp>
        <p:sp>
          <p:nvSpPr>
            <p:cNvPr id="68" name="Freeform 976"/>
            <p:cNvSpPr>
              <a:spLocks noChangeAspect="1"/>
            </p:cNvSpPr>
            <p:nvPr/>
          </p:nvSpPr>
          <p:spPr bwMode="auto">
            <a:xfrm>
              <a:off x="4090" y="1265"/>
              <a:ext cx="302" cy="72"/>
            </a:xfrm>
            <a:custGeom>
              <a:avLst/>
              <a:gdLst/>
              <a:ahLst/>
              <a:cxnLst>
                <a:cxn ang="0">
                  <a:pos x="302" y="72"/>
                </a:cxn>
                <a:cxn ang="0">
                  <a:pos x="0" y="12"/>
                </a:cxn>
                <a:cxn ang="0">
                  <a:pos x="0" y="0"/>
                </a:cxn>
                <a:cxn ang="0">
                  <a:pos x="302" y="62"/>
                </a:cxn>
                <a:cxn ang="0">
                  <a:pos x="302" y="72"/>
                </a:cxn>
              </a:cxnLst>
              <a:rect l="0" t="0" r="r" b="b"/>
              <a:pathLst>
                <a:path w="302" h="72">
                  <a:moveTo>
                    <a:pt x="302" y="72"/>
                  </a:moveTo>
                  <a:lnTo>
                    <a:pt x="0" y="12"/>
                  </a:lnTo>
                  <a:lnTo>
                    <a:pt x="0" y="0"/>
                  </a:lnTo>
                  <a:lnTo>
                    <a:pt x="302" y="62"/>
                  </a:lnTo>
                  <a:lnTo>
                    <a:pt x="302" y="72"/>
                  </a:lnTo>
                  <a:close/>
                </a:path>
              </a:pathLst>
            </a:custGeom>
            <a:solidFill>
              <a:srgbClr val="FFFEF7"/>
            </a:solidFill>
            <a:ln w="9525">
              <a:noFill/>
              <a:round/>
              <a:headEnd/>
              <a:tailEnd/>
            </a:ln>
          </p:spPr>
          <p:txBody>
            <a:bodyPr/>
            <a:lstStyle/>
            <a:p>
              <a:pPr fontAlgn="t"/>
              <a:endParaRPr lang="zh-CN" altLang="en-US" sz="1000">
                <a:solidFill>
                  <a:srgbClr val="000000"/>
                </a:solidFill>
                <a:latin typeface="+mn-lt"/>
                <a:ea typeface="+mn-ea"/>
              </a:endParaRPr>
            </a:p>
          </p:txBody>
        </p:sp>
        <p:sp>
          <p:nvSpPr>
            <p:cNvPr id="69" name="Freeform 977"/>
            <p:cNvSpPr>
              <a:spLocks noChangeAspect="1"/>
            </p:cNvSpPr>
            <p:nvPr/>
          </p:nvSpPr>
          <p:spPr bwMode="auto">
            <a:xfrm>
              <a:off x="4090" y="1259"/>
              <a:ext cx="302" cy="68"/>
            </a:xfrm>
            <a:custGeom>
              <a:avLst/>
              <a:gdLst/>
              <a:ahLst/>
              <a:cxnLst>
                <a:cxn ang="0">
                  <a:pos x="302" y="68"/>
                </a:cxn>
                <a:cxn ang="0">
                  <a:pos x="0" y="8"/>
                </a:cxn>
                <a:cxn ang="0">
                  <a:pos x="0" y="0"/>
                </a:cxn>
                <a:cxn ang="0">
                  <a:pos x="302" y="60"/>
                </a:cxn>
                <a:cxn ang="0">
                  <a:pos x="302" y="68"/>
                </a:cxn>
              </a:cxnLst>
              <a:rect l="0" t="0" r="r" b="b"/>
              <a:pathLst>
                <a:path w="302" h="68">
                  <a:moveTo>
                    <a:pt x="302" y="68"/>
                  </a:moveTo>
                  <a:lnTo>
                    <a:pt x="0" y="8"/>
                  </a:lnTo>
                  <a:lnTo>
                    <a:pt x="0" y="0"/>
                  </a:lnTo>
                  <a:lnTo>
                    <a:pt x="302" y="60"/>
                  </a:lnTo>
                  <a:lnTo>
                    <a:pt x="302" y="68"/>
                  </a:lnTo>
                  <a:close/>
                </a:path>
              </a:pathLst>
            </a:custGeom>
            <a:solidFill>
              <a:srgbClr val="D28316"/>
            </a:solidFill>
            <a:ln w="9525">
              <a:noFill/>
              <a:round/>
              <a:headEnd/>
              <a:tailEnd/>
            </a:ln>
          </p:spPr>
          <p:txBody>
            <a:bodyPr/>
            <a:lstStyle/>
            <a:p>
              <a:pPr fontAlgn="t"/>
              <a:endParaRPr lang="zh-CN" altLang="en-US" sz="1000">
                <a:solidFill>
                  <a:srgbClr val="000000"/>
                </a:solidFill>
                <a:latin typeface="+mn-lt"/>
                <a:ea typeface="+mn-ea"/>
              </a:endParaRPr>
            </a:p>
          </p:txBody>
        </p:sp>
        <p:sp>
          <p:nvSpPr>
            <p:cNvPr id="70" name="Freeform 978"/>
            <p:cNvSpPr>
              <a:spLocks noChangeAspect="1"/>
            </p:cNvSpPr>
            <p:nvPr/>
          </p:nvSpPr>
          <p:spPr bwMode="auto">
            <a:xfrm>
              <a:off x="4090" y="1333"/>
              <a:ext cx="302" cy="72"/>
            </a:xfrm>
            <a:custGeom>
              <a:avLst/>
              <a:gdLst/>
              <a:ahLst/>
              <a:cxnLst>
                <a:cxn ang="0">
                  <a:pos x="302" y="72"/>
                </a:cxn>
                <a:cxn ang="0">
                  <a:pos x="0" y="12"/>
                </a:cxn>
                <a:cxn ang="0">
                  <a:pos x="0" y="0"/>
                </a:cxn>
                <a:cxn ang="0">
                  <a:pos x="302" y="62"/>
                </a:cxn>
                <a:cxn ang="0">
                  <a:pos x="302" y="72"/>
                </a:cxn>
              </a:cxnLst>
              <a:rect l="0" t="0" r="r" b="b"/>
              <a:pathLst>
                <a:path w="302" h="72">
                  <a:moveTo>
                    <a:pt x="302" y="72"/>
                  </a:moveTo>
                  <a:lnTo>
                    <a:pt x="0" y="12"/>
                  </a:lnTo>
                  <a:lnTo>
                    <a:pt x="0" y="0"/>
                  </a:lnTo>
                  <a:lnTo>
                    <a:pt x="302" y="62"/>
                  </a:lnTo>
                  <a:lnTo>
                    <a:pt x="302" y="72"/>
                  </a:lnTo>
                  <a:close/>
                </a:path>
              </a:pathLst>
            </a:custGeom>
            <a:solidFill>
              <a:srgbClr val="FFFEF7"/>
            </a:solidFill>
            <a:ln w="9525">
              <a:noFill/>
              <a:round/>
              <a:headEnd/>
              <a:tailEnd/>
            </a:ln>
          </p:spPr>
          <p:txBody>
            <a:bodyPr/>
            <a:lstStyle/>
            <a:p>
              <a:pPr fontAlgn="t"/>
              <a:endParaRPr lang="zh-CN" altLang="en-US" sz="1000">
                <a:solidFill>
                  <a:srgbClr val="000000"/>
                </a:solidFill>
                <a:latin typeface="+mn-lt"/>
                <a:ea typeface="+mn-ea"/>
              </a:endParaRPr>
            </a:p>
          </p:txBody>
        </p:sp>
        <p:sp>
          <p:nvSpPr>
            <p:cNvPr id="71" name="Freeform 979"/>
            <p:cNvSpPr>
              <a:spLocks noChangeAspect="1"/>
            </p:cNvSpPr>
            <p:nvPr/>
          </p:nvSpPr>
          <p:spPr bwMode="auto">
            <a:xfrm>
              <a:off x="4090" y="1327"/>
              <a:ext cx="302" cy="70"/>
            </a:xfrm>
            <a:custGeom>
              <a:avLst/>
              <a:gdLst/>
              <a:ahLst/>
              <a:cxnLst>
                <a:cxn ang="0">
                  <a:pos x="302" y="70"/>
                </a:cxn>
                <a:cxn ang="0">
                  <a:pos x="0" y="10"/>
                </a:cxn>
                <a:cxn ang="0">
                  <a:pos x="0" y="0"/>
                </a:cxn>
                <a:cxn ang="0">
                  <a:pos x="302" y="60"/>
                </a:cxn>
                <a:cxn ang="0">
                  <a:pos x="302" y="70"/>
                </a:cxn>
              </a:cxnLst>
              <a:rect l="0" t="0" r="r" b="b"/>
              <a:pathLst>
                <a:path w="302" h="70">
                  <a:moveTo>
                    <a:pt x="302" y="70"/>
                  </a:moveTo>
                  <a:lnTo>
                    <a:pt x="0" y="10"/>
                  </a:lnTo>
                  <a:lnTo>
                    <a:pt x="0" y="0"/>
                  </a:lnTo>
                  <a:lnTo>
                    <a:pt x="302" y="60"/>
                  </a:lnTo>
                  <a:lnTo>
                    <a:pt x="302" y="70"/>
                  </a:lnTo>
                  <a:close/>
                </a:path>
              </a:pathLst>
            </a:custGeom>
            <a:solidFill>
              <a:srgbClr val="D28316"/>
            </a:solidFill>
            <a:ln w="9525">
              <a:noFill/>
              <a:round/>
              <a:headEnd/>
              <a:tailEnd/>
            </a:ln>
          </p:spPr>
          <p:txBody>
            <a:bodyPr/>
            <a:lstStyle/>
            <a:p>
              <a:pPr fontAlgn="t"/>
              <a:endParaRPr lang="zh-CN" altLang="en-US" sz="1000">
                <a:solidFill>
                  <a:srgbClr val="000000"/>
                </a:solidFill>
                <a:latin typeface="+mn-lt"/>
                <a:ea typeface="+mn-ea"/>
              </a:endParaRPr>
            </a:p>
          </p:txBody>
        </p:sp>
        <p:sp>
          <p:nvSpPr>
            <p:cNvPr id="72" name="Freeform 980"/>
            <p:cNvSpPr>
              <a:spLocks noChangeAspect="1" noEditPoints="1"/>
            </p:cNvSpPr>
            <p:nvPr/>
          </p:nvSpPr>
          <p:spPr bwMode="auto">
            <a:xfrm>
              <a:off x="4158" y="1401"/>
              <a:ext cx="172" cy="270"/>
            </a:xfrm>
            <a:custGeom>
              <a:avLst/>
              <a:gdLst/>
              <a:ahLst/>
              <a:cxnLst>
                <a:cxn ang="0">
                  <a:pos x="94" y="74"/>
                </a:cxn>
                <a:cxn ang="0">
                  <a:pos x="38" y="62"/>
                </a:cxn>
                <a:cxn ang="0">
                  <a:pos x="38" y="84"/>
                </a:cxn>
                <a:cxn ang="0">
                  <a:pos x="94" y="96"/>
                </a:cxn>
                <a:cxn ang="0">
                  <a:pos x="94" y="74"/>
                </a:cxn>
                <a:cxn ang="0">
                  <a:pos x="38" y="186"/>
                </a:cxn>
                <a:cxn ang="0">
                  <a:pos x="132" y="204"/>
                </a:cxn>
                <a:cxn ang="0">
                  <a:pos x="132" y="184"/>
                </a:cxn>
                <a:cxn ang="0">
                  <a:pos x="38" y="164"/>
                </a:cxn>
                <a:cxn ang="0">
                  <a:pos x="38" y="186"/>
                </a:cxn>
                <a:cxn ang="0">
                  <a:pos x="120" y="24"/>
                </a:cxn>
                <a:cxn ang="0">
                  <a:pos x="0" y="0"/>
                </a:cxn>
                <a:cxn ang="0">
                  <a:pos x="0" y="234"/>
                </a:cxn>
                <a:cxn ang="0">
                  <a:pos x="172" y="270"/>
                </a:cxn>
                <a:cxn ang="0">
                  <a:pos x="172" y="86"/>
                </a:cxn>
                <a:cxn ang="0">
                  <a:pos x="120" y="24"/>
                </a:cxn>
                <a:cxn ang="0">
                  <a:pos x="152" y="76"/>
                </a:cxn>
                <a:cxn ang="0">
                  <a:pos x="130" y="70"/>
                </a:cxn>
                <a:cxn ang="0">
                  <a:pos x="130" y="48"/>
                </a:cxn>
                <a:cxn ang="0">
                  <a:pos x="152" y="76"/>
                </a:cxn>
                <a:cxn ang="0">
                  <a:pos x="156" y="248"/>
                </a:cxn>
                <a:cxn ang="0">
                  <a:pos x="16" y="220"/>
                </a:cxn>
                <a:cxn ang="0">
                  <a:pos x="16" y="20"/>
                </a:cxn>
                <a:cxn ang="0">
                  <a:pos x="122" y="42"/>
                </a:cxn>
                <a:cxn ang="0">
                  <a:pos x="122" y="78"/>
                </a:cxn>
                <a:cxn ang="0">
                  <a:pos x="156" y="84"/>
                </a:cxn>
                <a:cxn ang="0">
                  <a:pos x="156" y="248"/>
                </a:cxn>
                <a:cxn ang="0">
                  <a:pos x="38" y="136"/>
                </a:cxn>
                <a:cxn ang="0">
                  <a:pos x="132" y="154"/>
                </a:cxn>
                <a:cxn ang="0">
                  <a:pos x="132" y="132"/>
                </a:cxn>
                <a:cxn ang="0">
                  <a:pos x="38" y="114"/>
                </a:cxn>
                <a:cxn ang="0">
                  <a:pos x="38" y="136"/>
                </a:cxn>
              </a:cxnLst>
              <a:rect l="0" t="0" r="r" b="b"/>
              <a:pathLst>
                <a:path w="172" h="270">
                  <a:moveTo>
                    <a:pt x="94" y="74"/>
                  </a:moveTo>
                  <a:lnTo>
                    <a:pt x="38" y="62"/>
                  </a:lnTo>
                  <a:lnTo>
                    <a:pt x="38" y="84"/>
                  </a:lnTo>
                  <a:lnTo>
                    <a:pt x="94" y="96"/>
                  </a:lnTo>
                  <a:lnTo>
                    <a:pt x="94" y="74"/>
                  </a:lnTo>
                  <a:close/>
                  <a:moveTo>
                    <a:pt x="38" y="186"/>
                  </a:moveTo>
                  <a:lnTo>
                    <a:pt x="132" y="204"/>
                  </a:lnTo>
                  <a:lnTo>
                    <a:pt x="132" y="184"/>
                  </a:lnTo>
                  <a:lnTo>
                    <a:pt x="38" y="164"/>
                  </a:lnTo>
                  <a:lnTo>
                    <a:pt x="38" y="186"/>
                  </a:lnTo>
                  <a:close/>
                  <a:moveTo>
                    <a:pt x="120" y="24"/>
                  </a:moveTo>
                  <a:lnTo>
                    <a:pt x="0" y="0"/>
                  </a:lnTo>
                  <a:lnTo>
                    <a:pt x="0" y="234"/>
                  </a:lnTo>
                  <a:lnTo>
                    <a:pt x="172" y="270"/>
                  </a:lnTo>
                  <a:lnTo>
                    <a:pt x="172" y="86"/>
                  </a:lnTo>
                  <a:lnTo>
                    <a:pt x="120" y="24"/>
                  </a:lnTo>
                  <a:close/>
                  <a:moveTo>
                    <a:pt x="152" y="76"/>
                  </a:moveTo>
                  <a:lnTo>
                    <a:pt x="130" y="70"/>
                  </a:lnTo>
                  <a:lnTo>
                    <a:pt x="130" y="48"/>
                  </a:lnTo>
                  <a:lnTo>
                    <a:pt x="152" y="76"/>
                  </a:lnTo>
                  <a:close/>
                  <a:moveTo>
                    <a:pt x="156" y="248"/>
                  </a:moveTo>
                  <a:lnTo>
                    <a:pt x="16" y="220"/>
                  </a:lnTo>
                  <a:lnTo>
                    <a:pt x="16" y="20"/>
                  </a:lnTo>
                  <a:lnTo>
                    <a:pt x="122" y="42"/>
                  </a:lnTo>
                  <a:lnTo>
                    <a:pt x="122" y="78"/>
                  </a:lnTo>
                  <a:lnTo>
                    <a:pt x="156" y="84"/>
                  </a:lnTo>
                  <a:lnTo>
                    <a:pt x="156" y="248"/>
                  </a:lnTo>
                  <a:close/>
                  <a:moveTo>
                    <a:pt x="38" y="136"/>
                  </a:moveTo>
                  <a:lnTo>
                    <a:pt x="132" y="154"/>
                  </a:lnTo>
                  <a:lnTo>
                    <a:pt x="132" y="132"/>
                  </a:lnTo>
                  <a:lnTo>
                    <a:pt x="38" y="114"/>
                  </a:lnTo>
                  <a:lnTo>
                    <a:pt x="38" y="136"/>
                  </a:lnTo>
                  <a:close/>
                </a:path>
              </a:pathLst>
            </a:custGeom>
            <a:solidFill>
              <a:srgbClr val="741F00"/>
            </a:solidFill>
            <a:ln w="9525">
              <a:noFill/>
              <a:round/>
              <a:headEnd/>
              <a:tailEnd/>
            </a:ln>
          </p:spPr>
          <p:txBody>
            <a:bodyPr/>
            <a:lstStyle/>
            <a:p>
              <a:pPr fontAlgn="t"/>
              <a:endParaRPr lang="zh-CN" altLang="en-US" sz="1000">
                <a:solidFill>
                  <a:srgbClr val="000000"/>
                </a:solidFill>
                <a:latin typeface="+mn-lt"/>
                <a:ea typeface="+mn-ea"/>
              </a:endParaRPr>
            </a:p>
          </p:txBody>
        </p:sp>
        <p:sp>
          <p:nvSpPr>
            <p:cNvPr id="73" name="Freeform 981"/>
            <p:cNvSpPr>
              <a:spLocks noChangeAspect="1" noEditPoints="1"/>
            </p:cNvSpPr>
            <p:nvPr/>
          </p:nvSpPr>
          <p:spPr bwMode="auto">
            <a:xfrm>
              <a:off x="4148" y="1391"/>
              <a:ext cx="174" cy="270"/>
            </a:xfrm>
            <a:custGeom>
              <a:avLst/>
              <a:gdLst/>
              <a:ahLst/>
              <a:cxnLst>
                <a:cxn ang="0">
                  <a:pos x="94" y="74"/>
                </a:cxn>
                <a:cxn ang="0">
                  <a:pos x="38" y="64"/>
                </a:cxn>
                <a:cxn ang="0">
                  <a:pos x="38" y="84"/>
                </a:cxn>
                <a:cxn ang="0">
                  <a:pos x="94" y="96"/>
                </a:cxn>
                <a:cxn ang="0">
                  <a:pos x="94" y="74"/>
                </a:cxn>
                <a:cxn ang="0">
                  <a:pos x="38" y="186"/>
                </a:cxn>
                <a:cxn ang="0">
                  <a:pos x="132" y="206"/>
                </a:cxn>
                <a:cxn ang="0">
                  <a:pos x="132" y="184"/>
                </a:cxn>
                <a:cxn ang="0">
                  <a:pos x="38" y="164"/>
                </a:cxn>
                <a:cxn ang="0">
                  <a:pos x="38" y="186"/>
                </a:cxn>
                <a:cxn ang="0">
                  <a:pos x="122" y="26"/>
                </a:cxn>
                <a:cxn ang="0">
                  <a:pos x="0" y="0"/>
                </a:cxn>
                <a:cxn ang="0">
                  <a:pos x="0" y="234"/>
                </a:cxn>
                <a:cxn ang="0">
                  <a:pos x="174" y="270"/>
                </a:cxn>
                <a:cxn ang="0">
                  <a:pos x="174" y="86"/>
                </a:cxn>
                <a:cxn ang="0">
                  <a:pos x="122" y="26"/>
                </a:cxn>
                <a:cxn ang="0">
                  <a:pos x="152" y="76"/>
                </a:cxn>
                <a:cxn ang="0">
                  <a:pos x="130" y="72"/>
                </a:cxn>
                <a:cxn ang="0">
                  <a:pos x="130" y="48"/>
                </a:cxn>
                <a:cxn ang="0">
                  <a:pos x="152" y="76"/>
                </a:cxn>
                <a:cxn ang="0">
                  <a:pos x="156" y="250"/>
                </a:cxn>
                <a:cxn ang="0">
                  <a:pos x="18" y="222"/>
                </a:cxn>
                <a:cxn ang="0">
                  <a:pos x="18" y="22"/>
                </a:cxn>
                <a:cxn ang="0">
                  <a:pos x="122" y="42"/>
                </a:cxn>
                <a:cxn ang="0">
                  <a:pos x="122" y="78"/>
                </a:cxn>
                <a:cxn ang="0">
                  <a:pos x="156" y="86"/>
                </a:cxn>
                <a:cxn ang="0">
                  <a:pos x="156" y="250"/>
                </a:cxn>
                <a:cxn ang="0">
                  <a:pos x="38" y="136"/>
                </a:cxn>
                <a:cxn ang="0">
                  <a:pos x="132" y="156"/>
                </a:cxn>
                <a:cxn ang="0">
                  <a:pos x="132" y="134"/>
                </a:cxn>
                <a:cxn ang="0">
                  <a:pos x="38" y="114"/>
                </a:cxn>
                <a:cxn ang="0">
                  <a:pos x="38" y="136"/>
                </a:cxn>
              </a:cxnLst>
              <a:rect l="0" t="0" r="r" b="b"/>
              <a:pathLst>
                <a:path w="174" h="270">
                  <a:moveTo>
                    <a:pt x="94" y="74"/>
                  </a:moveTo>
                  <a:lnTo>
                    <a:pt x="38" y="64"/>
                  </a:lnTo>
                  <a:lnTo>
                    <a:pt x="38" y="84"/>
                  </a:lnTo>
                  <a:lnTo>
                    <a:pt x="94" y="96"/>
                  </a:lnTo>
                  <a:lnTo>
                    <a:pt x="94" y="74"/>
                  </a:lnTo>
                  <a:close/>
                  <a:moveTo>
                    <a:pt x="38" y="186"/>
                  </a:moveTo>
                  <a:lnTo>
                    <a:pt x="132" y="206"/>
                  </a:lnTo>
                  <a:lnTo>
                    <a:pt x="132" y="184"/>
                  </a:lnTo>
                  <a:lnTo>
                    <a:pt x="38" y="164"/>
                  </a:lnTo>
                  <a:lnTo>
                    <a:pt x="38" y="186"/>
                  </a:lnTo>
                  <a:close/>
                  <a:moveTo>
                    <a:pt x="122" y="26"/>
                  </a:moveTo>
                  <a:lnTo>
                    <a:pt x="0" y="0"/>
                  </a:lnTo>
                  <a:lnTo>
                    <a:pt x="0" y="234"/>
                  </a:lnTo>
                  <a:lnTo>
                    <a:pt x="174" y="270"/>
                  </a:lnTo>
                  <a:lnTo>
                    <a:pt x="174" y="86"/>
                  </a:lnTo>
                  <a:lnTo>
                    <a:pt x="122" y="26"/>
                  </a:lnTo>
                  <a:close/>
                  <a:moveTo>
                    <a:pt x="152" y="76"/>
                  </a:moveTo>
                  <a:lnTo>
                    <a:pt x="130" y="72"/>
                  </a:lnTo>
                  <a:lnTo>
                    <a:pt x="130" y="48"/>
                  </a:lnTo>
                  <a:lnTo>
                    <a:pt x="152" y="76"/>
                  </a:lnTo>
                  <a:close/>
                  <a:moveTo>
                    <a:pt x="156" y="250"/>
                  </a:moveTo>
                  <a:lnTo>
                    <a:pt x="18" y="222"/>
                  </a:lnTo>
                  <a:lnTo>
                    <a:pt x="18" y="22"/>
                  </a:lnTo>
                  <a:lnTo>
                    <a:pt x="122" y="42"/>
                  </a:lnTo>
                  <a:lnTo>
                    <a:pt x="122" y="78"/>
                  </a:lnTo>
                  <a:lnTo>
                    <a:pt x="156" y="86"/>
                  </a:lnTo>
                  <a:lnTo>
                    <a:pt x="156" y="250"/>
                  </a:lnTo>
                  <a:close/>
                  <a:moveTo>
                    <a:pt x="38" y="136"/>
                  </a:moveTo>
                  <a:lnTo>
                    <a:pt x="132" y="156"/>
                  </a:lnTo>
                  <a:lnTo>
                    <a:pt x="132" y="134"/>
                  </a:lnTo>
                  <a:lnTo>
                    <a:pt x="38" y="114"/>
                  </a:lnTo>
                  <a:lnTo>
                    <a:pt x="38" y="136"/>
                  </a:lnTo>
                  <a:close/>
                </a:path>
              </a:pathLst>
            </a:custGeom>
            <a:solidFill>
              <a:srgbClr val="FFFFFF"/>
            </a:solidFill>
            <a:ln w="9525">
              <a:noFill/>
              <a:round/>
              <a:headEnd/>
              <a:tailEnd/>
            </a:ln>
          </p:spPr>
          <p:txBody>
            <a:bodyPr/>
            <a:lstStyle/>
            <a:p>
              <a:pPr fontAlgn="t"/>
              <a:endParaRPr lang="zh-CN" altLang="en-US" sz="1000">
                <a:solidFill>
                  <a:srgbClr val="000000"/>
                </a:solidFill>
                <a:latin typeface="+mn-lt"/>
                <a:ea typeface="+mn-ea"/>
              </a:endParaRPr>
            </a:p>
          </p:txBody>
        </p:sp>
        <p:sp>
          <p:nvSpPr>
            <p:cNvPr id="74" name="Freeform 982"/>
            <p:cNvSpPr>
              <a:spLocks noChangeAspect="1"/>
            </p:cNvSpPr>
            <p:nvPr/>
          </p:nvSpPr>
          <p:spPr bwMode="auto">
            <a:xfrm>
              <a:off x="4118" y="1605"/>
              <a:ext cx="174" cy="88"/>
            </a:xfrm>
            <a:custGeom>
              <a:avLst/>
              <a:gdLst/>
              <a:ahLst/>
              <a:cxnLst>
                <a:cxn ang="0">
                  <a:pos x="87" y="26"/>
                </a:cxn>
                <a:cxn ang="0">
                  <a:pos x="43" y="41"/>
                </a:cxn>
                <a:cxn ang="0">
                  <a:pos x="0" y="17"/>
                </a:cxn>
                <a:cxn ang="0">
                  <a:pos x="43" y="3"/>
                </a:cxn>
                <a:cxn ang="0">
                  <a:pos x="87" y="26"/>
                </a:cxn>
              </a:cxnLst>
              <a:rect l="0" t="0" r="r" b="b"/>
              <a:pathLst>
                <a:path w="87" h="44">
                  <a:moveTo>
                    <a:pt x="87" y="26"/>
                  </a:moveTo>
                  <a:cubicBezTo>
                    <a:pt x="87" y="37"/>
                    <a:pt x="67" y="44"/>
                    <a:pt x="43" y="41"/>
                  </a:cubicBezTo>
                  <a:cubicBezTo>
                    <a:pt x="19" y="39"/>
                    <a:pt x="0" y="28"/>
                    <a:pt x="0" y="17"/>
                  </a:cubicBezTo>
                  <a:cubicBezTo>
                    <a:pt x="0" y="7"/>
                    <a:pt x="19" y="0"/>
                    <a:pt x="43" y="3"/>
                  </a:cubicBezTo>
                  <a:cubicBezTo>
                    <a:pt x="67" y="5"/>
                    <a:pt x="87" y="16"/>
                    <a:pt x="87" y="26"/>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75" name="Freeform 983"/>
            <p:cNvSpPr>
              <a:spLocks noChangeAspect="1"/>
            </p:cNvSpPr>
            <p:nvPr/>
          </p:nvSpPr>
          <p:spPr bwMode="auto">
            <a:xfrm>
              <a:off x="4118" y="1597"/>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FFF6E5"/>
            </a:solidFill>
            <a:ln w="9525">
              <a:noFill/>
              <a:round/>
              <a:headEnd/>
              <a:tailEnd/>
            </a:ln>
          </p:spPr>
          <p:txBody>
            <a:bodyPr/>
            <a:lstStyle/>
            <a:p>
              <a:pPr fontAlgn="t"/>
              <a:endParaRPr lang="zh-CN" altLang="en-US" sz="1000">
                <a:solidFill>
                  <a:srgbClr val="000000"/>
                </a:solidFill>
                <a:latin typeface="+mn-lt"/>
                <a:ea typeface="+mn-ea"/>
              </a:endParaRPr>
            </a:p>
          </p:txBody>
        </p:sp>
        <p:sp>
          <p:nvSpPr>
            <p:cNvPr id="76" name="Freeform 984"/>
            <p:cNvSpPr>
              <a:spLocks noChangeAspect="1"/>
            </p:cNvSpPr>
            <p:nvPr/>
          </p:nvSpPr>
          <p:spPr bwMode="auto">
            <a:xfrm>
              <a:off x="4118" y="1593"/>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FDE0AA"/>
            </a:solidFill>
            <a:ln w="9525">
              <a:noFill/>
              <a:round/>
              <a:headEnd/>
              <a:tailEnd/>
            </a:ln>
          </p:spPr>
          <p:txBody>
            <a:bodyPr/>
            <a:lstStyle/>
            <a:p>
              <a:pPr fontAlgn="t"/>
              <a:endParaRPr lang="zh-CN" altLang="en-US" sz="1000">
                <a:solidFill>
                  <a:srgbClr val="000000"/>
                </a:solidFill>
                <a:latin typeface="+mn-lt"/>
                <a:ea typeface="+mn-ea"/>
              </a:endParaRPr>
            </a:p>
          </p:txBody>
        </p:sp>
        <p:sp>
          <p:nvSpPr>
            <p:cNvPr id="77" name="Freeform 985"/>
            <p:cNvSpPr>
              <a:spLocks noChangeAspect="1"/>
            </p:cNvSpPr>
            <p:nvPr/>
          </p:nvSpPr>
          <p:spPr bwMode="auto">
            <a:xfrm>
              <a:off x="4118" y="1579"/>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78" name="Freeform 986"/>
            <p:cNvSpPr>
              <a:spLocks noChangeAspect="1"/>
            </p:cNvSpPr>
            <p:nvPr/>
          </p:nvSpPr>
          <p:spPr bwMode="auto">
            <a:xfrm>
              <a:off x="4118" y="1569"/>
              <a:ext cx="174" cy="88"/>
            </a:xfrm>
            <a:custGeom>
              <a:avLst/>
              <a:gdLst/>
              <a:ahLst/>
              <a:cxnLst>
                <a:cxn ang="0">
                  <a:pos x="87" y="27"/>
                </a:cxn>
                <a:cxn ang="0">
                  <a:pos x="43" y="41"/>
                </a:cxn>
                <a:cxn ang="0">
                  <a:pos x="0" y="17"/>
                </a:cxn>
                <a:cxn ang="0">
                  <a:pos x="43" y="3"/>
                </a:cxn>
                <a:cxn ang="0">
                  <a:pos x="87" y="27"/>
                </a:cxn>
              </a:cxnLst>
              <a:rect l="0" t="0" r="r" b="b"/>
              <a:pathLst>
                <a:path w="87" h="44">
                  <a:moveTo>
                    <a:pt x="87" y="27"/>
                  </a:moveTo>
                  <a:cubicBezTo>
                    <a:pt x="87" y="37"/>
                    <a:pt x="67" y="44"/>
                    <a:pt x="43" y="41"/>
                  </a:cubicBezTo>
                  <a:cubicBezTo>
                    <a:pt x="19" y="39"/>
                    <a:pt x="0" y="28"/>
                    <a:pt x="0" y="17"/>
                  </a:cubicBezTo>
                  <a:cubicBezTo>
                    <a:pt x="0" y="7"/>
                    <a:pt x="19" y="0"/>
                    <a:pt x="43" y="3"/>
                  </a:cubicBezTo>
                  <a:cubicBezTo>
                    <a:pt x="67" y="5"/>
                    <a:pt x="87" y="16"/>
                    <a:pt x="87" y="27"/>
                  </a:cubicBezTo>
                  <a:close/>
                </a:path>
              </a:pathLst>
            </a:custGeom>
            <a:solidFill>
              <a:srgbClr val="FFF6E5"/>
            </a:solidFill>
            <a:ln w="9525">
              <a:noFill/>
              <a:round/>
              <a:headEnd/>
              <a:tailEnd/>
            </a:ln>
          </p:spPr>
          <p:txBody>
            <a:bodyPr/>
            <a:lstStyle/>
            <a:p>
              <a:pPr fontAlgn="t"/>
              <a:endParaRPr lang="zh-CN" altLang="en-US" sz="1000">
                <a:solidFill>
                  <a:srgbClr val="000000"/>
                </a:solidFill>
                <a:latin typeface="+mn-lt"/>
                <a:ea typeface="+mn-ea"/>
              </a:endParaRPr>
            </a:p>
          </p:txBody>
        </p:sp>
        <p:sp>
          <p:nvSpPr>
            <p:cNvPr id="79" name="Freeform 987"/>
            <p:cNvSpPr>
              <a:spLocks noChangeAspect="1"/>
            </p:cNvSpPr>
            <p:nvPr/>
          </p:nvSpPr>
          <p:spPr bwMode="auto">
            <a:xfrm>
              <a:off x="4118" y="1567"/>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FDE0AA"/>
            </a:solidFill>
            <a:ln w="9525">
              <a:noFill/>
              <a:round/>
              <a:headEnd/>
              <a:tailEnd/>
            </a:ln>
          </p:spPr>
          <p:txBody>
            <a:bodyPr/>
            <a:lstStyle/>
            <a:p>
              <a:pPr fontAlgn="t"/>
              <a:endParaRPr lang="zh-CN" altLang="en-US" sz="1000">
                <a:solidFill>
                  <a:srgbClr val="000000"/>
                </a:solidFill>
                <a:latin typeface="+mn-lt"/>
                <a:ea typeface="+mn-ea"/>
              </a:endParaRPr>
            </a:p>
          </p:txBody>
        </p:sp>
        <p:sp>
          <p:nvSpPr>
            <p:cNvPr id="80" name="Freeform 988"/>
            <p:cNvSpPr>
              <a:spLocks noChangeAspect="1"/>
            </p:cNvSpPr>
            <p:nvPr/>
          </p:nvSpPr>
          <p:spPr bwMode="auto">
            <a:xfrm>
              <a:off x="4118" y="1553"/>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E48E1A"/>
            </a:solidFill>
            <a:ln w="9525">
              <a:noFill/>
              <a:round/>
              <a:headEnd/>
              <a:tailEnd/>
            </a:ln>
          </p:spPr>
          <p:txBody>
            <a:bodyPr/>
            <a:lstStyle/>
            <a:p>
              <a:pPr fontAlgn="t"/>
              <a:endParaRPr lang="zh-CN" altLang="en-US" sz="1000">
                <a:solidFill>
                  <a:srgbClr val="000000"/>
                </a:solidFill>
                <a:latin typeface="+mn-lt"/>
                <a:ea typeface="+mn-ea"/>
              </a:endParaRPr>
            </a:p>
          </p:txBody>
        </p:sp>
        <p:sp>
          <p:nvSpPr>
            <p:cNvPr id="81" name="Freeform 989"/>
            <p:cNvSpPr>
              <a:spLocks noChangeAspect="1"/>
            </p:cNvSpPr>
            <p:nvPr/>
          </p:nvSpPr>
          <p:spPr bwMode="auto">
            <a:xfrm>
              <a:off x="4118" y="1543"/>
              <a:ext cx="174" cy="88"/>
            </a:xfrm>
            <a:custGeom>
              <a:avLst/>
              <a:gdLst/>
              <a:ahLst/>
              <a:cxnLst>
                <a:cxn ang="0">
                  <a:pos x="87" y="27"/>
                </a:cxn>
                <a:cxn ang="0">
                  <a:pos x="43" y="41"/>
                </a:cxn>
                <a:cxn ang="0">
                  <a:pos x="0" y="18"/>
                </a:cxn>
                <a:cxn ang="0">
                  <a:pos x="43" y="3"/>
                </a:cxn>
                <a:cxn ang="0">
                  <a:pos x="87" y="27"/>
                </a:cxn>
              </a:cxnLst>
              <a:rect l="0" t="0" r="r" b="b"/>
              <a:pathLst>
                <a:path w="87" h="44">
                  <a:moveTo>
                    <a:pt x="87" y="27"/>
                  </a:moveTo>
                  <a:cubicBezTo>
                    <a:pt x="87" y="37"/>
                    <a:pt x="67" y="44"/>
                    <a:pt x="43" y="41"/>
                  </a:cubicBezTo>
                  <a:cubicBezTo>
                    <a:pt x="19" y="39"/>
                    <a:pt x="0" y="28"/>
                    <a:pt x="0" y="18"/>
                  </a:cubicBezTo>
                  <a:cubicBezTo>
                    <a:pt x="0" y="7"/>
                    <a:pt x="19" y="0"/>
                    <a:pt x="43" y="3"/>
                  </a:cubicBezTo>
                  <a:cubicBezTo>
                    <a:pt x="67" y="5"/>
                    <a:pt x="87" y="16"/>
                    <a:pt x="87" y="27"/>
                  </a:cubicBezTo>
                  <a:close/>
                </a:path>
              </a:pathLst>
            </a:custGeom>
            <a:solidFill>
              <a:srgbClr val="FFF6E5"/>
            </a:solidFill>
            <a:ln w="9525">
              <a:noFill/>
              <a:round/>
              <a:headEnd/>
              <a:tailEnd/>
            </a:ln>
          </p:spPr>
          <p:txBody>
            <a:bodyPr/>
            <a:lstStyle/>
            <a:p>
              <a:pPr fontAlgn="t"/>
              <a:endParaRPr lang="zh-CN" altLang="en-US" sz="1000">
                <a:solidFill>
                  <a:srgbClr val="000000"/>
                </a:solidFill>
                <a:latin typeface="+mn-lt"/>
                <a:ea typeface="+mn-ea"/>
              </a:endParaRPr>
            </a:p>
          </p:txBody>
        </p:sp>
        <p:sp>
          <p:nvSpPr>
            <p:cNvPr id="82" name="Freeform 990"/>
            <p:cNvSpPr>
              <a:spLocks noChangeAspect="1"/>
            </p:cNvSpPr>
            <p:nvPr/>
          </p:nvSpPr>
          <p:spPr bwMode="auto">
            <a:xfrm>
              <a:off x="4118" y="1541"/>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FDE0AA"/>
            </a:solidFill>
            <a:ln w="9525">
              <a:noFill/>
              <a:round/>
              <a:headEnd/>
              <a:tailEnd/>
            </a:ln>
          </p:spPr>
          <p:txBody>
            <a:bodyPr/>
            <a:lstStyle/>
            <a:p>
              <a:pPr fontAlgn="t"/>
              <a:endParaRPr lang="zh-CN" altLang="en-US" sz="1000">
                <a:solidFill>
                  <a:srgbClr val="000000"/>
                </a:solidFill>
                <a:latin typeface="+mn-lt"/>
                <a:ea typeface="+mn-ea"/>
              </a:endParaRPr>
            </a:p>
          </p:txBody>
        </p:sp>
        <p:sp>
          <p:nvSpPr>
            <p:cNvPr id="83" name="Freeform 991"/>
            <p:cNvSpPr>
              <a:spLocks noChangeAspect="1"/>
            </p:cNvSpPr>
            <p:nvPr/>
          </p:nvSpPr>
          <p:spPr bwMode="auto">
            <a:xfrm>
              <a:off x="4124" y="1565"/>
              <a:ext cx="88" cy="50"/>
            </a:xfrm>
            <a:custGeom>
              <a:avLst/>
              <a:gdLst/>
              <a:ahLst/>
              <a:cxnLst>
                <a:cxn ang="0">
                  <a:pos x="44" y="25"/>
                </a:cxn>
                <a:cxn ang="0">
                  <a:pos x="17" y="19"/>
                </a:cxn>
                <a:cxn ang="0">
                  <a:pos x="5" y="0"/>
                </a:cxn>
                <a:cxn ang="0">
                  <a:pos x="19" y="17"/>
                </a:cxn>
                <a:cxn ang="0">
                  <a:pos x="44" y="25"/>
                </a:cxn>
              </a:cxnLst>
              <a:rect l="0" t="0" r="r" b="b"/>
              <a:pathLst>
                <a:path w="44" h="25">
                  <a:moveTo>
                    <a:pt x="44" y="25"/>
                  </a:moveTo>
                  <a:cubicBezTo>
                    <a:pt x="35" y="25"/>
                    <a:pt x="26" y="23"/>
                    <a:pt x="17" y="19"/>
                  </a:cubicBezTo>
                  <a:cubicBezTo>
                    <a:pt x="11" y="16"/>
                    <a:pt x="0" y="8"/>
                    <a:pt x="5" y="0"/>
                  </a:cubicBezTo>
                  <a:cubicBezTo>
                    <a:pt x="4" y="8"/>
                    <a:pt x="12" y="14"/>
                    <a:pt x="19" y="17"/>
                  </a:cubicBezTo>
                  <a:cubicBezTo>
                    <a:pt x="27" y="22"/>
                    <a:pt x="36" y="24"/>
                    <a:pt x="44" y="25"/>
                  </a:cubicBezTo>
                </a:path>
              </a:pathLst>
            </a:custGeom>
            <a:solidFill>
              <a:srgbClr val="F8B856"/>
            </a:solidFill>
            <a:ln w="9525">
              <a:noFill/>
              <a:round/>
              <a:headEnd/>
              <a:tailEnd/>
            </a:ln>
          </p:spPr>
          <p:txBody>
            <a:bodyPr/>
            <a:lstStyle/>
            <a:p>
              <a:pPr fontAlgn="t"/>
              <a:endParaRPr lang="zh-CN" altLang="en-US" sz="1000">
                <a:solidFill>
                  <a:srgbClr val="000000"/>
                </a:solidFill>
                <a:latin typeface="+mn-lt"/>
                <a:ea typeface="+mn-ea"/>
              </a:endParaRPr>
            </a:p>
          </p:txBody>
        </p:sp>
        <p:sp>
          <p:nvSpPr>
            <p:cNvPr id="84" name="Freeform 992"/>
            <p:cNvSpPr>
              <a:spLocks noChangeAspect="1"/>
            </p:cNvSpPr>
            <p:nvPr/>
          </p:nvSpPr>
          <p:spPr bwMode="auto">
            <a:xfrm>
              <a:off x="4190" y="1547"/>
              <a:ext cx="98" cy="62"/>
            </a:xfrm>
            <a:custGeom>
              <a:avLst/>
              <a:gdLst/>
              <a:ahLst/>
              <a:cxnLst>
                <a:cxn ang="0">
                  <a:pos x="3" y="1"/>
                </a:cxn>
                <a:cxn ang="0">
                  <a:pos x="41" y="14"/>
                </a:cxn>
                <a:cxn ang="0">
                  <a:pos x="39" y="31"/>
                </a:cxn>
                <a:cxn ang="0">
                  <a:pos x="33" y="12"/>
                </a:cxn>
                <a:cxn ang="0">
                  <a:pos x="0" y="0"/>
                </a:cxn>
                <a:cxn ang="0">
                  <a:pos x="3" y="1"/>
                </a:cxn>
              </a:cxnLst>
              <a:rect l="0" t="0" r="r" b="b"/>
              <a:pathLst>
                <a:path w="49" h="31">
                  <a:moveTo>
                    <a:pt x="3" y="1"/>
                  </a:moveTo>
                  <a:cubicBezTo>
                    <a:pt x="16" y="3"/>
                    <a:pt x="31" y="6"/>
                    <a:pt x="41" y="14"/>
                  </a:cubicBezTo>
                  <a:cubicBezTo>
                    <a:pt x="49" y="20"/>
                    <a:pt x="48" y="28"/>
                    <a:pt x="39" y="31"/>
                  </a:cubicBezTo>
                  <a:cubicBezTo>
                    <a:pt x="47" y="26"/>
                    <a:pt x="41" y="17"/>
                    <a:pt x="33" y="12"/>
                  </a:cubicBezTo>
                  <a:cubicBezTo>
                    <a:pt x="23" y="6"/>
                    <a:pt x="11" y="3"/>
                    <a:pt x="0" y="0"/>
                  </a:cubicBezTo>
                  <a:cubicBezTo>
                    <a:pt x="1" y="1"/>
                    <a:pt x="2" y="1"/>
                    <a:pt x="3" y="1"/>
                  </a:cubicBezTo>
                </a:path>
              </a:pathLst>
            </a:custGeom>
            <a:solidFill>
              <a:srgbClr val="FFFFFF"/>
            </a:solidFill>
            <a:ln w="9525">
              <a:noFill/>
              <a:round/>
              <a:headEnd/>
              <a:tailEnd/>
            </a:ln>
          </p:spPr>
          <p:txBody>
            <a:bodyPr/>
            <a:lstStyle/>
            <a:p>
              <a:pPr fontAlgn="t"/>
              <a:endParaRPr lang="zh-CN" altLang="en-US" sz="1000">
                <a:solidFill>
                  <a:srgbClr val="000000"/>
                </a:solidFill>
                <a:latin typeface="+mn-lt"/>
                <a:ea typeface="+mn-ea"/>
              </a:endParaRPr>
            </a:p>
          </p:txBody>
        </p:sp>
      </p:grpSp>
      <p:sp>
        <p:nvSpPr>
          <p:cNvPr id="85" name="Text Box 1707"/>
          <p:cNvSpPr txBox="1">
            <a:spLocks noChangeArrowheads="1"/>
          </p:cNvSpPr>
          <p:nvPr/>
        </p:nvSpPr>
        <p:spPr bwMode="auto">
          <a:xfrm>
            <a:off x="838742" y="5065179"/>
            <a:ext cx="1304924" cy="369332"/>
          </a:xfrm>
          <a:prstGeom prst="rect">
            <a:avLst/>
          </a:prstGeom>
          <a:noFill/>
          <a:ln w="9525" algn="ctr">
            <a:noFill/>
            <a:miter lim="800000"/>
            <a:headEnd/>
            <a:tailEnd/>
          </a:ln>
        </p:spPr>
        <p:txBody>
          <a:bodyPr lIns="0" tIns="0" rIns="0" bIns="0">
            <a:spAutoFit/>
          </a:bodyPr>
          <a:lstStyle/>
          <a:p>
            <a:pPr algn="ctr" defTabSz="858764" fontAlgn="t"/>
            <a:r>
              <a:rPr lang="en-US" altLang="zh-CN" sz="1200" b="1" dirty="0" smtClean="0">
                <a:solidFill>
                  <a:srgbClr val="FF0000"/>
                </a:solidFill>
                <a:latin typeface="+mn-lt"/>
                <a:ea typeface="+mn-ea"/>
              </a:rPr>
              <a:t>FusionAccess</a:t>
            </a:r>
          </a:p>
          <a:p>
            <a:pPr algn="ctr" defTabSz="858764" fontAlgn="t"/>
            <a:r>
              <a:rPr lang="zh-CN" altLang="en-US" sz="1200" b="1" dirty="0" smtClean="0">
                <a:solidFill>
                  <a:srgbClr val="000000"/>
                </a:solidFill>
                <a:latin typeface="+mn-lt"/>
                <a:ea typeface="+mn-ea"/>
              </a:rPr>
              <a:t>管理</a:t>
            </a:r>
            <a:r>
              <a:rPr lang="en-US" altLang="zh-CN" sz="1200" b="1" dirty="0" smtClean="0">
                <a:solidFill>
                  <a:srgbClr val="000000"/>
                </a:solidFill>
                <a:latin typeface="+mn-lt"/>
                <a:ea typeface="+mn-ea"/>
              </a:rPr>
              <a:t>Portal</a:t>
            </a:r>
            <a:endParaRPr lang="en-US" altLang="zh-CN" sz="1200" b="1" dirty="0">
              <a:solidFill>
                <a:srgbClr val="000000"/>
              </a:solidFill>
              <a:latin typeface="+mn-lt"/>
              <a:ea typeface="+mn-ea"/>
            </a:endParaRPr>
          </a:p>
        </p:txBody>
      </p:sp>
      <p:sp>
        <p:nvSpPr>
          <p:cNvPr id="86" name="Text Box 1707"/>
          <p:cNvSpPr txBox="1">
            <a:spLocks noChangeArrowheads="1"/>
          </p:cNvSpPr>
          <p:nvPr/>
        </p:nvSpPr>
        <p:spPr bwMode="auto">
          <a:xfrm>
            <a:off x="2330297" y="3885799"/>
            <a:ext cx="1402980" cy="184666"/>
          </a:xfrm>
          <a:prstGeom prst="rect">
            <a:avLst/>
          </a:prstGeom>
          <a:noFill/>
          <a:ln w="9525" algn="ctr">
            <a:noFill/>
            <a:miter lim="800000"/>
            <a:headEnd/>
            <a:tailEnd/>
          </a:ln>
        </p:spPr>
        <p:txBody>
          <a:bodyPr wrap="square" lIns="0" tIns="0" rIns="0" bIns="0">
            <a:spAutoFit/>
          </a:bodyPr>
          <a:lstStyle/>
          <a:p>
            <a:pPr algn="ctr" defTabSz="858764" fontAlgn="t"/>
            <a:r>
              <a:rPr lang="zh-CN" altLang="en-US" sz="1200" b="1" dirty="0" smtClean="0">
                <a:solidFill>
                  <a:srgbClr val="000000"/>
                </a:solidFill>
                <a:latin typeface="+mn-lt"/>
                <a:ea typeface="+mn-ea"/>
              </a:rPr>
              <a:t>负载均衡</a:t>
            </a:r>
            <a:r>
              <a:rPr lang="en-US" altLang="zh-CN" sz="1200" b="1" dirty="0" smtClean="0">
                <a:solidFill>
                  <a:srgbClr val="000000"/>
                </a:solidFill>
                <a:latin typeface="+mn-lt"/>
                <a:ea typeface="+mn-ea"/>
              </a:rPr>
              <a:t>/</a:t>
            </a:r>
            <a:r>
              <a:rPr lang="zh-CN" altLang="en-US" sz="1200" b="1" dirty="0" smtClean="0">
                <a:solidFill>
                  <a:srgbClr val="000000"/>
                </a:solidFill>
                <a:latin typeface="+mn-lt"/>
                <a:ea typeface="+mn-ea"/>
              </a:rPr>
              <a:t>网关</a:t>
            </a:r>
            <a:endParaRPr lang="en-US" altLang="zh-CN" sz="1200" b="1" dirty="0">
              <a:solidFill>
                <a:srgbClr val="000000"/>
              </a:solidFill>
              <a:latin typeface="+mn-lt"/>
              <a:ea typeface="+mn-ea"/>
            </a:endParaRPr>
          </a:p>
        </p:txBody>
      </p:sp>
      <p:sp>
        <p:nvSpPr>
          <p:cNvPr id="87" name="Text Box 1707"/>
          <p:cNvSpPr txBox="1">
            <a:spLocks noChangeArrowheads="1"/>
          </p:cNvSpPr>
          <p:nvPr/>
        </p:nvSpPr>
        <p:spPr bwMode="auto">
          <a:xfrm>
            <a:off x="765572" y="3862512"/>
            <a:ext cx="1304924" cy="184666"/>
          </a:xfrm>
          <a:prstGeom prst="rect">
            <a:avLst/>
          </a:prstGeom>
          <a:noFill/>
          <a:ln w="9525" algn="ctr">
            <a:noFill/>
            <a:miter lim="800000"/>
            <a:headEnd/>
            <a:tailEnd/>
          </a:ln>
        </p:spPr>
        <p:txBody>
          <a:bodyPr lIns="0" tIns="0" rIns="0" bIns="0">
            <a:spAutoFit/>
          </a:bodyPr>
          <a:lstStyle/>
          <a:p>
            <a:pPr algn="ctr" defTabSz="858764" fontAlgn="t"/>
            <a:r>
              <a:rPr lang="zh-CN" altLang="en-US" sz="1200" b="1" dirty="0" smtClean="0">
                <a:solidFill>
                  <a:srgbClr val="000000"/>
                </a:solidFill>
                <a:latin typeface="+mn-lt"/>
                <a:ea typeface="+mn-ea"/>
              </a:rPr>
              <a:t>瘦客户端</a:t>
            </a:r>
            <a:endParaRPr lang="en-US" altLang="zh-CN" sz="1200" b="1" dirty="0">
              <a:solidFill>
                <a:srgbClr val="000000"/>
              </a:solidFill>
              <a:latin typeface="+mn-lt"/>
              <a:ea typeface="+mn-ea"/>
            </a:endParaRPr>
          </a:p>
        </p:txBody>
      </p:sp>
      <p:sp>
        <p:nvSpPr>
          <p:cNvPr id="88" name="Text Box 1707"/>
          <p:cNvSpPr txBox="1">
            <a:spLocks noChangeArrowheads="1"/>
          </p:cNvSpPr>
          <p:nvPr/>
        </p:nvSpPr>
        <p:spPr bwMode="auto">
          <a:xfrm>
            <a:off x="838498" y="2522927"/>
            <a:ext cx="1304924" cy="184666"/>
          </a:xfrm>
          <a:prstGeom prst="rect">
            <a:avLst/>
          </a:prstGeom>
          <a:noFill/>
          <a:ln w="9525" algn="ctr">
            <a:noFill/>
            <a:miter lim="800000"/>
            <a:headEnd/>
            <a:tailEnd/>
          </a:ln>
        </p:spPr>
        <p:txBody>
          <a:bodyPr lIns="0" tIns="0" rIns="0" bIns="0">
            <a:spAutoFit/>
          </a:bodyPr>
          <a:lstStyle/>
          <a:p>
            <a:pPr algn="ctr" defTabSz="858764" fontAlgn="t"/>
            <a:r>
              <a:rPr lang="en-US" altLang="zh-CN" sz="1200" b="1" dirty="0" smtClean="0">
                <a:solidFill>
                  <a:srgbClr val="000000"/>
                </a:solidFill>
                <a:latin typeface="+mn-lt"/>
                <a:ea typeface="+mn-ea"/>
              </a:rPr>
              <a:t>TC</a:t>
            </a:r>
            <a:r>
              <a:rPr lang="zh-CN" altLang="en-US" sz="1200" b="1" dirty="0" smtClean="0">
                <a:solidFill>
                  <a:srgbClr val="000000"/>
                </a:solidFill>
                <a:latin typeface="+mn-lt"/>
                <a:ea typeface="+mn-ea"/>
              </a:rPr>
              <a:t>管理系统</a:t>
            </a:r>
            <a:endParaRPr lang="en-US" altLang="zh-CN" sz="1200" b="1" dirty="0">
              <a:solidFill>
                <a:srgbClr val="000000"/>
              </a:solidFill>
              <a:latin typeface="+mn-lt"/>
              <a:ea typeface="+mn-ea"/>
            </a:endParaRPr>
          </a:p>
        </p:txBody>
      </p:sp>
      <p:sp>
        <p:nvSpPr>
          <p:cNvPr id="89" name="Text Box 1707"/>
          <p:cNvSpPr txBox="1">
            <a:spLocks noChangeArrowheads="1"/>
          </p:cNvSpPr>
          <p:nvPr/>
        </p:nvSpPr>
        <p:spPr bwMode="auto">
          <a:xfrm>
            <a:off x="3112936" y="2521606"/>
            <a:ext cx="1304924" cy="169277"/>
          </a:xfrm>
          <a:prstGeom prst="rect">
            <a:avLst/>
          </a:prstGeom>
          <a:noFill/>
          <a:ln w="9525" algn="ctr">
            <a:noFill/>
            <a:miter lim="800000"/>
            <a:headEnd/>
            <a:tailEnd/>
          </a:ln>
        </p:spPr>
        <p:txBody>
          <a:bodyPr lIns="0" tIns="0" rIns="0" bIns="0">
            <a:spAutoFit/>
          </a:bodyPr>
          <a:lstStyle/>
          <a:p>
            <a:pPr algn="ctr" defTabSz="858764" fontAlgn="t"/>
            <a:r>
              <a:rPr lang="en-US" altLang="zh-CN" sz="1100" b="1" dirty="0">
                <a:solidFill>
                  <a:srgbClr val="000000"/>
                </a:solidFill>
                <a:latin typeface="+mn-lt"/>
                <a:ea typeface="+mn-ea"/>
              </a:rPr>
              <a:t>AD</a:t>
            </a:r>
          </a:p>
        </p:txBody>
      </p:sp>
      <p:sp>
        <p:nvSpPr>
          <p:cNvPr id="90" name="Text Box 1707"/>
          <p:cNvSpPr txBox="1">
            <a:spLocks noChangeArrowheads="1"/>
          </p:cNvSpPr>
          <p:nvPr/>
        </p:nvSpPr>
        <p:spPr bwMode="auto">
          <a:xfrm>
            <a:off x="3744761" y="2521606"/>
            <a:ext cx="1304924" cy="169277"/>
          </a:xfrm>
          <a:prstGeom prst="rect">
            <a:avLst/>
          </a:prstGeom>
          <a:noFill/>
          <a:ln w="9525" algn="ctr">
            <a:noFill/>
            <a:miter lim="800000"/>
            <a:headEnd/>
            <a:tailEnd/>
          </a:ln>
        </p:spPr>
        <p:txBody>
          <a:bodyPr lIns="0" tIns="0" rIns="0" bIns="0">
            <a:spAutoFit/>
          </a:bodyPr>
          <a:lstStyle/>
          <a:p>
            <a:pPr algn="ctr" defTabSz="858764" fontAlgn="t"/>
            <a:r>
              <a:rPr lang="en-US" altLang="zh-CN" sz="1100" b="1" dirty="0">
                <a:solidFill>
                  <a:srgbClr val="000000"/>
                </a:solidFill>
                <a:latin typeface="+mn-lt"/>
                <a:ea typeface="+mn-ea"/>
              </a:rPr>
              <a:t>DHCP</a:t>
            </a:r>
          </a:p>
        </p:txBody>
      </p:sp>
      <p:sp>
        <p:nvSpPr>
          <p:cNvPr id="91" name="Text Box 1707"/>
          <p:cNvSpPr txBox="1">
            <a:spLocks noChangeArrowheads="1"/>
          </p:cNvSpPr>
          <p:nvPr/>
        </p:nvSpPr>
        <p:spPr bwMode="auto">
          <a:xfrm>
            <a:off x="4484536" y="2521606"/>
            <a:ext cx="1304924" cy="169277"/>
          </a:xfrm>
          <a:prstGeom prst="rect">
            <a:avLst/>
          </a:prstGeom>
          <a:noFill/>
          <a:ln w="9525" algn="ctr">
            <a:noFill/>
            <a:miter lim="800000"/>
            <a:headEnd/>
            <a:tailEnd/>
          </a:ln>
        </p:spPr>
        <p:txBody>
          <a:bodyPr lIns="0" tIns="0" rIns="0" bIns="0">
            <a:spAutoFit/>
          </a:bodyPr>
          <a:lstStyle/>
          <a:p>
            <a:pPr algn="ctr" defTabSz="858764" fontAlgn="t"/>
            <a:r>
              <a:rPr lang="en-US" altLang="zh-CN" sz="1100" b="1" dirty="0">
                <a:solidFill>
                  <a:srgbClr val="000000"/>
                </a:solidFill>
                <a:latin typeface="+mn-lt"/>
                <a:ea typeface="+mn-ea"/>
              </a:rPr>
              <a:t>DNS</a:t>
            </a:r>
          </a:p>
        </p:txBody>
      </p:sp>
      <p:sp>
        <p:nvSpPr>
          <p:cNvPr id="92" name="Line 1177"/>
          <p:cNvSpPr>
            <a:spLocks noChangeShapeType="1"/>
          </p:cNvSpPr>
          <p:nvPr/>
        </p:nvSpPr>
        <p:spPr bwMode="auto">
          <a:xfrm>
            <a:off x="783773" y="5692900"/>
            <a:ext cx="924560" cy="1"/>
          </a:xfrm>
          <a:prstGeom prst="line">
            <a:avLst/>
          </a:prstGeom>
          <a:noFill/>
          <a:ln w="28575">
            <a:solidFill>
              <a:srgbClr val="669900"/>
            </a:solidFill>
            <a:round/>
            <a:headEnd/>
            <a:tailEnd/>
          </a:ln>
          <a:effectLst/>
        </p:spPr>
        <p:txBody>
          <a:bodyPr lIns="91432" tIns="45715" rIns="91432" bIns="45715"/>
          <a:lstStyle/>
          <a:p>
            <a:pPr fontAlgn="t"/>
            <a:endParaRPr lang="zh-CN" altLang="en-US" dirty="0">
              <a:solidFill>
                <a:srgbClr val="000000"/>
              </a:solidFill>
              <a:latin typeface="+mn-lt"/>
              <a:ea typeface="+mn-ea"/>
            </a:endParaRPr>
          </a:p>
        </p:txBody>
      </p:sp>
      <p:sp>
        <p:nvSpPr>
          <p:cNvPr id="93" name="Text Box 1707"/>
          <p:cNvSpPr txBox="1">
            <a:spLocks noChangeArrowheads="1"/>
          </p:cNvSpPr>
          <p:nvPr/>
        </p:nvSpPr>
        <p:spPr bwMode="auto">
          <a:xfrm>
            <a:off x="1590099" y="5579658"/>
            <a:ext cx="1304924" cy="261610"/>
          </a:xfrm>
          <a:prstGeom prst="rect">
            <a:avLst/>
          </a:prstGeom>
          <a:noFill/>
          <a:ln w="9525" algn="ctr">
            <a:noFill/>
            <a:miter lim="800000"/>
            <a:headEnd/>
            <a:tailEnd/>
          </a:ln>
        </p:spPr>
        <p:txBody>
          <a:bodyPr lIns="0" tIns="0" rIns="0" bIns="0">
            <a:spAutoFit/>
          </a:bodyPr>
          <a:lstStyle/>
          <a:p>
            <a:pPr algn="ctr" defTabSz="858764" fontAlgn="t"/>
            <a:r>
              <a:rPr lang="zh-CN" altLang="en-US" sz="1700" b="1" dirty="0" smtClean="0">
                <a:solidFill>
                  <a:srgbClr val="000000"/>
                </a:solidFill>
                <a:latin typeface="+mn-lt"/>
                <a:ea typeface="+mn-ea"/>
              </a:rPr>
              <a:t>业务流</a:t>
            </a:r>
            <a:endParaRPr lang="zh-CN" altLang="en-US" sz="1700" b="1" dirty="0">
              <a:solidFill>
                <a:srgbClr val="000000"/>
              </a:solidFill>
              <a:latin typeface="+mn-lt"/>
              <a:ea typeface="+mn-ea"/>
            </a:endParaRPr>
          </a:p>
        </p:txBody>
      </p:sp>
      <p:sp>
        <p:nvSpPr>
          <p:cNvPr id="94" name="Line 1181"/>
          <p:cNvSpPr>
            <a:spLocks noChangeShapeType="1"/>
          </p:cNvSpPr>
          <p:nvPr/>
        </p:nvSpPr>
        <p:spPr bwMode="auto">
          <a:xfrm flipH="1">
            <a:off x="3277459" y="5692900"/>
            <a:ext cx="924560" cy="0"/>
          </a:xfrm>
          <a:prstGeom prst="line">
            <a:avLst/>
          </a:prstGeom>
          <a:noFill/>
          <a:ln w="28575">
            <a:solidFill>
              <a:schemeClr val="tx2"/>
            </a:solidFill>
            <a:prstDash val="dash"/>
            <a:round/>
            <a:headEnd/>
            <a:tailEnd/>
          </a:ln>
          <a:effectLst/>
        </p:spPr>
        <p:txBody>
          <a:bodyPr lIns="91432" tIns="45715" rIns="91432" bIns="45715"/>
          <a:lstStyle/>
          <a:p>
            <a:pPr fontAlgn="t"/>
            <a:endParaRPr lang="zh-CN" altLang="en-US" dirty="0">
              <a:solidFill>
                <a:srgbClr val="000000"/>
              </a:solidFill>
              <a:latin typeface="+mn-lt"/>
              <a:ea typeface="+mn-ea"/>
            </a:endParaRPr>
          </a:p>
        </p:txBody>
      </p:sp>
      <p:sp>
        <p:nvSpPr>
          <p:cNvPr id="95" name="Text Box 1707"/>
          <p:cNvSpPr txBox="1">
            <a:spLocks noChangeArrowheads="1"/>
          </p:cNvSpPr>
          <p:nvPr/>
        </p:nvSpPr>
        <p:spPr bwMode="auto">
          <a:xfrm>
            <a:off x="4323939" y="5579658"/>
            <a:ext cx="1122302" cy="261610"/>
          </a:xfrm>
          <a:prstGeom prst="rect">
            <a:avLst/>
          </a:prstGeom>
          <a:noFill/>
          <a:ln w="9525" algn="ctr">
            <a:noFill/>
            <a:miter lim="800000"/>
            <a:headEnd/>
            <a:tailEnd/>
          </a:ln>
        </p:spPr>
        <p:txBody>
          <a:bodyPr wrap="square" lIns="0" tIns="0" rIns="0" bIns="0">
            <a:spAutoFit/>
          </a:bodyPr>
          <a:lstStyle/>
          <a:p>
            <a:pPr algn="ctr" defTabSz="858764" fontAlgn="t"/>
            <a:r>
              <a:rPr lang="zh-CN" altLang="en-US" sz="1700" b="1" dirty="0" smtClean="0">
                <a:solidFill>
                  <a:srgbClr val="000000"/>
                </a:solidFill>
                <a:latin typeface="+mn-lt"/>
                <a:ea typeface="+mn-ea"/>
              </a:rPr>
              <a:t>控制流</a:t>
            </a:r>
            <a:endParaRPr lang="zh-CN" altLang="en-US" sz="1700" b="1" dirty="0">
              <a:solidFill>
                <a:srgbClr val="000000"/>
              </a:solidFill>
              <a:latin typeface="+mn-lt"/>
              <a:ea typeface="+mn-ea"/>
            </a:endParaRPr>
          </a:p>
        </p:txBody>
      </p:sp>
      <p:sp>
        <p:nvSpPr>
          <p:cNvPr id="96" name="TextBox 95"/>
          <p:cNvSpPr txBox="1"/>
          <p:nvPr/>
        </p:nvSpPr>
        <p:spPr>
          <a:xfrm rot="21274711">
            <a:off x="1716169" y="3195064"/>
            <a:ext cx="1106905" cy="276989"/>
          </a:xfrm>
          <a:prstGeom prst="rect">
            <a:avLst/>
          </a:prstGeom>
          <a:noFill/>
        </p:spPr>
        <p:txBody>
          <a:bodyPr wrap="square" lIns="91432" tIns="45715" rIns="91432" bIns="45715" rtlCol="0">
            <a:spAutoFit/>
          </a:bodyPr>
          <a:lstStyle/>
          <a:p>
            <a:pPr fontAlgn="t"/>
            <a:r>
              <a:rPr lang="en-US" altLang="zh-CN" sz="1200" b="1" dirty="0" smtClean="0">
                <a:solidFill>
                  <a:srgbClr val="00B0F0"/>
                </a:solidFill>
                <a:latin typeface="+mn-lt"/>
                <a:ea typeface="+mn-ea"/>
              </a:rPr>
              <a:t>HDP</a:t>
            </a:r>
            <a:r>
              <a:rPr lang="zh-CN" altLang="en-US" sz="1200" b="1" dirty="0" smtClean="0">
                <a:solidFill>
                  <a:srgbClr val="00B0F0"/>
                </a:solidFill>
                <a:latin typeface="+mn-lt"/>
                <a:ea typeface="+mn-ea"/>
              </a:rPr>
              <a:t>协议</a:t>
            </a:r>
          </a:p>
        </p:txBody>
      </p:sp>
      <p:sp>
        <p:nvSpPr>
          <p:cNvPr id="97" name="TextBox 96"/>
          <p:cNvSpPr txBox="1"/>
          <p:nvPr/>
        </p:nvSpPr>
        <p:spPr>
          <a:xfrm>
            <a:off x="3632814" y="4445102"/>
            <a:ext cx="2069431" cy="276989"/>
          </a:xfrm>
          <a:prstGeom prst="rect">
            <a:avLst/>
          </a:prstGeom>
          <a:noFill/>
        </p:spPr>
        <p:txBody>
          <a:bodyPr wrap="square" lIns="91432" tIns="45715" rIns="91432" bIns="45715" rtlCol="0">
            <a:spAutoFit/>
          </a:bodyPr>
          <a:lstStyle/>
          <a:p>
            <a:pPr algn="ctr" fontAlgn="t"/>
            <a:r>
              <a:rPr lang="zh-CN" altLang="en-US" sz="1200" b="1" dirty="0" smtClean="0">
                <a:solidFill>
                  <a:srgbClr val="000000"/>
                </a:solidFill>
                <a:latin typeface="+mn-lt"/>
                <a:ea typeface="+mn-ea"/>
              </a:rPr>
              <a:t>桌面云接入管理系统</a:t>
            </a:r>
          </a:p>
        </p:txBody>
      </p:sp>
      <p:cxnSp>
        <p:nvCxnSpPr>
          <p:cNvPr id="98" name="直接连接符 97"/>
          <p:cNvCxnSpPr/>
          <p:nvPr/>
        </p:nvCxnSpPr>
        <p:spPr bwMode="auto">
          <a:xfrm flipH="1">
            <a:off x="1547216" y="2746502"/>
            <a:ext cx="15240" cy="626533"/>
          </a:xfrm>
          <a:prstGeom prst="line">
            <a:avLst/>
          </a:prstGeom>
          <a:noFill/>
          <a:ln w="28575">
            <a:solidFill>
              <a:schemeClr val="tx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9" name="Picture 26" descr="图片328"/>
          <p:cNvPicPr>
            <a:picLocks noChangeAspect="1" noChangeArrowheads="1"/>
          </p:cNvPicPr>
          <p:nvPr/>
        </p:nvPicPr>
        <p:blipFill>
          <a:blip r:embed="rId4" cstate="print"/>
          <a:srcRect/>
          <a:stretch>
            <a:fillRect/>
          </a:stretch>
        </p:blipFill>
        <p:spPr bwMode="auto">
          <a:xfrm>
            <a:off x="2723743" y="3381499"/>
            <a:ext cx="318075" cy="465382"/>
          </a:xfrm>
          <a:prstGeom prst="rect">
            <a:avLst/>
          </a:prstGeom>
          <a:noFill/>
          <a:ln w="9525">
            <a:noFill/>
            <a:miter lim="800000"/>
            <a:headEnd/>
            <a:tailEnd/>
          </a:ln>
        </p:spPr>
      </p:pic>
      <p:sp>
        <p:nvSpPr>
          <p:cNvPr id="100" name="Line 892"/>
          <p:cNvSpPr>
            <a:spLocks noChangeShapeType="1"/>
          </p:cNvSpPr>
          <p:nvPr/>
        </p:nvSpPr>
        <p:spPr bwMode="auto">
          <a:xfrm>
            <a:off x="3815939" y="2687234"/>
            <a:ext cx="660400" cy="1312332"/>
          </a:xfrm>
          <a:prstGeom prst="line">
            <a:avLst/>
          </a:prstGeom>
          <a:noFill/>
          <a:ln w="28575">
            <a:solidFill>
              <a:schemeClr val="tx2"/>
            </a:solidFill>
            <a:prstDash val="dash"/>
            <a:round/>
            <a:headEnd/>
            <a:tailEnd/>
          </a:ln>
          <a:effectLst/>
        </p:spPr>
        <p:txBody>
          <a:bodyPr lIns="91432" tIns="45715" rIns="91432" bIns="45715"/>
          <a:lstStyle/>
          <a:p>
            <a:pPr fontAlgn="t"/>
            <a:endParaRPr lang="zh-CN" altLang="en-US" sz="1000">
              <a:solidFill>
                <a:srgbClr val="000000"/>
              </a:solidFill>
              <a:latin typeface="+mn-lt"/>
              <a:ea typeface="+mn-ea"/>
            </a:endParaRPr>
          </a:p>
        </p:txBody>
      </p:sp>
      <p:sp>
        <p:nvSpPr>
          <p:cNvPr id="101" name="Line 892"/>
          <p:cNvSpPr>
            <a:spLocks noChangeShapeType="1"/>
          </p:cNvSpPr>
          <p:nvPr/>
        </p:nvSpPr>
        <p:spPr bwMode="auto">
          <a:xfrm>
            <a:off x="4435699" y="2653369"/>
            <a:ext cx="40640" cy="1312332"/>
          </a:xfrm>
          <a:prstGeom prst="line">
            <a:avLst/>
          </a:prstGeom>
          <a:noFill/>
          <a:ln w="28575">
            <a:solidFill>
              <a:schemeClr val="tx2"/>
            </a:solidFill>
            <a:prstDash val="dash"/>
            <a:round/>
            <a:headEnd/>
            <a:tailEnd/>
          </a:ln>
          <a:effectLst/>
        </p:spPr>
        <p:txBody>
          <a:bodyPr lIns="91432" tIns="45715" rIns="91432" bIns="45715"/>
          <a:lstStyle/>
          <a:p>
            <a:pPr fontAlgn="t"/>
            <a:endParaRPr lang="zh-CN" altLang="en-US" sz="1000">
              <a:solidFill>
                <a:srgbClr val="000000"/>
              </a:solidFill>
              <a:latin typeface="+mn-lt"/>
              <a:ea typeface="+mn-ea"/>
            </a:endParaRPr>
          </a:p>
        </p:txBody>
      </p:sp>
      <p:sp>
        <p:nvSpPr>
          <p:cNvPr id="102" name="Line 892"/>
          <p:cNvSpPr>
            <a:spLocks noChangeShapeType="1"/>
          </p:cNvSpPr>
          <p:nvPr/>
        </p:nvSpPr>
        <p:spPr bwMode="auto">
          <a:xfrm flipH="1">
            <a:off x="4537299" y="2704166"/>
            <a:ext cx="518160" cy="1278468"/>
          </a:xfrm>
          <a:prstGeom prst="line">
            <a:avLst/>
          </a:prstGeom>
          <a:noFill/>
          <a:ln w="28575">
            <a:solidFill>
              <a:schemeClr val="tx2"/>
            </a:solidFill>
            <a:prstDash val="dash"/>
            <a:round/>
            <a:headEnd/>
            <a:tailEnd/>
          </a:ln>
          <a:effectLst/>
        </p:spPr>
        <p:txBody>
          <a:bodyPr lIns="91432" tIns="45715" rIns="91432" bIns="45715"/>
          <a:lstStyle/>
          <a:p>
            <a:pPr fontAlgn="t"/>
            <a:endParaRPr lang="zh-CN" altLang="en-US" sz="1000">
              <a:solidFill>
                <a:srgbClr val="000000"/>
              </a:solidFill>
              <a:latin typeface="+mn-lt"/>
              <a:ea typeface="+mn-ea"/>
            </a:endParaRPr>
          </a:p>
        </p:txBody>
      </p:sp>
      <p:sp>
        <p:nvSpPr>
          <p:cNvPr id="103" name="Line 892"/>
          <p:cNvSpPr>
            <a:spLocks noChangeShapeType="1"/>
          </p:cNvSpPr>
          <p:nvPr/>
        </p:nvSpPr>
        <p:spPr bwMode="auto">
          <a:xfrm>
            <a:off x="3051399" y="3686301"/>
            <a:ext cx="909730" cy="309718"/>
          </a:xfrm>
          <a:prstGeom prst="line">
            <a:avLst/>
          </a:prstGeom>
          <a:noFill/>
          <a:ln w="28575">
            <a:solidFill>
              <a:schemeClr val="tx2"/>
            </a:solidFill>
            <a:prstDash val="dash"/>
            <a:round/>
            <a:headEnd/>
            <a:tailEnd/>
          </a:ln>
          <a:effectLst/>
        </p:spPr>
        <p:txBody>
          <a:bodyPr lIns="91432" tIns="45715" rIns="91432" bIns="45715"/>
          <a:lstStyle/>
          <a:p>
            <a:pPr fontAlgn="t"/>
            <a:endParaRPr lang="zh-CN" altLang="en-US" sz="1000">
              <a:solidFill>
                <a:srgbClr val="000000"/>
              </a:solidFill>
              <a:latin typeface="+mn-lt"/>
              <a:ea typeface="+mn-ea"/>
            </a:endParaRPr>
          </a:p>
        </p:txBody>
      </p:sp>
      <p:sp>
        <p:nvSpPr>
          <p:cNvPr id="104" name="椭圆 103"/>
          <p:cNvSpPr/>
          <p:nvPr/>
        </p:nvSpPr>
        <p:spPr bwMode="auto">
          <a:xfrm>
            <a:off x="2156816" y="3440767"/>
            <a:ext cx="142240" cy="482600"/>
          </a:xfrm>
          <a:prstGeom prst="ellipse">
            <a:avLst/>
          </a:prstGeom>
          <a:noFill/>
          <a:ln>
            <a:solidFill>
              <a:srgbClr val="00B0F0"/>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mtClean="0">
              <a:solidFill>
                <a:srgbClr val="000000"/>
              </a:solidFill>
            </a:endParaRPr>
          </a:p>
        </p:txBody>
      </p:sp>
      <p:sp>
        <p:nvSpPr>
          <p:cNvPr id="105" name="Line 648"/>
          <p:cNvSpPr>
            <a:spLocks noChangeShapeType="1"/>
          </p:cNvSpPr>
          <p:nvPr/>
        </p:nvSpPr>
        <p:spPr bwMode="auto">
          <a:xfrm flipV="1">
            <a:off x="1556130" y="3576234"/>
            <a:ext cx="1266567" cy="40747"/>
          </a:xfrm>
          <a:prstGeom prst="line">
            <a:avLst/>
          </a:prstGeom>
          <a:noFill/>
          <a:ln w="28575">
            <a:solidFill>
              <a:srgbClr val="669900"/>
            </a:solidFill>
            <a:round/>
            <a:headEnd/>
            <a:tailEnd/>
          </a:ln>
          <a:effectLst/>
        </p:spPr>
        <p:txBody>
          <a:bodyPr lIns="91432" tIns="45715" rIns="91432" bIns="45715"/>
          <a:lstStyle/>
          <a:p>
            <a:pPr fontAlgn="t"/>
            <a:endParaRPr lang="zh-CN" altLang="en-US" sz="1000">
              <a:solidFill>
                <a:srgbClr val="000000"/>
              </a:solidFill>
              <a:latin typeface="+mn-lt"/>
              <a:ea typeface="+mn-ea"/>
            </a:endParaRPr>
          </a:p>
        </p:txBody>
      </p:sp>
      <p:sp>
        <p:nvSpPr>
          <p:cNvPr id="106" name="Line 892"/>
          <p:cNvSpPr>
            <a:spLocks noChangeShapeType="1"/>
          </p:cNvSpPr>
          <p:nvPr/>
        </p:nvSpPr>
        <p:spPr bwMode="auto">
          <a:xfrm flipV="1">
            <a:off x="1512052" y="3643968"/>
            <a:ext cx="1351280" cy="33868"/>
          </a:xfrm>
          <a:prstGeom prst="line">
            <a:avLst/>
          </a:prstGeom>
          <a:noFill/>
          <a:ln w="28575">
            <a:solidFill>
              <a:schemeClr val="tx2"/>
            </a:solidFill>
            <a:prstDash val="dash"/>
            <a:round/>
            <a:headEnd/>
            <a:tailEnd/>
          </a:ln>
          <a:effectLst/>
        </p:spPr>
        <p:txBody>
          <a:bodyPr lIns="91432" tIns="45715" rIns="91432" bIns="45715"/>
          <a:lstStyle/>
          <a:p>
            <a:pPr fontAlgn="t"/>
            <a:endParaRPr lang="zh-CN" altLang="en-US" sz="1000">
              <a:solidFill>
                <a:srgbClr val="000000"/>
              </a:solidFill>
              <a:latin typeface="+mn-lt"/>
              <a:ea typeface="+mn-ea"/>
            </a:endParaRPr>
          </a:p>
        </p:txBody>
      </p:sp>
      <p:sp>
        <p:nvSpPr>
          <p:cNvPr id="107" name="AutoShape 749"/>
          <p:cNvSpPr>
            <a:spLocks noChangeArrowheads="1"/>
          </p:cNvSpPr>
          <p:nvPr/>
        </p:nvSpPr>
        <p:spPr bwMode="auto">
          <a:xfrm>
            <a:off x="6540279" y="4029852"/>
            <a:ext cx="1800224" cy="568751"/>
          </a:xfrm>
          <a:prstGeom prst="roundRect">
            <a:avLst>
              <a:gd name="adj" fmla="val 14315"/>
            </a:avLst>
          </a:prstGeom>
          <a:noFill/>
        </p:spPr>
        <p:txBody>
          <a:bodyPr wrap="square" lIns="91432" tIns="45715" rIns="91432" bIns="45715" rtlCol="0">
            <a:spAutoFit/>
          </a:bodyPr>
          <a:lstStyle/>
          <a:p>
            <a:pPr algn="ctr" fontAlgn="t"/>
            <a:r>
              <a:rPr lang="en-US" altLang="zh-CN" sz="1400" b="1" dirty="0" smtClean="0">
                <a:solidFill>
                  <a:srgbClr val="FF0000"/>
                </a:solidFill>
                <a:latin typeface="+mn-lt"/>
                <a:ea typeface="+mn-ea"/>
              </a:rPr>
              <a:t>FusionSphere</a:t>
            </a:r>
          </a:p>
          <a:p>
            <a:pPr algn="ctr" fontAlgn="t"/>
            <a:r>
              <a:rPr lang="zh-CN" altLang="en-US" sz="1400" b="1" dirty="0" smtClean="0">
                <a:solidFill>
                  <a:srgbClr val="000000">
                    <a:lumMod val="75000"/>
                    <a:lumOff val="25000"/>
                  </a:srgbClr>
                </a:solidFill>
                <a:latin typeface="+mn-lt"/>
                <a:ea typeface="+mn-ea"/>
              </a:rPr>
              <a:t>云操作系统</a:t>
            </a:r>
            <a:endParaRPr lang="en-US" altLang="zh-CN" sz="1400" b="1" dirty="0">
              <a:solidFill>
                <a:srgbClr val="000000">
                  <a:lumMod val="75000"/>
                  <a:lumOff val="25000"/>
                </a:srgbClr>
              </a:solidFill>
              <a:latin typeface="+mn-lt"/>
              <a:ea typeface="+mn-ea"/>
            </a:endParaRPr>
          </a:p>
        </p:txBody>
      </p:sp>
      <p:sp>
        <p:nvSpPr>
          <p:cNvPr id="108" name="Line 892"/>
          <p:cNvSpPr>
            <a:spLocks noChangeShapeType="1"/>
          </p:cNvSpPr>
          <p:nvPr/>
        </p:nvSpPr>
        <p:spPr bwMode="auto">
          <a:xfrm flipV="1">
            <a:off x="1571882" y="4710770"/>
            <a:ext cx="5202298" cy="277019"/>
          </a:xfrm>
          <a:prstGeom prst="line">
            <a:avLst/>
          </a:prstGeom>
          <a:noFill/>
          <a:ln w="28575">
            <a:solidFill>
              <a:schemeClr val="tx2"/>
            </a:solidFill>
            <a:prstDash val="dash"/>
            <a:round/>
            <a:headEnd/>
            <a:tailEnd/>
          </a:ln>
          <a:effectLst/>
        </p:spPr>
        <p:txBody>
          <a:bodyPr lIns="91432" tIns="45715" rIns="91432" bIns="45715"/>
          <a:lstStyle/>
          <a:p>
            <a:pPr fontAlgn="t"/>
            <a:endParaRPr lang="zh-CN" altLang="en-US" sz="1000">
              <a:solidFill>
                <a:srgbClr val="000000"/>
              </a:solidFill>
              <a:latin typeface="+mn-lt"/>
              <a:ea typeface="+mn-ea"/>
            </a:endParaRPr>
          </a:p>
        </p:txBody>
      </p:sp>
      <p:sp>
        <p:nvSpPr>
          <p:cNvPr id="109" name="Rectangle 8"/>
          <p:cNvSpPr>
            <a:spLocks noChangeArrowheads="1"/>
          </p:cNvSpPr>
          <p:nvPr/>
        </p:nvSpPr>
        <p:spPr bwMode="auto">
          <a:xfrm>
            <a:off x="6361391" y="1914034"/>
            <a:ext cx="1004888" cy="160035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pPr fontAlgn="t"/>
            <a:endParaRPr lang="zh-CN" altLang="en-US" sz="1600">
              <a:solidFill>
                <a:srgbClr val="000000"/>
              </a:solidFill>
              <a:latin typeface="+mn-lt"/>
              <a:ea typeface="+mn-ea"/>
              <a:cs typeface="Arial" pitchFamily="34" charset="0"/>
            </a:endParaRPr>
          </a:p>
        </p:txBody>
      </p:sp>
      <p:sp>
        <p:nvSpPr>
          <p:cNvPr id="110" name="TextBox 170"/>
          <p:cNvSpPr txBox="1">
            <a:spLocks noChangeArrowheads="1"/>
          </p:cNvSpPr>
          <p:nvPr/>
        </p:nvSpPr>
        <p:spPr bwMode="auto">
          <a:xfrm>
            <a:off x="6361391" y="2063632"/>
            <a:ext cx="1004888" cy="276993"/>
          </a:xfrm>
          <a:prstGeom prst="rect">
            <a:avLst/>
          </a:prstGeom>
          <a:solidFill>
            <a:srgbClr val="92D050"/>
          </a:solidFill>
          <a:ln w="9525">
            <a:noFill/>
            <a:miter lim="800000"/>
            <a:headEnd/>
            <a:tailEnd/>
          </a:ln>
        </p:spPr>
        <p:txBody>
          <a:bodyPr lIns="91433" tIns="45717" rIns="91433" bIns="45717">
            <a:spAutoFit/>
          </a:bodyPr>
          <a:lstStyle/>
          <a:p>
            <a:pPr algn="ctr" fontAlgn="t"/>
            <a:r>
              <a:rPr lang="en-US" altLang="zh-CN" sz="1200" dirty="0" smtClean="0">
                <a:solidFill>
                  <a:srgbClr val="FFFFFF"/>
                </a:solidFill>
                <a:latin typeface="+mn-lt"/>
                <a:ea typeface="+mn-ea"/>
                <a:cs typeface="Arial" pitchFamily="34" charset="0"/>
              </a:rPr>
              <a:t>HDP Agent</a:t>
            </a:r>
            <a:endParaRPr lang="zh-CN" altLang="en-US" sz="1200" dirty="0">
              <a:solidFill>
                <a:srgbClr val="FFFFFF"/>
              </a:solidFill>
              <a:latin typeface="+mn-lt"/>
              <a:ea typeface="+mn-ea"/>
              <a:cs typeface="Arial" pitchFamily="34" charset="0"/>
            </a:endParaRPr>
          </a:p>
        </p:txBody>
      </p:sp>
      <p:sp>
        <p:nvSpPr>
          <p:cNvPr id="111" name="Rectangle 8"/>
          <p:cNvSpPr>
            <a:spLocks noChangeArrowheads="1"/>
          </p:cNvSpPr>
          <p:nvPr/>
        </p:nvSpPr>
        <p:spPr bwMode="auto">
          <a:xfrm>
            <a:off x="7534871" y="1897098"/>
            <a:ext cx="1004888" cy="1600351"/>
          </a:xfrm>
          <a:prstGeom prst="rect">
            <a:avLst/>
          </a:prstGeom>
          <a:gradFill rotWithShape="0">
            <a:gsLst>
              <a:gs pos="0">
                <a:srgbClr val="DCDCDC"/>
              </a:gs>
              <a:gs pos="100000">
                <a:srgbClr val="B4B4B4"/>
              </a:gs>
            </a:gsLst>
            <a:lin ang="5400000"/>
          </a:gradFill>
          <a:ln w="9525" algn="ctr">
            <a:solidFill>
              <a:srgbClr val="B4B4B4"/>
            </a:solidFill>
            <a:round/>
            <a:headEnd/>
            <a:tailEnd/>
          </a:ln>
        </p:spPr>
        <p:txBody>
          <a:bodyPr wrap="none" lIns="91391" tIns="45698" rIns="91391" bIns="45698"/>
          <a:lstStyle/>
          <a:p>
            <a:pPr fontAlgn="t"/>
            <a:endParaRPr lang="zh-CN" altLang="en-US" sz="1600">
              <a:solidFill>
                <a:srgbClr val="000000"/>
              </a:solidFill>
              <a:latin typeface="+mn-lt"/>
              <a:ea typeface="+mn-ea"/>
              <a:cs typeface="Arial" pitchFamily="34" charset="0"/>
            </a:endParaRPr>
          </a:p>
        </p:txBody>
      </p:sp>
      <p:sp>
        <p:nvSpPr>
          <p:cNvPr id="112" name="TextBox 170"/>
          <p:cNvSpPr txBox="1">
            <a:spLocks noChangeArrowheads="1"/>
          </p:cNvSpPr>
          <p:nvPr/>
        </p:nvSpPr>
        <p:spPr bwMode="auto">
          <a:xfrm>
            <a:off x="7534871" y="2046700"/>
            <a:ext cx="1004888" cy="276993"/>
          </a:xfrm>
          <a:prstGeom prst="rect">
            <a:avLst/>
          </a:prstGeom>
          <a:solidFill>
            <a:srgbClr val="92D050"/>
          </a:solidFill>
          <a:ln w="9525">
            <a:noFill/>
            <a:miter lim="800000"/>
            <a:headEnd/>
            <a:tailEnd/>
          </a:ln>
        </p:spPr>
        <p:txBody>
          <a:bodyPr lIns="91433" tIns="45717" rIns="91433" bIns="45717">
            <a:spAutoFit/>
          </a:bodyPr>
          <a:lstStyle/>
          <a:p>
            <a:pPr algn="ctr" fontAlgn="t"/>
            <a:r>
              <a:rPr lang="en-US" altLang="zh-CN" sz="1200" dirty="0" smtClean="0">
                <a:solidFill>
                  <a:srgbClr val="FFFFFF"/>
                </a:solidFill>
                <a:latin typeface="+mn-lt"/>
                <a:ea typeface="+mn-ea"/>
                <a:cs typeface="Arial" pitchFamily="34" charset="0"/>
              </a:rPr>
              <a:t>HDP Agent</a:t>
            </a:r>
            <a:endParaRPr lang="zh-CN" altLang="en-US" sz="1200" dirty="0">
              <a:solidFill>
                <a:srgbClr val="FFFFFF"/>
              </a:solidFill>
              <a:latin typeface="+mn-lt"/>
              <a:ea typeface="+mn-ea"/>
              <a:cs typeface="Arial" pitchFamily="34" charset="0"/>
            </a:endParaRPr>
          </a:p>
        </p:txBody>
      </p:sp>
      <p:pic>
        <p:nvPicPr>
          <p:cNvPr id="113" name="Picture 4" descr="C:\Users\w00120873\Pictures\WINDOWS7.jpg"/>
          <p:cNvPicPr>
            <a:picLocks noChangeAspect="1" noChangeArrowheads="1"/>
          </p:cNvPicPr>
          <p:nvPr/>
        </p:nvPicPr>
        <p:blipFill>
          <a:blip r:embed="rId5" cstate="print"/>
          <a:srcRect/>
          <a:stretch>
            <a:fillRect/>
          </a:stretch>
        </p:blipFill>
        <p:spPr bwMode="auto">
          <a:xfrm>
            <a:off x="6372516" y="2431009"/>
            <a:ext cx="991838" cy="714644"/>
          </a:xfrm>
          <a:prstGeom prst="rect">
            <a:avLst/>
          </a:prstGeom>
          <a:noFill/>
        </p:spPr>
      </p:pic>
      <p:sp>
        <p:nvSpPr>
          <p:cNvPr id="114" name="TextBox 113"/>
          <p:cNvSpPr txBox="1"/>
          <p:nvPr/>
        </p:nvSpPr>
        <p:spPr>
          <a:xfrm>
            <a:off x="3995543" y="4046819"/>
            <a:ext cx="1511403" cy="338554"/>
          </a:xfrm>
          <a:prstGeom prst="rect">
            <a:avLst/>
          </a:prstGeom>
          <a:noFill/>
        </p:spPr>
        <p:txBody>
          <a:bodyPr wrap="square" rtlCol="0">
            <a:spAutoFit/>
          </a:bodyPr>
          <a:lstStyle/>
          <a:p>
            <a:pPr algn="ctr" fontAlgn="t"/>
            <a:r>
              <a:rPr lang="en-US" altLang="zh-CN" sz="1600" b="1" dirty="0" smtClean="0">
                <a:solidFill>
                  <a:srgbClr val="FF0000"/>
                </a:solidFill>
                <a:latin typeface="+mn-lt"/>
                <a:ea typeface="+mn-ea"/>
              </a:rPr>
              <a:t>FusionAccess</a:t>
            </a:r>
            <a:endParaRPr lang="zh-CN" altLang="en-US" sz="1600" b="1" dirty="0">
              <a:solidFill>
                <a:srgbClr val="FF0000"/>
              </a:solidFill>
              <a:latin typeface="+mn-lt"/>
              <a:ea typeface="+mn-ea"/>
            </a:endParaRPr>
          </a:p>
        </p:txBody>
      </p:sp>
      <p:pic>
        <p:nvPicPr>
          <p:cNvPr id="115" name="Picture 2"/>
          <p:cNvPicPr>
            <a:picLocks noChangeAspect="1" noChangeArrowheads="1"/>
          </p:cNvPicPr>
          <p:nvPr/>
        </p:nvPicPr>
        <p:blipFill>
          <a:blip r:embed="rId6" cstate="print"/>
          <a:srcRect/>
          <a:stretch>
            <a:fillRect/>
          </a:stretch>
        </p:blipFill>
        <p:spPr bwMode="auto">
          <a:xfrm>
            <a:off x="1033215" y="2043960"/>
            <a:ext cx="910243" cy="457009"/>
          </a:xfrm>
          <a:prstGeom prst="rect">
            <a:avLst/>
          </a:prstGeom>
          <a:noFill/>
          <a:ln w="9525">
            <a:noFill/>
            <a:miter lim="800000"/>
            <a:headEnd/>
            <a:tailEnd/>
          </a:ln>
        </p:spPr>
      </p:pic>
      <p:pic>
        <p:nvPicPr>
          <p:cNvPr id="116" name="Picture 3"/>
          <p:cNvPicPr>
            <a:picLocks noChangeAspect="1" noChangeArrowheads="1"/>
          </p:cNvPicPr>
          <p:nvPr/>
        </p:nvPicPr>
        <p:blipFill>
          <a:blip r:embed="rId7" cstate="print"/>
          <a:srcRect/>
          <a:stretch>
            <a:fillRect/>
          </a:stretch>
        </p:blipFill>
        <p:spPr bwMode="auto">
          <a:xfrm>
            <a:off x="946094" y="4437344"/>
            <a:ext cx="1088805" cy="595157"/>
          </a:xfrm>
          <a:prstGeom prst="rect">
            <a:avLst/>
          </a:prstGeom>
          <a:noFill/>
          <a:ln w="9525">
            <a:noFill/>
            <a:miter lim="800000"/>
            <a:headEnd/>
            <a:tailEnd/>
          </a:ln>
        </p:spPr>
      </p:pic>
      <p:pic>
        <p:nvPicPr>
          <p:cNvPr id="117" name="Picture 12" descr="Wyse Vista Desktop"/>
          <p:cNvPicPr>
            <a:picLocks noChangeAspect="1" noChangeArrowheads="1"/>
          </p:cNvPicPr>
          <p:nvPr/>
        </p:nvPicPr>
        <p:blipFill>
          <a:blip r:embed="rId8" cstate="email"/>
          <a:srcRect/>
          <a:stretch>
            <a:fillRect/>
          </a:stretch>
        </p:blipFill>
        <p:spPr bwMode="auto">
          <a:xfrm>
            <a:off x="990957" y="3370265"/>
            <a:ext cx="708660" cy="476902"/>
          </a:xfrm>
          <a:prstGeom prst="rect">
            <a:avLst/>
          </a:prstGeom>
          <a:noFill/>
          <a:ln w="9525">
            <a:noFill/>
            <a:miter lim="800000"/>
            <a:headEnd/>
            <a:tailEnd/>
          </a:ln>
        </p:spPr>
      </p:pic>
      <p:sp>
        <p:nvSpPr>
          <p:cNvPr id="118" name="TextBox 170"/>
          <p:cNvSpPr txBox="1">
            <a:spLocks noChangeArrowheads="1"/>
          </p:cNvSpPr>
          <p:nvPr/>
        </p:nvSpPr>
        <p:spPr bwMode="auto">
          <a:xfrm>
            <a:off x="6369011" y="3215098"/>
            <a:ext cx="1004888" cy="276993"/>
          </a:xfrm>
          <a:prstGeom prst="rect">
            <a:avLst/>
          </a:prstGeom>
          <a:solidFill>
            <a:schemeClr val="accent4">
              <a:lumMod val="50000"/>
              <a:lumOff val="50000"/>
            </a:schemeClr>
          </a:solidFill>
          <a:ln w="9525">
            <a:noFill/>
            <a:miter lim="800000"/>
            <a:headEnd/>
            <a:tailEnd/>
          </a:ln>
        </p:spPr>
        <p:txBody>
          <a:bodyPr wrap="square" lIns="91433" tIns="45717" rIns="91433" bIns="45717">
            <a:spAutoFit/>
          </a:bodyPr>
          <a:lstStyle/>
          <a:p>
            <a:pPr algn="ctr" fontAlgn="t"/>
            <a:r>
              <a:rPr lang="zh-CN" altLang="en-US" sz="1200" dirty="0" smtClean="0">
                <a:solidFill>
                  <a:srgbClr val="FFFFFF"/>
                </a:solidFill>
                <a:latin typeface="+mn-lt"/>
                <a:ea typeface="+mn-ea"/>
                <a:cs typeface="Arial" pitchFamily="34" charset="0"/>
              </a:rPr>
              <a:t>虚拟机</a:t>
            </a:r>
            <a:endParaRPr lang="zh-CN" altLang="en-US" sz="1200" dirty="0">
              <a:solidFill>
                <a:srgbClr val="FFFFFF"/>
              </a:solidFill>
              <a:latin typeface="+mn-lt"/>
              <a:ea typeface="+mn-ea"/>
              <a:cs typeface="Arial" pitchFamily="34" charset="0"/>
            </a:endParaRPr>
          </a:p>
        </p:txBody>
      </p:sp>
      <p:sp>
        <p:nvSpPr>
          <p:cNvPr id="119" name="TextBox 170"/>
          <p:cNvSpPr txBox="1">
            <a:spLocks noChangeArrowheads="1"/>
          </p:cNvSpPr>
          <p:nvPr/>
        </p:nvSpPr>
        <p:spPr bwMode="auto">
          <a:xfrm>
            <a:off x="7534871" y="3198164"/>
            <a:ext cx="1004888" cy="276993"/>
          </a:xfrm>
          <a:prstGeom prst="rect">
            <a:avLst/>
          </a:prstGeom>
          <a:solidFill>
            <a:schemeClr val="accent4">
              <a:lumMod val="50000"/>
              <a:lumOff val="50000"/>
            </a:schemeClr>
          </a:solidFill>
          <a:ln w="9525">
            <a:noFill/>
            <a:miter lim="800000"/>
            <a:headEnd/>
            <a:tailEnd/>
          </a:ln>
        </p:spPr>
        <p:txBody>
          <a:bodyPr wrap="square" lIns="91433" tIns="45717" rIns="91433" bIns="45717">
            <a:spAutoFit/>
          </a:bodyPr>
          <a:lstStyle/>
          <a:p>
            <a:pPr algn="ctr" fontAlgn="t"/>
            <a:r>
              <a:rPr lang="zh-CN" altLang="en-US" sz="1200" dirty="0" smtClean="0">
                <a:solidFill>
                  <a:srgbClr val="FFFFFF"/>
                </a:solidFill>
                <a:latin typeface="+mn-lt"/>
                <a:ea typeface="+mn-ea"/>
                <a:cs typeface="Arial" pitchFamily="34" charset="0"/>
              </a:rPr>
              <a:t>虚拟机</a:t>
            </a:r>
            <a:endParaRPr lang="zh-CN" altLang="en-US" sz="1200" dirty="0">
              <a:solidFill>
                <a:srgbClr val="FFFFFF"/>
              </a:solidFill>
              <a:latin typeface="+mn-lt"/>
              <a:ea typeface="+mn-ea"/>
              <a:cs typeface="Arial" pitchFamily="34" charset="0"/>
            </a:endParaRPr>
          </a:p>
        </p:txBody>
      </p:sp>
      <p:sp>
        <p:nvSpPr>
          <p:cNvPr id="120" name="Line 649"/>
          <p:cNvSpPr>
            <a:spLocks noChangeShapeType="1"/>
          </p:cNvSpPr>
          <p:nvPr/>
        </p:nvSpPr>
        <p:spPr bwMode="auto">
          <a:xfrm flipV="1">
            <a:off x="2979420" y="2323166"/>
            <a:ext cx="3764280" cy="1286933"/>
          </a:xfrm>
          <a:prstGeom prst="line">
            <a:avLst/>
          </a:prstGeom>
          <a:noFill/>
          <a:ln w="28575">
            <a:solidFill>
              <a:srgbClr val="669900"/>
            </a:solidFill>
            <a:round/>
            <a:headEnd/>
            <a:tailEnd/>
          </a:ln>
          <a:effectLst/>
        </p:spPr>
        <p:txBody>
          <a:bodyPr lIns="91432" tIns="45715" rIns="91432" bIns="45715"/>
          <a:lstStyle/>
          <a:p>
            <a:pPr fontAlgn="t"/>
            <a:endParaRPr lang="zh-CN" altLang="en-US" sz="1000">
              <a:solidFill>
                <a:srgbClr val="000000"/>
              </a:solidFill>
              <a:latin typeface="+mn-lt"/>
              <a:ea typeface="+mn-ea"/>
            </a:endParaRPr>
          </a:p>
        </p:txBody>
      </p:sp>
      <p:sp>
        <p:nvSpPr>
          <p:cNvPr id="121" name="Freeform 81"/>
          <p:cNvSpPr>
            <a:spLocks noEditPoints="1"/>
          </p:cNvSpPr>
          <p:nvPr/>
        </p:nvSpPr>
        <p:spPr bwMode="auto">
          <a:xfrm>
            <a:off x="7884050" y="4950693"/>
            <a:ext cx="270000" cy="463950"/>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fontAlgn="t"/>
            <a:endParaRPr lang="zh-CN" altLang="en-US" sz="1000">
              <a:solidFill>
                <a:srgbClr val="000000"/>
              </a:solidFill>
              <a:latin typeface="+mn-lt"/>
              <a:ea typeface="+mn-ea"/>
            </a:endParaRPr>
          </a:p>
        </p:txBody>
      </p:sp>
      <p:sp>
        <p:nvSpPr>
          <p:cNvPr id="122" name="Freeform 142"/>
          <p:cNvSpPr>
            <a:spLocks noEditPoints="1"/>
          </p:cNvSpPr>
          <p:nvPr/>
        </p:nvSpPr>
        <p:spPr bwMode="auto">
          <a:xfrm>
            <a:off x="8154050" y="4950693"/>
            <a:ext cx="270000" cy="463950"/>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fontAlgn="t"/>
            <a:endParaRPr lang="zh-CN" altLang="en-US" sz="1000">
              <a:solidFill>
                <a:srgbClr val="000000"/>
              </a:solidFill>
              <a:latin typeface="+mn-lt"/>
              <a:ea typeface="+mn-ea"/>
            </a:endParaRPr>
          </a:p>
        </p:txBody>
      </p:sp>
      <p:sp>
        <p:nvSpPr>
          <p:cNvPr id="123" name="Freeform 81"/>
          <p:cNvSpPr>
            <a:spLocks noEditPoints="1"/>
          </p:cNvSpPr>
          <p:nvPr/>
        </p:nvSpPr>
        <p:spPr bwMode="auto">
          <a:xfrm>
            <a:off x="6515898" y="4950693"/>
            <a:ext cx="270000" cy="463950"/>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fontAlgn="t"/>
            <a:endParaRPr lang="zh-CN" altLang="en-US" sz="1000">
              <a:solidFill>
                <a:srgbClr val="000000"/>
              </a:solidFill>
              <a:latin typeface="+mn-lt"/>
              <a:ea typeface="+mn-ea"/>
            </a:endParaRPr>
          </a:p>
        </p:txBody>
      </p:sp>
      <p:sp>
        <p:nvSpPr>
          <p:cNvPr id="124" name="Freeform 142"/>
          <p:cNvSpPr>
            <a:spLocks noEditPoints="1"/>
          </p:cNvSpPr>
          <p:nvPr/>
        </p:nvSpPr>
        <p:spPr bwMode="auto">
          <a:xfrm>
            <a:off x="6785898" y="4950693"/>
            <a:ext cx="270000" cy="463950"/>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fontAlgn="t"/>
            <a:endParaRPr lang="zh-CN" altLang="en-US" sz="1000">
              <a:solidFill>
                <a:srgbClr val="000000"/>
              </a:solidFill>
              <a:latin typeface="+mn-lt"/>
              <a:ea typeface="+mn-ea"/>
            </a:endParaRPr>
          </a:p>
        </p:txBody>
      </p:sp>
      <p:sp>
        <p:nvSpPr>
          <p:cNvPr id="125" name="Freeform 81"/>
          <p:cNvSpPr>
            <a:spLocks noEditPoints="1"/>
          </p:cNvSpPr>
          <p:nvPr/>
        </p:nvSpPr>
        <p:spPr bwMode="auto">
          <a:xfrm>
            <a:off x="7204610" y="4950693"/>
            <a:ext cx="270000" cy="463950"/>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fontAlgn="t"/>
            <a:endParaRPr lang="zh-CN" altLang="en-US" sz="1000">
              <a:solidFill>
                <a:srgbClr val="000000"/>
              </a:solidFill>
              <a:latin typeface="+mn-lt"/>
              <a:ea typeface="+mn-ea"/>
            </a:endParaRPr>
          </a:p>
        </p:txBody>
      </p:sp>
      <p:sp>
        <p:nvSpPr>
          <p:cNvPr id="126" name="Freeform 142"/>
          <p:cNvSpPr>
            <a:spLocks noEditPoints="1"/>
          </p:cNvSpPr>
          <p:nvPr/>
        </p:nvSpPr>
        <p:spPr bwMode="auto">
          <a:xfrm>
            <a:off x="7474610" y="4950693"/>
            <a:ext cx="270000" cy="463950"/>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fontAlgn="t"/>
            <a:endParaRPr lang="zh-CN" altLang="en-US" sz="1000">
              <a:solidFill>
                <a:srgbClr val="000000"/>
              </a:solidFill>
              <a:latin typeface="+mn-lt"/>
              <a:ea typeface="+mn-ea"/>
            </a:endParaRPr>
          </a:p>
        </p:txBody>
      </p:sp>
      <p:sp>
        <p:nvSpPr>
          <p:cNvPr id="127" name="Rounded Rectangle 5"/>
          <p:cNvSpPr/>
          <p:nvPr/>
        </p:nvSpPr>
        <p:spPr bwMode="auto">
          <a:xfrm rot="16200000">
            <a:off x="4472174" y="3464809"/>
            <a:ext cx="472219" cy="1435316"/>
          </a:xfrm>
          <a:prstGeom prst="roundRect">
            <a:avLst>
              <a:gd name="adj" fmla="val 14094"/>
            </a:avLst>
          </a:prstGeom>
          <a:solidFill>
            <a:srgbClr val="0390CF"/>
          </a:solidFill>
          <a:ln w="12700" cap="flat" cmpd="sng" algn="ctr">
            <a:noFill/>
            <a:prstDash val="soli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eaVert" anchor="ctr"/>
          <a:lstStyle/>
          <a:p>
            <a:pPr indent="268288" fontAlgn="auto">
              <a:spcBef>
                <a:spcPts val="0"/>
              </a:spcBef>
              <a:spcAft>
                <a:spcPct val="40000"/>
              </a:spcAft>
              <a:defRPr/>
            </a:pPr>
            <a:endParaRPr lang="zh-CN" altLang="en-US" sz="1000" b="1" kern="0" dirty="0" smtClean="0">
              <a:solidFill>
                <a:srgbClr val="FFFFFF"/>
              </a:solidFill>
              <a:latin typeface="+mn-lt"/>
              <a:ea typeface="+mn-ea"/>
            </a:endParaRPr>
          </a:p>
        </p:txBody>
      </p:sp>
      <p:pic>
        <p:nvPicPr>
          <p:cNvPr id="128" name="Picture 1"/>
          <p:cNvPicPr>
            <a:picLocks noChangeAspect="1" noChangeArrowheads="1"/>
          </p:cNvPicPr>
          <p:nvPr/>
        </p:nvPicPr>
        <p:blipFill>
          <a:blip r:embed="rId9" cstate="print"/>
          <a:srcRect/>
          <a:stretch>
            <a:fillRect/>
          </a:stretch>
        </p:blipFill>
        <p:spPr bwMode="auto">
          <a:xfrm>
            <a:off x="7536139" y="2393978"/>
            <a:ext cx="1019175" cy="805488"/>
          </a:xfrm>
          <a:prstGeom prst="rect">
            <a:avLst/>
          </a:prstGeom>
          <a:noFill/>
          <a:ln w="9525">
            <a:noFill/>
            <a:miter lim="800000"/>
            <a:headEnd/>
            <a:tailEnd/>
          </a:ln>
        </p:spPr>
      </p:pic>
    </p:spTree>
    <p:extLst>
      <p:ext uri="{BB962C8B-B14F-4D97-AF65-F5344CB8AC3E}">
        <p14:creationId xmlns:p14="http://schemas.microsoft.com/office/powerpoint/2010/main" val="4231066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smtClean="0"/>
              <a:t>FusionSphere</a:t>
            </a:r>
            <a:r>
              <a:rPr lang="zh-CN" altLang="en-US" smtClean="0"/>
              <a:t>云平台总体架构</a:t>
            </a:r>
            <a:endParaRPr lang="en-US" dirty="0"/>
          </a:p>
        </p:txBody>
      </p:sp>
      <p:grpSp>
        <p:nvGrpSpPr>
          <p:cNvPr id="4" name="组合 124"/>
          <p:cNvGrpSpPr/>
          <p:nvPr/>
        </p:nvGrpSpPr>
        <p:grpSpPr>
          <a:xfrm>
            <a:off x="1917188" y="1412776"/>
            <a:ext cx="4958993" cy="4608512"/>
            <a:chOff x="3709900" y="1631732"/>
            <a:chExt cx="4333239" cy="4035380"/>
          </a:xfrm>
        </p:grpSpPr>
        <p:sp>
          <p:nvSpPr>
            <p:cNvPr id="3" name="圆角矩形 86"/>
            <p:cNvSpPr>
              <a:spLocks noChangeArrowheads="1"/>
            </p:cNvSpPr>
            <p:nvPr/>
          </p:nvSpPr>
          <p:spPr bwMode="auto">
            <a:xfrm>
              <a:off x="3866674" y="1631732"/>
              <a:ext cx="4104457" cy="778754"/>
            </a:xfrm>
            <a:prstGeom prst="roundRect">
              <a:avLst>
                <a:gd name="adj" fmla="val 6278"/>
              </a:avLst>
            </a:prstGeom>
            <a:solidFill>
              <a:srgbClr val="92D050"/>
            </a:solid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grpSp>
          <p:nvGrpSpPr>
            <p:cNvPr id="10" name="组合 117"/>
            <p:cNvGrpSpPr>
              <a:grpSpLocks/>
            </p:cNvGrpSpPr>
            <p:nvPr/>
          </p:nvGrpSpPr>
          <p:grpSpPr bwMode="auto">
            <a:xfrm>
              <a:off x="4970149" y="2750149"/>
              <a:ext cx="907439" cy="532383"/>
              <a:chOff x="2514608" y="3875029"/>
              <a:chExt cx="1155693" cy="998517"/>
            </a:xfrm>
          </p:grpSpPr>
          <p:pic>
            <p:nvPicPr>
              <p:cNvPr id="5"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6" name="Picture 455" descr="图片146"/>
              <p:cNvPicPr>
                <a:picLocks noChangeAspect="1" noChangeArrowheads="1"/>
              </p:cNvPicPr>
              <p:nvPr/>
            </p:nvPicPr>
            <p:blipFill>
              <a:blip r:embed="rId4" cstate="print"/>
              <a:srcRect/>
              <a:stretch>
                <a:fillRect/>
              </a:stretch>
            </p:blipFill>
            <p:spPr bwMode="auto">
              <a:xfrm>
                <a:off x="2829653" y="3875029"/>
                <a:ext cx="275497" cy="444500"/>
              </a:xfrm>
              <a:prstGeom prst="rect">
                <a:avLst/>
              </a:prstGeom>
              <a:noFill/>
              <a:ln w="9525">
                <a:noFill/>
                <a:miter lim="800000"/>
                <a:headEnd/>
                <a:tailEnd/>
              </a:ln>
            </p:spPr>
          </p:pic>
          <p:pic>
            <p:nvPicPr>
              <p:cNvPr id="7" name="Picture 455" descr="图片146"/>
              <p:cNvPicPr>
                <a:picLocks noChangeAspect="1" noChangeArrowheads="1"/>
              </p:cNvPicPr>
              <p:nvPr/>
            </p:nvPicPr>
            <p:blipFill>
              <a:blip r:embed="rId4" cstate="print"/>
              <a:srcRect/>
              <a:stretch>
                <a:fillRect/>
              </a:stretch>
            </p:blipFill>
            <p:spPr bwMode="auto">
              <a:xfrm>
                <a:off x="3126819" y="3898920"/>
                <a:ext cx="275497" cy="444500"/>
              </a:xfrm>
              <a:prstGeom prst="rect">
                <a:avLst/>
              </a:prstGeom>
              <a:noFill/>
              <a:ln w="9525">
                <a:noFill/>
                <a:miter lim="800000"/>
                <a:headEnd/>
                <a:tailEnd/>
              </a:ln>
            </p:spPr>
          </p:pic>
          <p:sp>
            <p:nvSpPr>
              <p:cNvPr id="8" name="TextBox 96"/>
              <p:cNvSpPr txBox="1">
                <a:spLocks noChangeArrowheads="1"/>
              </p:cNvSpPr>
              <p:nvPr/>
            </p:nvSpPr>
            <p:spPr bwMode="auto">
              <a:xfrm>
                <a:off x="2514608" y="4368120"/>
                <a:ext cx="1086249" cy="505426"/>
              </a:xfrm>
              <a:prstGeom prst="rect">
                <a:avLst/>
              </a:prstGeom>
              <a:noFill/>
              <a:ln w="9525">
                <a:noFill/>
                <a:miter lim="800000"/>
                <a:headEnd/>
                <a:tailEnd/>
              </a:ln>
            </p:spPr>
            <p:txBody>
              <a:bodyPr wrap="square" lIns="91416" tIns="45709" rIns="91416" bIns="45709">
                <a:spAutoFit/>
              </a:bodyPr>
              <a:lstStyle/>
              <a:p>
                <a:pPr algn="ctr" fontAlgn="t">
                  <a:defRPr/>
                </a:pPr>
                <a:r>
                  <a:rPr lang="en-US" altLang="zh-CN" sz="1400" dirty="0" smtClean="0">
                    <a:latin typeface="+mn-lt"/>
                    <a:ea typeface="+mn-ea"/>
                  </a:rPr>
                  <a:t>VRM</a:t>
                </a:r>
                <a:endParaRPr lang="zh-CN" altLang="en-US" sz="1400" dirty="0">
                  <a:latin typeface="+mn-lt"/>
                  <a:ea typeface="+mn-ea"/>
                </a:endParaRPr>
              </a:p>
            </p:txBody>
          </p:sp>
        </p:grpSp>
        <p:sp>
          <p:nvSpPr>
            <p:cNvPr id="9" name="TextBox 313"/>
            <p:cNvSpPr txBox="1">
              <a:spLocks noChangeArrowheads="1"/>
            </p:cNvSpPr>
            <p:nvPr/>
          </p:nvSpPr>
          <p:spPr bwMode="auto">
            <a:xfrm>
              <a:off x="4007119" y="1764094"/>
              <a:ext cx="769233" cy="289366"/>
            </a:xfrm>
            <a:prstGeom prst="rect">
              <a:avLst/>
            </a:prstGeom>
            <a:solidFill>
              <a:srgbClr val="00B0F0"/>
            </a:solidFill>
            <a:ln w="9525">
              <a:noFill/>
              <a:miter lim="800000"/>
              <a:headEnd/>
              <a:tailEnd/>
            </a:ln>
          </p:spPr>
          <p:txBody>
            <a:bodyPr wrap="square" lIns="83426" tIns="41714" rIns="83426" bIns="41714">
              <a:spAutoFit/>
            </a:bodyPr>
            <a:lstStyle/>
            <a:p>
              <a:pPr fontAlgn="t">
                <a:defRPr/>
              </a:pPr>
              <a:r>
                <a:rPr lang="zh-CN" altLang="en-US" sz="1600" dirty="0" smtClean="0">
                  <a:latin typeface="+mn-lt"/>
                  <a:ea typeface="+mn-ea"/>
                </a:rPr>
                <a:t>云管理</a:t>
              </a:r>
              <a:endParaRPr lang="zh-CN" altLang="en-US" sz="1600" dirty="0">
                <a:latin typeface="+mn-lt"/>
                <a:ea typeface="+mn-ea"/>
              </a:endParaRPr>
            </a:p>
          </p:txBody>
        </p:sp>
        <p:grpSp>
          <p:nvGrpSpPr>
            <p:cNvPr id="11" name="Group 17"/>
            <p:cNvGrpSpPr>
              <a:grpSpLocks/>
            </p:cNvGrpSpPr>
            <p:nvPr/>
          </p:nvGrpSpPr>
          <p:grpSpPr bwMode="auto">
            <a:xfrm>
              <a:off x="4359548" y="3884548"/>
              <a:ext cx="661982" cy="584000"/>
              <a:chOff x="3527" y="2299"/>
              <a:chExt cx="840" cy="531"/>
            </a:xfrm>
          </p:grpSpPr>
          <p:grpSp>
            <p:nvGrpSpPr>
              <p:cNvPr id="12" name="Group 18"/>
              <p:cNvGrpSpPr>
                <a:grpSpLocks/>
              </p:cNvGrpSpPr>
              <p:nvPr/>
            </p:nvGrpSpPr>
            <p:grpSpPr bwMode="auto">
              <a:xfrm>
                <a:off x="3808" y="2303"/>
                <a:ext cx="559" cy="390"/>
                <a:chOff x="1573" y="2540"/>
                <a:chExt cx="774" cy="617"/>
              </a:xfrm>
            </p:grpSpPr>
            <p:pic>
              <p:nvPicPr>
                <p:cNvPr id="20" name="Picture 19"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21" name="Picture 20"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22" name="Picture 21"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13" name="Group 22"/>
              <p:cNvGrpSpPr>
                <a:grpSpLocks/>
              </p:cNvGrpSpPr>
              <p:nvPr/>
            </p:nvGrpSpPr>
            <p:grpSpPr bwMode="auto">
              <a:xfrm>
                <a:off x="3663" y="2374"/>
                <a:ext cx="559" cy="390"/>
                <a:chOff x="1573" y="2540"/>
                <a:chExt cx="774" cy="617"/>
              </a:xfrm>
            </p:grpSpPr>
            <p:pic>
              <p:nvPicPr>
                <p:cNvPr id="17" name="Picture 23"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18" name="Picture 24"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19" name="Picture 25"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35" name="Group 26"/>
              <p:cNvGrpSpPr>
                <a:grpSpLocks/>
              </p:cNvGrpSpPr>
              <p:nvPr/>
            </p:nvGrpSpPr>
            <p:grpSpPr bwMode="auto">
              <a:xfrm>
                <a:off x="3527" y="2440"/>
                <a:ext cx="559" cy="390"/>
                <a:chOff x="1395" y="2722"/>
                <a:chExt cx="774" cy="617"/>
              </a:xfrm>
            </p:grpSpPr>
            <p:pic>
              <p:nvPicPr>
                <p:cNvPr id="14" name="Picture 27" descr="图片14"/>
                <p:cNvPicPr>
                  <a:picLocks noChangeAspect="1" noChangeArrowheads="1"/>
                </p:cNvPicPr>
                <p:nvPr/>
              </p:nvPicPr>
              <p:blipFill>
                <a:blip r:embed="rId5" cstate="print"/>
                <a:srcRect/>
                <a:stretch>
                  <a:fillRect/>
                </a:stretch>
              </p:blipFill>
              <p:spPr bwMode="auto">
                <a:xfrm>
                  <a:off x="1395" y="2722"/>
                  <a:ext cx="363" cy="589"/>
                </a:xfrm>
                <a:prstGeom prst="rect">
                  <a:avLst/>
                </a:prstGeom>
                <a:noFill/>
                <a:ln w="9525">
                  <a:noFill/>
                  <a:miter lim="800000"/>
                  <a:headEnd/>
                  <a:tailEnd/>
                </a:ln>
              </p:spPr>
            </p:pic>
            <p:pic>
              <p:nvPicPr>
                <p:cNvPr id="15" name="Picture 28" descr="图片14"/>
                <p:cNvPicPr>
                  <a:picLocks noChangeAspect="1" noChangeArrowheads="1"/>
                </p:cNvPicPr>
                <p:nvPr/>
              </p:nvPicPr>
              <p:blipFill>
                <a:blip r:embed="rId5" cstate="print"/>
                <a:srcRect/>
                <a:stretch>
                  <a:fillRect/>
                </a:stretch>
              </p:blipFill>
              <p:spPr bwMode="auto">
                <a:xfrm>
                  <a:off x="1576" y="2734"/>
                  <a:ext cx="363" cy="589"/>
                </a:xfrm>
                <a:prstGeom prst="rect">
                  <a:avLst/>
                </a:prstGeom>
                <a:noFill/>
                <a:ln w="9525">
                  <a:noFill/>
                  <a:miter lim="800000"/>
                  <a:headEnd/>
                  <a:tailEnd/>
                </a:ln>
              </p:spPr>
            </p:pic>
            <p:pic>
              <p:nvPicPr>
                <p:cNvPr id="16" name="Picture 29" descr="图片14"/>
                <p:cNvPicPr>
                  <a:picLocks noChangeAspect="1" noChangeArrowheads="1"/>
                </p:cNvPicPr>
                <p:nvPr/>
              </p:nvPicPr>
              <p:blipFill>
                <a:blip r:embed="rId5" cstate="print"/>
                <a:srcRect/>
                <a:stretch>
                  <a:fillRect/>
                </a:stretch>
              </p:blipFill>
              <p:spPr bwMode="auto">
                <a:xfrm>
                  <a:off x="1806" y="2750"/>
                  <a:ext cx="363" cy="589"/>
                </a:xfrm>
                <a:prstGeom prst="rect">
                  <a:avLst/>
                </a:prstGeom>
                <a:noFill/>
                <a:ln w="9525">
                  <a:noFill/>
                  <a:miter lim="800000"/>
                  <a:headEnd/>
                  <a:tailEnd/>
                </a:ln>
              </p:spPr>
            </p:pic>
          </p:grpSp>
        </p:grpSp>
        <p:sp>
          <p:nvSpPr>
            <p:cNvPr id="23" name="圆角矩形 178"/>
            <p:cNvSpPr>
              <a:spLocks noChangeArrowheads="1"/>
            </p:cNvSpPr>
            <p:nvPr/>
          </p:nvSpPr>
          <p:spPr bwMode="auto">
            <a:xfrm>
              <a:off x="4241453" y="3562732"/>
              <a:ext cx="838175" cy="944563"/>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24" name="TextBox 207"/>
            <p:cNvSpPr txBox="1">
              <a:spLocks noChangeArrowheads="1"/>
            </p:cNvSpPr>
            <p:nvPr/>
          </p:nvSpPr>
          <p:spPr bwMode="auto">
            <a:xfrm>
              <a:off x="3862578" y="3859223"/>
              <a:ext cx="460984" cy="451066"/>
            </a:xfrm>
            <a:prstGeom prst="rect">
              <a:avLst/>
            </a:prstGeom>
            <a:noFill/>
            <a:ln w="9525">
              <a:noFill/>
              <a:miter lim="800000"/>
              <a:headEnd/>
              <a:tailEnd/>
            </a:ln>
          </p:spPr>
          <p:txBody>
            <a:bodyPr wrap="none" lIns="83426" tIns="41714" rIns="83426" bIns="41714">
              <a:spAutoFit/>
            </a:bodyPr>
            <a:lstStyle/>
            <a:p>
              <a:pPr fontAlgn="t">
                <a:defRPr/>
              </a:pPr>
              <a:r>
                <a:rPr lang="zh-CN" altLang="en-US" sz="1400" dirty="0">
                  <a:latin typeface="+mn-lt"/>
                  <a:ea typeface="+mn-ea"/>
                </a:rPr>
                <a:t>计</a:t>
              </a:r>
              <a:r>
                <a:rPr lang="zh-CN" altLang="en-US" sz="1400" dirty="0" smtClean="0">
                  <a:latin typeface="+mn-lt"/>
                  <a:ea typeface="+mn-ea"/>
                </a:rPr>
                <a:t>算</a:t>
              </a:r>
              <a:endParaRPr lang="en-US" altLang="zh-CN" sz="1400" dirty="0" smtClean="0">
                <a:latin typeface="+mn-lt"/>
                <a:ea typeface="+mn-ea"/>
              </a:endParaRPr>
            </a:p>
            <a:p>
              <a:pPr fontAlgn="t">
                <a:defRPr/>
              </a:pPr>
              <a:r>
                <a:rPr lang="zh-CN" altLang="en-US" sz="1400" dirty="0" smtClean="0">
                  <a:latin typeface="+mn-lt"/>
                  <a:ea typeface="+mn-ea"/>
                </a:rPr>
                <a:t>资</a:t>
              </a:r>
              <a:r>
                <a:rPr lang="zh-CN" altLang="en-US" sz="1400" dirty="0">
                  <a:latin typeface="+mn-lt"/>
                  <a:ea typeface="+mn-ea"/>
                </a:rPr>
                <a:t>源</a:t>
              </a:r>
            </a:p>
          </p:txBody>
        </p:sp>
        <p:sp>
          <p:nvSpPr>
            <p:cNvPr id="25" name="圆角矩形 283"/>
            <p:cNvSpPr>
              <a:spLocks noChangeArrowheads="1"/>
            </p:cNvSpPr>
            <p:nvPr/>
          </p:nvSpPr>
          <p:spPr bwMode="auto">
            <a:xfrm>
              <a:off x="4252565" y="5077756"/>
              <a:ext cx="1650034" cy="514416"/>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26" name="TextBox 299"/>
            <p:cNvSpPr txBox="1">
              <a:spLocks noChangeArrowheads="1"/>
            </p:cNvSpPr>
            <p:nvPr/>
          </p:nvSpPr>
          <p:spPr bwMode="auto">
            <a:xfrm>
              <a:off x="3876042" y="5079580"/>
              <a:ext cx="529976" cy="451066"/>
            </a:xfrm>
            <a:prstGeom prst="rect">
              <a:avLst/>
            </a:prstGeom>
            <a:noFill/>
            <a:ln w="9525">
              <a:noFill/>
              <a:miter lim="800000"/>
              <a:headEnd/>
              <a:tailEnd/>
            </a:ln>
          </p:spPr>
          <p:txBody>
            <a:bodyPr wrap="square" lIns="83426" tIns="41714" rIns="83426" bIns="41714">
              <a:spAutoFit/>
            </a:bodyPr>
            <a:lstStyle/>
            <a:p>
              <a:pPr fontAlgn="t">
                <a:defRPr/>
              </a:pPr>
              <a:r>
                <a:rPr lang="zh-CN" altLang="en-US" sz="1400" dirty="0">
                  <a:latin typeface="+mn-lt"/>
                  <a:ea typeface="+mn-ea"/>
                </a:rPr>
                <a:t>存</a:t>
              </a:r>
              <a:r>
                <a:rPr lang="zh-CN" altLang="en-US" sz="1400" dirty="0" smtClean="0">
                  <a:latin typeface="+mn-lt"/>
                  <a:ea typeface="+mn-ea"/>
                </a:rPr>
                <a:t>储</a:t>
              </a:r>
              <a:endParaRPr lang="en-US" altLang="zh-CN" sz="1400" dirty="0" smtClean="0">
                <a:latin typeface="+mn-lt"/>
                <a:ea typeface="+mn-ea"/>
              </a:endParaRPr>
            </a:p>
            <a:p>
              <a:pPr fontAlgn="t">
                <a:defRPr/>
              </a:pPr>
              <a:r>
                <a:rPr lang="zh-CN" altLang="en-US" sz="1400" dirty="0" smtClean="0">
                  <a:latin typeface="+mn-lt"/>
                  <a:ea typeface="+mn-ea"/>
                </a:rPr>
                <a:t>资</a:t>
              </a:r>
              <a:r>
                <a:rPr lang="zh-CN" altLang="en-US" sz="1400" dirty="0">
                  <a:latin typeface="+mn-lt"/>
                  <a:ea typeface="+mn-ea"/>
                </a:rPr>
                <a:t>源</a:t>
              </a:r>
            </a:p>
          </p:txBody>
        </p:sp>
        <p:pic>
          <p:nvPicPr>
            <p:cNvPr id="27" name="Picture 2020" descr="图片245"/>
            <p:cNvPicPr>
              <a:picLocks noChangeAspect="1" noChangeArrowheads="1"/>
            </p:cNvPicPr>
            <p:nvPr/>
          </p:nvPicPr>
          <p:blipFill>
            <a:blip r:embed="rId6" cstate="print"/>
            <a:srcRect/>
            <a:stretch>
              <a:fillRect/>
            </a:stretch>
          </p:blipFill>
          <p:spPr bwMode="auto">
            <a:xfrm>
              <a:off x="4359548" y="5076648"/>
              <a:ext cx="282573" cy="428478"/>
            </a:xfrm>
            <a:prstGeom prst="rect">
              <a:avLst/>
            </a:prstGeom>
            <a:noFill/>
            <a:ln w="9525">
              <a:noFill/>
              <a:miter lim="800000"/>
              <a:headEnd/>
              <a:tailEnd/>
            </a:ln>
          </p:spPr>
        </p:pic>
        <p:pic>
          <p:nvPicPr>
            <p:cNvPr id="28" name="Picture 2020" descr="图片245"/>
            <p:cNvPicPr>
              <a:picLocks noChangeAspect="1" noChangeArrowheads="1"/>
            </p:cNvPicPr>
            <p:nvPr/>
          </p:nvPicPr>
          <p:blipFill>
            <a:blip r:embed="rId6" cstate="print"/>
            <a:srcRect/>
            <a:stretch>
              <a:fillRect/>
            </a:stretch>
          </p:blipFill>
          <p:spPr bwMode="auto">
            <a:xfrm>
              <a:off x="4942658" y="5076648"/>
              <a:ext cx="280986" cy="428478"/>
            </a:xfrm>
            <a:prstGeom prst="rect">
              <a:avLst/>
            </a:prstGeom>
            <a:noFill/>
            <a:ln w="9525">
              <a:noFill/>
              <a:miter lim="800000"/>
              <a:headEnd/>
              <a:tailEnd/>
            </a:ln>
          </p:spPr>
        </p:pic>
        <p:sp>
          <p:nvSpPr>
            <p:cNvPr id="29" name="AutoShape 23"/>
            <p:cNvSpPr>
              <a:spLocks noChangeArrowheads="1"/>
            </p:cNvSpPr>
            <p:nvPr/>
          </p:nvSpPr>
          <p:spPr bwMode="auto">
            <a:xfrm>
              <a:off x="4576851" y="3596516"/>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2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sp>
          <p:nvSpPr>
            <p:cNvPr id="30" name="AutoShape 23"/>
            <p:cNvSpPr>
              <a:spLocks noChangeArrowheads="1"/>
            </p:cNvSpPr>
            <p:nvPr/>
          </p:nvSpPr>
          <p:spPr bwMode="auto">
            <a:xfrm>
              <a:off x="4360827" y="3683903"/>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4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pic>
          <p:nvPicPr>
            <p:cNvPr id="31" name="Picture 461" descr="图片240"/>
            <p:cNvPicPr>
              <a:picLocks noChangeAspect="1" noChangeArrowheads="1"/>
            </p:cNvPicPr>
            <p:nvPr/>
          </p:nvPicPr>
          <p:blipFill>
            <a:blip r:embed="rId7" cstate="print"/>
            <a:srcRect/>
            <a:stretch>
              <a:fillRect/>
            </a:stretch>
          </p:blipFill>
          <p:spPr bwMode="auto">
            <a:xfrm>
              <a:off x="4290993" y="4638277"/>
              <a:ext cx="377105" cy="272879"/>
            </a:xfrm>
            <a:prstGeom prst="rect">
              <a:avLst/>
            </a:prstGeom>
            <a:noFill/>
            <a:ln w="9525">
              <a:noFill/>
              <a:miter lim="800000"/>
              <a:headEnd/>
              <a:tailEnd/>
            </a:ln>
          </p:spPr>
        </p:pic>
        <p:pic>
          <p:nvPicPr>
            <p:cNvPr id="32" name="Picture 459" descr="图片238"/>
            <p:cNvPicPr>
              <a:picLocks noChangeAspect="1" noChangeArrowheads="1"/>
            </p:cNvPicPr>
            <p:nvPr/>
          </p:nvPicPr>
          <p:blipFill>
            <a:blip r:embed="rId8" cstate="print"/>
            <a:srcRect/>
            <a:stretch>
              <a:fillRect/>
            </a:stretch>
          </p:blipFill>
          <p:spPr bwMode="auto">
            <a:xfrm>
              <a:off x="4925669" y="4645470"/>
              <a:ext cx="369983" cy="295697"/>
            </a:xfrm>
            <a:prstGeom prst="rect">
              <a:avLst/>
            </a:prstGeom>
            <a:noFill/>
            <a:ln w="9525">
              <a:noFill/>
              <a:miter lim="800000"/>
              <a:headEnd/>
              <a:tailEnd/>
            </a:ln>
          </p:spPr>
        </p:pic>
        <p:sp>
          <p:nvSpPr>
            <p:cNvPr id="33" name="TextBox 207"/>
            <p:cNvSpPr txBox="1">
              <a:spLocks noChangeArrowheads="1"/>
            </p:cNvSpPr>
            <p:nvPr/>
          </p:nvSpPr>
          <p:spPr bwMode="auto">
            <a:xfrm>
              <a:off x="3862578" y="4579303"/>
              <a:ext cx="460984" cy="451066"/>
            </a:xfrm>
            <a:prstGeom prst="rect">
              <a:avLst/>
            </a:prstGeom>
            <a:noFill/>
            <a:ln w="9525">
              <a:noFill/>
              <a:miter lim="800000"/>
              <a:headEnd/>
              <a:tailEnd/>
            </a:ln>
          </p:spPr>
          <p:txBody>
            <a:bodyPr wrap="none" lIns="83426" tIns="41714" rIns="83426" bIns="41714">
              <a:spAutoFit/>
            </a:bodyPr>
            <a:lstStyle/>
            <a:p>
              <a:pPr fontAlgn="t">
                <a:defRPr/>
              </a:pPr>
              <a:r>
                <a:rPr lang="zh-CN" altLang="en-US" sz="1400" dirty="0" smtClean="0">
                  <a:latin typeface="+mn-lt"/>
                  <a:ea typeface="+mn-ea"/>
                </a:rPr>
                <a:t>网络</a:t>
              </a:r>
              <a:endParaRPr lang="en-US" altLang="zh-CN" sz="1400" dirty="0" smtClean="0">
                <a:latin typeface="+mn-lt"/>
                <a:ea typeface="+mn-ea"/>
              </a:endParaRPr>
            </a:p>
            <a:p>
              <a:pPr fontAlgn="t">
                <a:defRPr/>
              </a:pPr>
              <a:r>
                <a:rPr lang="zh-CN" altLang="en-US" sz="1400" dirty="0" smtClean="0">
                  <a:latin typeface="+mn-lt"/>
                  <a:ea typeface="+mn-ea"/>
                </a:rPr>
                <a:t>资源</a:t>
              </a:r>
              <a:endParaRPr lang="zh-CN" altLang="en-US" sz="1400" dirty="0">
                <a:latin typeface="+mn-lt"/>
                <a:ea typeface="+mn-ea"/>
              </a:endParaRPr>
            </a:p>
          </p:txBody>
        </p:sp>
        <p:sp>
          <p:nvSpPr>
            <p:cNvPr id="34" name="圆角矩形 178"/>
            <p:cNvSpPr>
              <a:spLocks noChangeArrowheads="1"/>
            </p:cNvSpPr>
            <p:nvPr/>
          </p:nvSpPr>
          <p:spPr bwMode="auto">
            <a:xfrm>
              <a:off x="3851920" y="2708920"/>
              <a:ext cx="2109759" cy="2955260"/>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grpSp>
          <p:nvGrpSpPr>
            <p:cNvPr id="36" name="Group 17"/>
            <p:cNvGrpSpPr>
              <a:grpSpLocks/>
            </p:cNvGrpSpPr>
            <p:nvPr/>
          </p:nvGrpSpPr>
          <p:grpSpPr bwMode="auto">
            <a:xfrm>
              <a:off x="5209734" y="3884548"/>
              <a:ext cx="661982" cy="584000"/>
              <a:chOff x="3527" y="2299"/>
              <a:chExt cx="840" cy="531"/>
            </a:xfrm>
          </p:grpSpPr>
          <p:grpSp>
            <p:nvGrpSpPr>
              <p:cNvPr id="37" name="Group 18"/>
              <p:cNvGrpSpPr>
                <a:grpSpLocks/>
              </p:cNvGrpSpPr>
              <p:nvPr/>
            </p:nvGrpSpPr>
            <p:grpSpPr bwMode="auto">
              <a:xfrm>
                <a:off x="3808" y="2303"/>
                <a:ext cx="559" cy="390"/>
                <a:chOff x="1573" y="2540"/>
                <a:chExt cx="774" cy="617"/>
              </a:xfrm>
            </p:grpSpPr>
            <p:pic>
              <p:nvPicPr>
                <p:cNvPr id="45" name="Picture 19"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46" name="Picture 20"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47" name="Picture 21"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38" name="Group 22"/>
              <p:cNvGrpSpPr>
                <a:grpSpLocks/>
              </p:cNvGrpSpPr>
              <p:nvPr/>
            </p:nvGrpSpPr>
            <p:grpSpPr bwMode="auto">
              <a:xfrm>
                <a:off x="3663" y="2374"/>
                <a:ext cx="559" cy="390"/>
                <a:chOff x="1573" y="2540"/>
                <a:chExt cx="774" cy="617"/>
              </a:xfrm>
            </p:grpSpPr>
            <p:pic>
              <p:nvPicPr>
                <p:cNvPr id="42" name="Picture 23"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43" name="Picture 24"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44" name="Picture 25"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57" name="Group 26"/>
              <p:cNvGrpSpPr>
                <a:grpSpLocks/>
              </p:cNvGrpSpPr>
              <p:nvPr/>
            </p:nvGrpSpPr>
            <p:grpSpPr bwMode="auto">
              <a:xfrm>
                <a:off x="3527" y="2440"/>
                <a:ext cx="559" cy="390"/>
                <a:chOff x="1395" y="2722"/>
                <a:chExt cx="774" cy="617"/>
              </a:xfrm>
            </p:grpSpPr>
            <p:pic>
              <p:nvPicPr>
                <p:cNvPr id="39" name="Picture 27" descr="图片14"/>
                <p:cNvPicPr>
                  <a:picLocks noChangeAspect="1" noChangeArrowheads="1"/>
                </p:cNvPicPr>
                <p:nvPr/>
              </p:nvPicPr>
              <p:blipFill>
                <a:blip r:embed="rId5" cstate="print"/>
                <a:srcRect/>
                <a:stretch>
                  <a:fillRect/>
                </a:stretch>
              </p:blipFill>
              <p:spPr bwMode="auto">
                <a:xfrm>
                  <a:off x="1395" y="2722"/>
                  <a:ext cx="363" cy="589"/>
                </a:xfrm>
                <a:prstGeom prst="rect">
                  <a:avLst/>
                </a:prstGeom>
                <a:noFill/>
                <a:ln w="9525">
                  <a:noFill/>
                  <a:miter lim="800000"/>
                  <a:headEnd/>
                  <a:tailEnd/>
                </a:ln>
              </p:spPr>
            </p:pic>
            <p:pic>
              <p:nvPicPr>
                <p:cNvPr id="40" name="Picture 28" descr="图片14"/>
                <p:cNvPicPr>
                  <a:picLocks noChangeAspect="1" noChangeArrowheads="1"/>
                </p:cNvPicPr>
                <p:nvPr/>
              </p:nvPicPr>
              <p:blipFill>
                <a:blip r:embed="rId5" cstate="print"/>
                <a:srcRect/>
                <a:stretch>
                  <a:fillRect/>
                </a:stretch>
              </p:blipFill>
              <p:spPr bwMode="auto">
                <a:xfrm>
                  <a:off x="1576" y="2734"/>
                  <a:ext cx="363" cy="589"/>
                </a:xfrm>
                <a:prstGeom prst="rect">
                  <a:avLst/>
                </a:prstGeom>
                <a:noFill/>
                <a:ln w="9525">
                  <a:noFill/>
                  <a:miter lim="800000"/>
                  <a:headEnd/>
                  <a:tailEnd/>
                </a:ln>
              </p:spPr>
            </p:pic>
            <p:pic>
              <p:nvPicPr>
                <p:cNvPr id="41" name="Picture 29" descr="图片14"/>
                <p:cNvPicPr>
                  <a:picLocks noChangeAspect="1" noChangeArrowheads="1"/>
                </p:cNvPicPr>
                <p:nvPr/>
              </p:nvPicPr>
              <p:blipFill>
                <a:blip r:embed="rId5" cstate="print"/>
                <a:srcRect/>
                <a:stretch>
                  <a:fillRect/>
                </a:stretch>
              </p:blipFill>
              <p:spPr bwMode="auto">
                <a:xfrm>
                  <a:off x="1806" y="2750"/>
                  <a:ext cx="363" cy="589"/>
                </a:xfrm>
                <a:prstGeom prst="rect">
                  <a:avLst/>
                </a:prstGeom>
                <a:noFill/>
                <a:ln w="9525">
                  <a:noFill/>
                  <a:miter lim="800000"/>
                  <a:headEnd/>
                  <a:tailEnd/>
                </a:ln>
              </p:spPr>
            </p:pic>
          </p:grpSp>
        </p:grpSp>
        <p:sp>
          <p:nvSpPr>
            <p:cNvPr id="48" name="圆角矩形 178"/>
            <p:cNvSpPr>
              <a:spLocks noChangeArrowheads="1"/>
            </p:cNvSpPr>
            <p:nvPr/>
          </p:nvSpPr>
          <p:spPr bwMode="auto">
            <a:xfrm>
              <a:off x="5151637" y="3562732"/>
              <a:ext cx="750962" cy="944563"/>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49" name="AutoShape 23"/>
            <p:cNvSpPr>
              <a:spLocks noChangeArrowheads="1"/>
            </p:cNvSpPr>
            <p:nvPr/>
          </p:nvSpPr>
          <p:spPr bwMode="auto">
            <a:xfrm>
              <a:off x="5440947" y="3596516"/>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2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sp>
          <p:nvSpPr>
            <p:cNvPr id="50" name="AutoShape 23"/>
            <p:cNvSpPr>
              <a:spLocks noChangeArrowheads="1"/>
            </p:cNvSpPr>
            <p:nvPr/>
          </p:nvSpPr>
          <p:spPr bwMode="auto">
            <a:xfrm>
              <a:off x="5223644" y="3683903"/>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400" b="0" dirty="0" smtClean="0">
                  <a:solidFill>
                    <a:srgbClr val="000000"/>
                  </a:solidFill>
                  <a:latin typeface="+mn-lt"/>
                  <a:ea typeface="+mn-ea"/>
                  <a:cs typeface="Arial Unicode MS" pitchFamily="34" charset="-122"/>
                </a:rPr>
                <a:t>VM</a:t>
              </a:r>
              <a:endParaRPr lang="zh-CN" altLang="en-US" sz="1400" b="0" dirty="0">
                <a:solidFill>
                  <a:srgbClr val="000000"/>
                </a:solidFill>
                <a:latin typeface="+mn-lt"/>
                <a:ea typeface="+mn-ea"/>
                <a:cs typeface="Arial Unicode MS" pitchFamily="34" charset="-122"/>
              </a:endParaRPr>
            </a:p>
          </p:txBody>
        </p:sp>
        <p:sp>
          <p:nvSpPr>
            <p:cNvPr id="51" name="圆角矩形 178"/>
            <p:cNvSpPr>
              <a:spLocks noChangeArrowheads="1"/>
            </p:cNvSpPr>
            <p:nvPr/>
          </p:nvSpPr>
          <p:spPr bwMode="auto">
            <a:xfrm>
              <a:off x="4258425" y="4579304"/>
              <a:ext cx="1644174" cy="433872"/>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cxnSp>
          <p:nvCxnSpPr>
            <p:cNvPr id="52" name="直接连接符 120"/>
            <p:cNvCxnSpPr>
              <a:cxnSpLocks noChangeShapeType="1"/>
              <a:endCxn id="102" idx="2"/>
            </p:cNvCxnSpPr>
            <p:nvPr/>
          </p:nvCxnSpPr>
          <p:spPr bwMode="auto">
            <a:xfrm flipV="1">
              <a:off x="5231698" y="2373522"/>
              <a:ext cx="890841" cy="431968"/>
            </a:xfrm>
            <a:prstGeom prst="line">
              <a:avLst/>
            </a:prstGeom>
            <a:noFill/>
            <a:ln w="25400" algn="ctr">
              <a:solidFill>
                <a:srgbClr val="0000FF">
                  <a:alpha val="39999"/>
                </a:srgbClr>
              </a:solidFill>
              <a:round/>
              <a:headEnd/>
              <a:tailEnd/>
            </a:ln>
          </p:spPr>
        </p:cxnSp>
        <p:cxnSp>
          <p:nvCxnSpPr>
            <p:cNvPr id="53" name="直接连接符 120"/>
            <p:cNvCxnSpPr>
              <a:cxnSpLocks noChangeShapeType="1"/>
              <a:stCxn id="111" idx="0"/>
              <a:endCxn id="102" idx="2"/>
            </p:cNvCxnSpPr>
            <p:nvPr/>
          </p:nvCxnSpPr>
          <p:spPr bwMode="auto">
            <a:xfrm flipH="1" flipV="1">
              <a:off x="6122539" y="2373522"/>
              <a:ext cx="1164663" cy="410334"/>
            </a:xfrm>
            <a:prstGeom prst="line">
              <a:avLst/>
            </a:prstGeom>
            <a:noFill/>
            <a:ln w="25400" algn="ctr">
              <a:solidFill>
                <a:srgbClr val="0000FF">
                  <a:alpha val="39999"/>
                </a:srgbClr>
              </a:solidFill>
              <a:round/>
              <a:headEnd/>
              <a:tailEnd/>
            </a:ln>
          </p:spPr>
        </p:cxnSp>
        <p:pic>
          <p:nvPicPr>
            <p:cNvPr id="54" name="Picture 461" descr="图片240"/>
            <p:cNvPicPr>
              <a:picLocks noChangeAspect="1" noChangeArrowheads="1"/>
            </p:cNvPicPr>
            <p:nvPr/>
          </p:nvPicPr>
          <p:blipFill>
            <a:blip r:embed="rId7" cstate="print"/>
            <a:srcRect/>
            <a:stretch>
              <a:fillRect/>
            </a:stretch>
          </p:blipFill>
          <p:spPr bwMode="auto">
            <a:xfrm>
              <a:off x="5422603" y="4651311"/>
              <a:ext cx="377105" cy="272879"/>
            </a:xfrm>
            <a:prstGeom prst="rect">
              <a:avLst/>
            </a:prstGeom>
            <a:noFill/>
            <a:ln w="9525">
              <a:noFill/>
              <a:miter lim="800000"/>
              <a:headEnd/>
              <a:tailEnd/>
            </a:ln>
          </p:spPr>
        </p:pic>
        <p:pic>
          <p:nvPicPr>
            <p:cNvPr id="55" name="Picture 2020" descr="图片245"/>
            <p:cNvPicPr>
              <a:picLocks noChangeAspect="1" noChangeArrowheads="1"/>
            </p:cNvPicPr>
            <p:nvPr/>
          </p:nvPicPr>
          <p:blipFill>
            <a:blip r:embed="rId6" cstate="print"/>
            <a:srcRect/>
            <a:stretch>
              <a:fillRect/>
            </a:stretch>
          </p:blipFill>
          <p:spPr bwMode="auto">
            <a:xfrm>
              <a:off x="5446714" y="5088116"/>
              <a:ext cx="280986" cy="428478"/>
            </a:xfrm>
            <a:prstGeom prst="rect">
              <a:avLst/>
            </a:prstGeom>
            <a:noFill/>
            <a:ln w="9525">
              <a:noFill/>
              <a:miter lim="800000"/>
              <a:headEnd/>
              <a:tailEnd/>
            </a:ln>
          </p:spPr>
        </p:pic>
        <p:sp>
          <p:nvSpPr>
            <p:cNvPr id="56" name="TextBox 96"/>
            <p:cNvSpPr txBox="1">
              <a:spLocks noChangeArrowheads="1"/>
            </p:cNvSpPr>
            <p:nvPr/>
          </p:nvSpPr>
          <p:spPr bwMode="auto">
            <a:xfrm>
              <a:off x="4082699" y="3329749"/>
              <a:ext cx="1063581"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计算资源池</a:t>
              </a:r>
              <a:endParaRPr lang="zh-CN" altLang="en-US" sz="1400" dirty="0">
                <a:latin typeface="+mn-lt"/>
                <a:ea typeface="+mn-ea"/>
              </a:endParaRPr>
            </a:p>
          </p:txBody>
        </p:sp>
        <p:grpSp>
          <p:nvGrpSpPr>
            <p:cNvPr id="58" name="Group 17"/>
            <p:cNvGrpSpPr>
              <a:grpSpLocks/>
            </p:cNvGrpSpPr>
            <p:nvPr/>
          </p:nvGrpSpPr>
          <p:grpSpPr bwMode="auto">
            <a:xfrm>
              <a:off x="6348781" y="3887480"/>
              <a:ext cx="661982" cy="584000"/>
              <a:chOff x="3527" y="2299"/>
              <a:chExt cx="840" cy="531"/>
            </a:xfrm>
          </p:grpSpPr>
          <p:grpSp>
            <p:nvGrpSpPr>
              <p:cNvPr id="59" name="Group 18"/>
              <p:cNvGrpSpPr>
                <a:grpSpLocks/>
              </p:cNvGrpSpPr>
              <p:nvPr/>
            </p:nvGrpSpPr>
            <p:grpSpPr bwMode="auto">
              <a:xfrm>
                <a:off x="3808" y="2303"/>
                <a:ext cx="559" cy="390"/>
                <a:chOff x="1573" y="2540"/>
                <a:chExt cx="774" cy="617"/>
              </a:xfrm>
            </p:grpSpPr>
            <p:pic>
              <p:nvPicPr>
                <p:cNvPr id="67" name="Picture 19"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68" name="Picture 20"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69" name="Picture 21"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60" name="Group 22"/>
              <p:cNvGrpSpPr>
                <a:grpSpLocks/>
              </p:cNvGrpSpPr>
              <p:nvPr/>
            </p:nvGrpSpPr>
            <p:grpSpPr bwMode="auto">
              <a:xfrm>
                <a:off x="3663" y="2374"/>
                <a:ext cx="559" cy="390"/>
                <a:chOff x="1573" y="2540"/>
                <a:chExt cx="774" cy="617"/>
              </a:xfrm>
            </p:grpSpPr>
            <p:pic>
              <p:nvPicPr>
                <p:cNvPr id="64" name="Picture 23"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65" name="Picture 24"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66" name="Picture 25"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79" name="Group 26"/>
              <p:cNvGrpSpPr>
                <a:grpSpLocks/>
              </p:cNvGrpSpPr>
              <p:nvPr/>
            </p:nvGrpSpPr>
            <p:grpSpPr bwMode="auto">
              <a:xfrm>
                <a:off x="3527" y="2440"/>
                <a:ext cx="559" cy="390"/>
                <a:chOff x="1395" y="2722"/>
                <a:chExt cx="774" cy="617"/>
              </a:xfrm>
            </p:grpSpPr>
            <p:pic>
              <p:nvPicPr>
                <p:cNvPr id="61" name="Picture 27" descr="图片14"/>
                <p:cNvPicPr>
                  <a:picLocks noChangeAspect="1" noChangeArrowheads="1"/>
                </p:cNvPicPr>
                <p:nvPr/>
              </p:nvPicPr>
              <p:blipFill>
                <a:blip r:embed="rId5" cstate="print"/>
                <a:srcRect/>
                <a:stretch>
                  <a:fillRect/>
                </a:stretch>
              </p:blipFill>
              <p:spPr bwMode="auto">
                <a:xfrm>
                  <a:off x="1395" y="2722"/>
                  <a:ext cx="363" cy="589"/>
                </a:xfrm>
                <a:prstGeom prst="rect">
                  <a:avLst/>
                </a:prstGeom>
                <a:noFill/>
                <a:ln w="9525">
                  <a:noFill/>
                  <a:miter lim="800000"/>
                  <a:headEnd/>
                  <a:tailEnd/>
                </a:ln>
              </p:spPr>
            </p:pic>
            <p:pic>
              <p:nvPicPr>
                <p:cNvPr id="62" name="Picture 28" descr="图片14"/>
                <p:cNvPicPr>
                  <a:picLocks noChangeAspect="1" noChangeArrowheads="1"/>
                </p:cNvPicPr>
                <p:nvPr/>
              </p:nvPicPr>
              <p:blipFill>
                <a:blip r:embed="rId5" cstate="print"/>
                <a:srcRect/>
                <a:stretch>
                  <a:fillRect/>
                </a:stretch>
              </p:blipFill>
              <p:spPr bwMode="auto">
                <a:xfrm>
                  <a:off x="1576" y="2734"/>
                  <a:ext cx="363" cy="589"/>
                </a:xfrm>
                <a:prstGeom prst="rect">
                  <a:avLst/>
                </a:prstGeom>
                <a:noFill/>
                <a:ln w="9525">
                  <a:noFill/>
                  <a:miter lim="800000"/>
                  <a:headEnd/>
                  <a:tailEnd/>
                </a:ln>
              </p:spPr>
            </p:pic>
            <p:pic>
              <p:nvPicPr>
                <p:cNvPr id="63" name="Picture 29" descr="图片14"/>
                <p:cNvPicPr>
                  <a:picLocks noChangeAspect="1" noChangeArrowheads="1"/>
                </p:cNvPicPr>
                <p:nvPr/>
              </p:nvPicPr>
              <p:blipFill>
                <a:blip r:embed="rId5" cstate="print"/>
                <a:srcRect/>
                <a:stretch>
                  <a:fillRect/>
                </a:stretch>
              </p:blipFill>
              <p:spPr bwMode="auto">
                <a:xfrm>
                  <a:off x="1806" y="2750"/>
                  <a:ext cx="363" cy="589"/>
                </a:xfrm>
                <a:prstGeom prst="rect">
                  <a:avLst/>
                </a:prstGeom>
                <a:noFill/>
                <a:ln w="9525">
                  <a:noFill/>
                  <a:miter lim="800000"/>
                  <a:headEnd/>
                  <a:tailEnd/>
                </a:ln>
              </p:spPr>
            </p:pic>
          </p:grpSp>
        </p:grpSp>
        <p:sp>
          <p:nvSpPr>
            <p:cNvPr id="70" name="圆角矩形 178"/>
            <p:cNvSpPr>
              <a:spLocks noChangeArrowheads="1"/>
            </p:cNvSpPr>
            <p:nvPr/>
          </p:nvSpPr>
          <p:spPr bwMode="auto">
            <a:xfrm>
              <a:off x="6230686" y="3565664"/>
              <a:ext cx="838175" cy="944563"/>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71" name="圆角矩形 283"/>
            <p:cNvSpPr>
              <a:spLocks noChangeArrowheads="1"/>
            </p:cNvSpPr>
            <p:nvPr/>
          </p:nvSpPr>
          <p:spPr bwMode="auto">
            <a:xfrm>
              <a:off x="6241798" y="5079580"/>
              <a:ext cx="1650034" cy="517348"/>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pic>
          <p:nvPicPr>
            <p:cNvPr id="72" name="Picture 2020" descr="图片245"/>
            <p:cNvPicPr>
              <a:picLocks noChangeAspect="1" noChangeArrowheads="1"/>
            </p:cNvPicPr>
            <p:nvPr/>
          </p:nvPicPr>
          <p:blipFill>
            <a:blip r:embed="rId6" cstate="print"/>
            <a:srcRect/>
            <a:stretch>
              <a:fillRect/>
            </a:stretch>
          </p:blipFill>
          <p:spPr bwMode="auto">
            <a:xfrm>
              <a:off x="6348781" y="5079580"/>
              <a:ext cx="282573" cy="428478"/>
            </a:xfrm>
            <a:prstGeom prst="rect">
              <a:avLst/>
            </a:prstGeom>
            <a:noFill/>
            <a:ln w="9525">
              <a:noFill/>
              <a:miter lim="800000"/>
              <a:headEnd/>
              <a:tailEnd/>
            </a:ln>
          </p:spPr>
        </p:pic>
        <p:pic>
          <p:nvPicPr>
            <p:cNvPr id="73" name="Picture 2020" descr="图片245"/>
            <p:cNvPicPr>
              <a:picLocks noChangeAspect="1" noChangeArrowheads="1"/>
            </p:cNvPicPr>
            <p:nvPr/>
          </p:nvPicPr>
          <p:blipFill>
            <a:blip r:embed="rId6" cstate="print"/>
            <a:srcRect/>
            <a:stretch>
              <a:fillRect/>
            </a:stretch>
          </p:blipFill>
          <p:spPr bwMode="auto">
            <a:xfrm>
              <a:off x="6931891" y="5079580"/>
              <a:ext cx="280986" cy="428478"/>
            </a:xfrm>
            <a:prstGeom prst="rect">
              <a:avLst/>
            </a:prstGeom>
            <a:noFill/>
            <a:ln w="9525">
              <a:noFill/>
              <a:miter lim="800000"/>
              <a:headEnd/>
              <a:tailEnd/>
            </a:ln>
          </p:spPr>
        </p:pic>
        <p:sp>
          <p:nvSpPr>
            <p:cNvPr id="74" name="AutoShape 23"/>
            <p:cNvSpPr>
              <a:spLocks noChangeArrowheads="1"/>
            </p:cNvSpPr>
            <p:nvPr/>
          </p:nvSpPr>
          <p:spPr bwMode="auto">
            <a:xfrm>
              <a:off x="6566084" y="3599448"/>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2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sp>
          <p:nvSpPr>
            <p:cNvPr id="75" name="AutoShape 23"/>
            <p:cNvSpPr>
              <a:spLocks noChangeArrowheads="1"/>
            </p:cNvSpPr>
            <p:nvPr/>
          </p:nvSpPr>
          <p:spPr bwMode="auto">
            <a:xfrm>
              <a:off x="6350060" y="3686835"/>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400" b="0" dirty="0" smtClean="0">
                  <a:solidFill>
                    <a:srgbClr val="000000"/>
                  </a:solidFill>
                  <a:latin typeface="+mn-lt"/>
                  <a:ea typeface="+mn-ea"/>
                  <a:cs typeface="Arial Unicode MS" pitchFamily="34" charset="-122"/>
                </a:rPr>
                <a:t>VM</a:t>
              </a:r>
              <a:endParaRPr lang="zh-CN" altLang="en-US" sz="1400" b="0" dirty="0">
                <a:solidFill>
                  <a:srgbClr val="000000"/>
                </a:solidFill>
                <a:latin typeface="+mn-lt"/>
                <a:ea typeface="+mn-ea"/>
                <a:cs typeface="Arial Unicode MS" pitchFamily="34" charset="-122"/>
              </a:endParaRPr>
            </a:p>
          </p:txBody>
        </p:sp>
        <p:pic>
          <p:nvPicPr>
            <p:cNvPr id="76" name="Picture 461" descr="图片240"/>
            <p:cNvPicPr>
              <a:picLocks noChangeAspect="1" noChangeArrowheads="1"/>
            </p:cNvPicPr>
            <p:nvPr/>
          </p:nvPicPr>
          <p:blipFill>
            <a:blip r:embed="rId7" cstate="print"/>
            <a:srcRect/>
            <a:stretch>
              <a:fillRect/>
            </a:stretch>
          </p:blipFill>
          <p:spPr bwMode="auto">
            <a:xfrm>
              <a:off x="6280226" y="4641209"/>
              <a:ext cx="377105" cy="272879"/>
            </a:xfrm>
            <a:prstGeom prst="rect">
              <a:avLst/>
            </a:prstGeom>
            <a:noFill/>
            <a:ln w="9525">
              <a:noFill/>
              <a:miter lim="800000"/>
              <a:headEnd/>
              <a:tailEnd/>
            </a:ln>
          </p:spPr>
        </p:pic>
        <p:pic>
          <p:nvPicPr>
            <p:cNvPr id="77" name="Picture 459" descr="图片238"/>
            <p:cNvPicPr>
              <a:picLocks noChangeAspect="1" noChangeArrowheads="1"/>
            </p:cNvPicPr>
            <p:nvPr/>
          </p:nvPicPr>
          <p:blipFill>
            <a:blip r:embed="rId8" cstate="print"/>
            <a:srcRect/>
            <a:stretch>
              <a:fillRect/>
            </a:stretch>
          </p:blipFill>
          <p:spPr bwMode="auto">
            <a:xfrm>
              <a:off x="6914902" y="4648402"/>
              <a:ext cx="369983" cy="295697"/>
            </a:xfrm>
            <a:prstGeom prst="rect">
              <a:avLst/>
            </a:prstGeom>
            <a:noFill/>
            <a:ln w="9525">
              <a:noFill/>
              <a:miter lim="800000"/>
              <a:headEnd/>
              <a:tailEnd/>
            </a:ln>
          </p:spPr>
        </p:pic>
        <p:sp>
          <p:nvSpPr>
            <p:cNvPr id="78" name="圆角矩形 178"/>
            <p:cNvSpPr>
              <a:spLocks noChangeArrowheads="1"/>
            </p:cNvSpPr>
            <p:nvPr/>
          </p:nvSpPr>
          <p:spPr bwMode="auto">
            <a:xfrm>
              <a:off x="6057478" y="2711852"/>
              <a:ext cx="1913653" cy="2955260"/>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grpSp>
          <p:nvGrpSpPr>
            <p:cNvPr id="80" name="Group 17"/>
            <p:cNvGrpSpPr>
              <a:grpSpLocks/>
            </p:cNvGrpSpPr>
            <p:nvPr/>
          </p:nvGrpSpPr>
          <p:grpSpPr bwMode="auto">
            <a:xfrm>
              <a:off x="7198967" y="3887480"/>
              <a:ext cx="661982" cy="584000"/>
              <a:chOff x="3527" y="2299"/>
              <a:chExt cx="840" cy="531"/>
            </a:xfrm>
          </p:grpSpPr>
          <p:grpSp>
            <p:nvGrpSpPr>
              <p:cNvPr id="81" name="Group 18"/>
              <p:cNvGrpSpPr>
                <a:grpSpLocks/>
              </p:cNvGrpSpPr>
              <p:nvPr/>
            </p:nvGrpSpPr>
            <p:grpSpPr bwMode="auto">
              <a:xfrm>
                <a:off x="3808" y="2303"/>
                <a:ext cx="559" cy="390"/>
                <a:chOff x="1573" y="2540"/>
                <a:chExt cx="774" cy="617"/>
              </a:xfrm>
            </p:grpSpPr>
            <p:pic>
              <p:nvPicPr>
                <p:cNvPr id="89" name="Picture 19"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90" name="Picture 20"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91" name="Picture 21"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82" name="Group 22"/>
              <p:cNvGrpSpPr>
                <a:grpSpLocks/>
              </p:cNvGrpSpPr>
              <p:nvPr/>
            </p:nvGrpSpPr>
            <p:grpSpPr bwMode="auto">
              <a:xfrm>
                <a:off x="3663" y="2374"/>
                <a:ext cx="559" cy="390"/>
                <a:chOff x="1573" y="2540"/>
                <a:chExt cx="774" cy="617"/>
              </a:xfrm>
            </p:grpSpPr>
            <p:pic>
              <p:nvPicPr>
                <p:cNvPr id="86" name="Picture 23"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87" name="Picture 24"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88" name="Picture 25"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98" name="Group 26"/>
              <p:cNvGrpSpPr>
                <a:grpSpLocks/>
              </p:cNvGrpSpPr>
              <p:nvPr/>
            </p:nvGrpSpPr>
            <p:grpSpPr bwMode="auto">
              <a:xfrm>
                <a:off x="3527" y="2440"/>
                <a:ext cx="559" cy="390"/>
                <a:chOff x="1395" y="2722"/>
                <a:chExt cx="774" cy="617"/>
              </a:xfrm>
            </p:grpSpPr>
            <p:pic>
              <p:nvPicPr>
                <p:cNvPr id="83" name="Picture 27" descr="图片14"/>
                <p:cNvPicPr>
                  <a:picLocks noChangeAspect="1" noChangeArrowheads="1"/>
                </p:cNvPicPr>
                <p:nvPr/>
              </p:nvPicPr>
              <p:blipFill>
                <a:blip r:embed="rId5" cstate="print"/>
                <a:srcRect/>
                <a:stretch>
                  <a:fillRect/>
                </a:stretch>
              </p:blipFill>
              <p:spPr bwMode="auto">
                <a:xfrm>
                  <a:off x="1395" y="2722"/>
                  <a:ext cx="363" cy="589"/>
                </a:xfrm>
                <a:prstGeom prst="rect">
                  <a:avLst/>
                </a:prstGeom>
                <a:noFill/>
                <a:ln w="9525">
                  <a:noFill/>
                  <a:miter lim="800000"/>
                  <a:headEnd/>
                  <a:tailEnd/>
                </a:ln>
              </p:spPr>
            </p:pic>
            <p:pic>
              <p:nvPicPr>
                <p:cNvPr id="84" name="Picture 28" descr="图片14"/>
                <p:cNvPicPr>
                  <a:picLocks noChangeAspect="1" noChangeArrowheads="1"/>
                </p:cNvPicPr>
                <p:nvPr/>
              </p:nvPicPr>
              <p:blipFill>
                <a:blip r:embed="rId5" cstate="print"/>
                <a:srcRect/>
                <a:stretch>
                  <a:fillRect/>
                </a:stretch>
              </p:blipFill>
              <p:spPr bwMode="auto">
                <a:xfrm>
                  <a:off x="1576" y="2734"/>
                  <a:ext cx="363" cy="589"/>
                </a:xfrm>
                <a:prstGeom prst="rect">
                  <a:avLst/>
                </a:prstGeom>
                <a:noFill/>
                <a:ln w="9525">
                  <a:noFill/>
                  <a:miter lim="800000"/>
                  <a:headEnd/>
                  <a:tailEnd/>
                </a:ln>
              </p:spPr>
            </p:pic>
            <p:pic>
              <p:nvPicPr>
                <p:cNvPr id="85" name="Picture 29" descr="图片14"/>
                <p:cNvPicPr>
                  <a:picLocks noChangeAspect="1" noChangeArrowheads="1"/>
                </p:cNvPicPr>
                <p:nvPr/>
              </p:nvPicPr>
              <p:blipFill>
                <a:blip r:embed="rId5" cstate="print"/>
                <a:srcRect/>
                <a:stretch>
                  <a:fillRect/>
                </a:stretch>
              </p:blipFill>
              <p:spPr bwMode="auto">
                <a:xfrm>
                  <a:off x="1806" y="2750"/>
                  <a:ext cx="363" cy="589"/>
                </a:xfrm>
                <a:prstGeom prst="rect">
                  <a:avLst/>
                </a:prstGeom>
                <a:noFill/>
                <a:ln w="9525">
                  <a:noFill/>
                  <a:miter lim="800000"/>
                  <a:headEnd/>
                  <a:tailEnd/>
                </a:ln>
              </p:spPr>
            </p:pic>
          </p:grpSp>
        </p:grpSp>
        <p:sp>
          <p:nvSpPr>
            <p:cNvPr id="92" name="圆角矩形 178"/>
            <p:cNvSpPr>
              <a:spLocks noChangeArrowheads="1"/>
            </p:cNvSpPr>
            <p:nvPr/>
          </p:nvSpPr>
          <p:spPr bwMode="auto">
            <a:xfrm>
              <a:off x="7140870" y="3565664"/>
              <a:ext cx="750962" cy="944563"/>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93" name="AutoShape 23"/>
            <p:cNvSpPr>
              <a:spLocks noChangeArrowheads="1"/>
            </p:cNvSpPr>
            <p:nvPr/>
          </p:nvSpPr>
          <p:spPr bwMode="auto">
            <a:xfrm>
              <a:off x="7430180" y="3599448"/>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2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sp>
          <p:nvSpPr>
            <p:cNvPr id="94" name="AutoShape 23"/>
            <p:cNvSpPr>
              <a:spLocks noChangeArrowheads="1"/>
            </p:cNvSpPr>
            <p:nvPr/>
          </p:nvSpPr>
          <p:spPr bwMode="auto">
            <a:xfrm>
              <a:off x="7212877" y="3686835"/>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400" b="0" dirty="0" smtClean="0">
                  <a:solidFill>
                    <a:srgbClr val="000000"/>
                  </a:solidFill>
                  <a:latin typeface="+mn-lt"/>
                  <a:ea typeface="+mn-ea"/>
                  <a:cs typeface="Arial Unicode MS" pitchFamily="34" charset="-122"/>
                </a:rPr>
                <a:t>VM</a:t>
              </a:r>
              <a:endParaRPr lang="zh-CN" altLang="en-US" sz="1400" b="0" dirty="0">
                <a:solidFill>
                  <a:srgbClr val="000000"/>
                </a:solidFill>
                <a:latin typeface="+mn-lt"/>
                <a:ea typeface="+mn-ea"/>
                <a:cs typeface="Arial Unicode MS" pitchFamily="34" charset="-122"/>
              </a:endParaRPr>
            </a:p>
          </p:txBody>
        </p:sp>
        <p:sp>
          <p:nvSpPr>
            <p:cNvPr id="95" name="圆角矩形 178"/>
            <p:cNvSpPr>
              <a:spLocks noChangeArrowheads="1"/>
            </p:cNvSpPr>
            <p:nvPr/>
          </p:nvSpPr>
          <p:spPr bwMode="auto">
            <a:xfrm>
              <a:off x="6247658" y="4582236"/>
              <a:ext cx="1644174" cy="433872"/>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pic>
          <p:nvPicPr>
            <p:cNvPr id="96" name="Picture 461" descr="图片240"/>
            <p:cNvPicPr>
              <a:picLocks noChangeAspect="1" noChangeArrowheads="1"/>
            </p:cNvPicPr>
            <p:nvPr/>
          </p:nvPicPr>
          <p:blipFill>
            <a:blip r:embed="rId7" cstate="print"/>
            <a:srcRect/>
            <a:stretch>
              <a:fillRect/>
            </a:stretch>
          </p:blipFill>
          <p:spPr bwMode="auto">
            <a:xfrm>
              <a:off x="7411836" y="4654243"/>
              <a:ext cx="377105" cy="272879"/>
            </a:xfrm>
            <a:prstGeom prst="rect">
              <a:avLst/>
            </a:prstGeom>
            <a:noFill/>
            <a:ln w="9525">
              <a:noFill/>
              <a:miter lim="800000"/>
              <a:headEnd/>
              <a:tailEnd/>
            </a:ln>
          </p:spPr>
        </p:pic>
        <p:pic>
          <p:nvPicPr>
            <p:cNvPr id="97" name="Picture 2020" descr="图片245"/>
            <p:cNvPicPr>
              <a:picLocks noChangeAspect="1" noChangeArrowheads="1"/>
            </p:cNvPicPr>
            <p:nvPr/>
          </p:nvPicPr>
          <p:blipFill>
            <a:blip r:embed="rId6" cstate="print"/>
            <a:srcRect/>
            <a:stretch>
              <a:fillRect/>
            </a:stretch>
          </p:blipFill>
          <p:spPr bwMode="auto">
            <a:xfrm>
              <a:off x="7435947" y="5091048"/>
              <a:ext cx="280986" cy="428478"/>
            </a:xfrm>
            <a:prstGeom prst="rect">
              <a:avLst/>
            </a:prstGeom>
            <a:noFill/>
            <a:ln w="9525">
              <a:noFill/>
              <a:miter lim="800000"/>
              <a:headEnd/>
              <a:tailEnd/>
            </a:ln>
          </p:spPr>
        </p:pic>
        <p:grpSp>
          <p:nvGrpSpPr>
            <p:cNvPr id="103" name="组合 117"/>
            <p:cNvGrpSpPr>
              <a:grpSpLocks/>
            </p:cNvGrpSpPr>
            <p:nvPr/>
          </p:nvGrpSpPr>
          <p:grpSpPr bwMode="auto">
            <a:xfrm>
              <a:off x="5282059" y="1783272"/>
              <a:ext cx="1680960" cy="590250"/>
              <a:chOff x="2000657" y="3875029"/>
              <a:chExt cx="2211248" cy="982598"/>
            </a:xfrm>
          </p:grpSpPr>
          <p:pic>
            <p:nvPicPr>
              <p:cNvPr id="99"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100" name="Picture 455" descr="图片146"/>
              <p:cNvPicPr>
                <a:picLocks noChangeAspect="1" noChangeArrowheads="1"/>
              </p:cNvPicPr>
              <p:nvPr/>
            </p:nvPicPr>
            <p:blipFill>
              <a:blip r:embed="rId4" cstate="print"/>
              <a:srcRect/>
              <a:stretch>
                <a:fillRect/>
              </a:stretch>
            </p:blipFill>
            <p:spPr bwMode="auto">
              <a:xfrm>
                <a:off x="2829653" y="3875029"/>
                <a:ext cx="275497" cy="444500"/>
              </a:xfrm>
              <a:prstGeom prst="rect">
                <a:avLst/>
              </a:prstGeom>
              <a:noFill/>
              <a:ln w="9525">
                <a:noFill/>
                <a:miter lim="800000"/>
                <a:headEnd/>
                <a:tailEnd/>
              </a:ln>
            </p:spPr>
          </p:pic>
          <p:pic>
            <p:nvPicPr>
              <p:cNvPr id="101" name="Picture 455" descr="图片146"/>
              <p:cNvPicPr>
                <a:picLocks noChangeAspect="1" noChangeArrowheads="1"/>
              </p:cNvPicPr>
              <p:nvPr/>
            </p:nvPicPr>
            <p:blipFill>
              <a:blip r:embed="rId4" cstate="print"/>
              <a:srcRect/>
              <a:stretch>
                <a:fillRect/>
              </a:stretch>
            </p:blipFill>
            <p:spPr bwMode="auto">
              <a:xfrm>
                <a:off x="3185254" y="3875029"/>
                <a:ext cx="275497" cy="444500"/>
              </a:xfrm>
              <a:prstGeom prst="rect">
                <a:avLst/>
              </a:prstGeom>
              <a:noFill/>
              <a:ln w="9525">
                <a:noFill/>
                <a:miter lim="800000"/>
                <a:headEnd/>
                <a:tailEnd/>
              </a:ln>
            </p:spPr>
          </p:pic>
          <p:sp>
            <p:nvSpPr>
              <p:cNvPr id="102" name="TextBox 96"/>
              <p:cNvSpPr txBox="1">
                <a:spLocks noChangeArrowheads="1"/>
              </p:cNvSpPr>
              <p:nvPr/>
            </p:nvSpPr>
            <p:spPr bwMode="auto">
              <a:xfrm>
                <a:off x="2000657" y="4364154"/>
                <a:ext cx="2211248" cy="493473"/>
              </a:xfrm>
              <a:prstGeom prst="rect">
                <a:avLst/>
              </a:prstGeom>
              <a:noFill/>
              <a:ln w="9525">
                <a:noFill/>
                <a:miter lim="800000"/>
                <a:headEnd/>
                <a:tailEnd/>
              </a:ln>
            </p:spPr>
            <p:txBody>
              <a:bodyPr wrap="square" lIns="91416" tIns="45709" rIns="91416" bIns="45709">
                <a:spAutoFit/>
              </a:bodyPr>
              <a:lstStyle/>
              <a:p>
                <a:pPr algn="ctr" fontAlgn="t">
                  <a:defRPr/>
                </a:pPr>
                <a:r>
                  <a:rPr lang="en-US" altLang="zh-CN" sz="1600" dirty="0" smtClean="0">
                    <a:latin typeface="+mn-lt"/>
                    <a:ea typeface="+mn-ea"/>
                  </a:rPr>
                  <a:t>FusionManager</a:t>
                </a:r>
                <a:endParaRPr lang="zh-CN" altLang="en-US" sz="1600" dirty="0">
                  <a:latin typeface="+mn-lt"/>
                  <a:ea typeface="+mn-ea"/>
                </a:endParaRPr>
              </a:p>
            </p:txBody>
          </p:sp>
        </p:grpSp>
        <p:grpSp>
          <p:nvGrpSpPr>
            <p:cNvPr id="109" name="组合 117"/>
            <p:cNvGrpSpPr>
              <a:grpSpLocks/>
            </p:cNvGrpSpPr>
            <p:nvPr/>
          </p:nvGrpSpPr>
          <p:grpSpPr bwMode="auto">
            <a:xfrm>
              <a:off x="3756120" y="2741767"/>
              <a:ext cx="1326277" cy="514042"/>
              <a:chOff x="2030564" y="3859302"/>
              <a:chExt cx="1689115" cy="964116"/>
            </a:xfrm>
          </p:grpSpPr>
          <p:pic>
            <p:nvPicPr>
              <p:cNvPr id="104"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105" name="Picture 455" descr="图片146"/>
              <p:cNvPicPr>
                <a:picLocks noChangeAspect="1" noChangeArrowheads="1"/>
              </p:cNvPicPr>
              <p:nvPr/>
            </p:nvPicPr>
            <p:blipFill>
              <a:blip r:embed="rId4" cstate="print"/>
              <a:srcRect/>
              <a:stretch>
                <a:fillRect/>
              </a:stretch>
            </p:blipFill>
            <p:spPr bwMode="auto">
              <a:xfrm>
                <a:off x="2829653" y="3875029"/>
                <a:ext cx="275497" cy="444500"/>
              </a:xfrm>
              <a:prstGeom prst="rect">
                <a:avLst/>
              </a:prstGeom>
              <a:noFill/>
              <a:ln w="9525">
                <a:noFill/>
                <a:miter lim="800000"/>
                <a:headEnd/>
                <a:tailEnd/>
              </a:ln>
            </p:spPr>
          </p:pic>
          <p:pic>
            <p:nvPicPr>
              <p:cNvPr id="106" name="Picture 455" descr="图片146"/>
              <p:cNvPicPr>
                <a:picLocks noChangeAspect="1" noChangeArrowheads="1"/>
              </p:cNvPicPr>
              <p:nvPr/>
            </p:nvPicPr>
            <p:blipFill>
              <a:blip r:embed="rId4" cstate="print"/>
              <a:srcRect/>
              <a:stretch>
                <a:fillRect/>
              </a:stretch>
            </p:blipFill>
            <p:spPr bwMode="auto">
              <a:xfrm>
                <a:off x="3180150" y="3859302"/>
                <a:ext cx="275497" cy="444500"/>
              </a:xfrm>
              <a:prstGeom prst="rect">
                <a:avLst/>
              </a:prstGeom>
              <a:noFill/>
              <a:ln w="9525">
                <a:noFill/>
                <a:miter lim="800000"/>
                <a:headEnd/>
                <a:tailEnd/>
              </a:ln>
            </p:spPr>
          </p:pic>
          <p:sp>
            <p:nvSpPr>
              <p:cNvPr id="107" name="TextBox 96"/>
              <p:cNvSpPr txBox="1">
                <a:spLocks noChangeArrowheads="1"/>
              </p:cNvSpPr>
              <p:nvPr/>
            </p:nvSpPr>
            <p:spPr bwMode="auto">
              <a:xfrm>
                <a:off x="2030564" y="4317991"/>
                <a:ext cx="1689115" cy="505427"/>
              </a:xfrm>
              <a:prstGeom prst="rect">
                <a:avLst/>
              </a:prstGeom>
              <a:noFill/>
              <a:ln w="9525">
                <a:noFill/>
                <a:miter lim="800000"/>
                <a:headEnd/>
                <a:tailEnd/>
              </a:ln>
            </p:spPr>
            <p:txBody>
              <a:bodyPr lIns="91416" tIns="45709" rIns="91416" bIns="45709">
                <a:spAutoFit/>
              </a:bodyPr>
              <a:lstStyle/>
              <a:p>
                <a:pPr algn="ctr" fontAlgn="t">
                  <a:defRPr/>
                </a:pPr>
                <a:r>
                  <a:rPr lang="en-US" altLang="zh-CN" sz="1400" dirty="0" smtClean="0">
                    <a:latin typeface="+mn-lt"/>
                    <a:ea typeface="+mn-ea"/>
                  </a:rPr>
                  <a:t>FusionAccess</a:t>
                </a:r>
                <a:endParaRPr lang="zh-CN" altLang="en-US" sz="1400" dirty="0">
                  <a:latin typeface="+mn-lt"/>
                  <a:ea typeface="+mn-ea"/>
                </a:endParaRPr>
              </a:p>
            </p:txBody>
          </p:sp>
        </p:grpSp>
        <p:cxnSp>
          <p:nvCxnSpPr>
            <p:cNvPr id="108" name="直接连接符 120"/>
            <p:cNvCxnSpPr>
              <a:cxnSpLocks noChangeShapeType="1"/>
              <a:endCxn id="102" idx="2"/>
            </p:cNvCxnSpPr>
            <p:nvPr/>
          </p:nvCxnSpPr>
          <p:spPr bwMode="auto">
            <a:xfrm flipV="1">
              <a:off x="4459278" y="2373522"/>
              <a:ext cx="1663261" cy="511499"/>
            </a:xfrm>
            <a:prstGeom prst="line">
              <a:avLst/>
            </a:prstGeom>
            <a:noFill/>
            <a:ln w="25400" algn="ctr">
              <a:solidFill>
                <a:srgbClr val="0000FF">
                  <a:alpha val="39999"/>
                </a:srgbClr>
              </a:solidFill>
              <a:round/>
              <a:headEnd/>
              <a:tailEnd/>
            </a:ln>
          </p:spPr>
        </p:cxnSp>
        <p:grpSp>
          <p:nvGrpSpPr>
            <p:cNvPr id="114" name="组合 117"/>
            <p:cNvGrpSpPr>
              <a:grpSpLocks/>
            </p:cNvGrpSpPr>
            <p:nvPr/>
          </p:nvGrpSpPr>
          <p:grpSpPr bwMode="auto">
            <a:xfrm>
              <a:off x="6996340" y="2762884"/>
              <a:ext cx="897473" cy="532667"/>
              <a:chOff x="2527301" y="3898920"/>
              <a:chExt cx="1143000" cy="999050"/>
            </a:xfrm>
          </p:grpSpPr>
          <p:pic>
            <p:nvPicPr>
              <p:cNvPr id="110"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111" name="Picture 455" descr="图片146"/>
              <p:cNvPicPr>
                <a:picLocks noChangeAspect="1" noChangeArrowheads="1"/>
              </p:cNvPicPr>
              <p:nvPr/>
            </p:nvPicPr>
            <p:blipFill>
              <a:blip r:embed="rId4" cstate="print"/>
              <a:srcRect/>
              <a:stretch>
                <a:fillRect/>
              </a:stretch>
            </p:blipFill>
            <p:spPr bwMode="auto">
              <a:xfrm>
                <a:off x="2759988" y="3938254"/>
                <a:ext cx="275497" cy="444500"/>
              </a:xfrm>
              <a:prstGeom prst="rect">
                <a:avLst/>
              </a:prstGeom>
              <a:noFill/>
              <a:ln w="9525">
                <a:noFill/>
                <a:miter lim="800000"/>
                <a:headEnd/>
                <a:tailEnd/>
              </a:ln>
            </p:spPr>
          </p:pic>
          <p:pic>
            <p:nvPicPr>
              <p:cNvPr id="112" name="Picture 455" descr="图片146"/>
              <p:cNvPicPr>
                <a:picLocks noChangeAspect="1" noChangeArrowheads="1"/>
              </p:cNvPicPr>
              <p:nvPr/>
            </p:nvPicPr>
            <p:blipFill>
              <a:blip r:embed="rId4" cstate="print"/>
              <a:srcRect/>
              <a:stretch>
                <a:fillRect/>
              </a:stretch>
            </p:blipFill>
            <p:spPr bwMode="auto">
              <a:xfrm>
                <a:off x="3126819" y="3898920"/>
                <a:ext cx="275497" cy="444500"/>
              </a:xfrm>
              <a:prstGeom prst="rect">
                <a:avLst/>
              </a:prstGeom>
              <a:noFill/>
              <a:ln w="9525">
                <a:noFill/>
                <a:miter lim="800000"/>
                <a:headEnd/>
                <a:tailEnd/>
              </a:ln>
            </p:spPr>
          </p:pic>
          <p:sp>
            <p:nvSpPr>
              <p:cNvPr id="113" name="TextBox 96"/>
              <p:cNvSpPr txBox="1">
                <a:spLocks noChangeArrowheads="1"/>
              </p:cNvSpPr>
              <p:nvPr/>
            </p:nvSpPr>
            <p:spPr bwMode="auto">
              <a:xfrm>
                <a:off x="2751191" y="4392543"/>
                <a:ext cx="773296" cy="505427"/>
              </a:xfrm>
              <a:prstGeom prst="rect">
                <a:avLst/>
              </a:prstGeom>
              <a:noFill/>
              <a:ln w="9525">
                <a:noFill/>
                <a:miter lim="800000"/>
                <a:headEnd/>
                <a:tailEnd/>
              </a:ln>
            </p:spPr>
            <p:txBody>
              <a:bodyPr wrap="square" lIns="91416" tIns="45709" rIns="91416" bIns="45709">
                <a:spAutoFit/>
              </a:bodyPr>
              <a:lstStyle/>
              <a:p>
                <a:pPr algn="ctr" fontAlgn="t">
                  <a:defRPr/>
                </a:pPr>
                <a:r>
                  <a:rPr lang="en-US" altLang="zh-CN" sz="1400" dirty="0" smtClean="0">
                    <a:latin typeface="+mn-lt"/>
                    <a:ea typeface="+mn-ea"/>
                  </a:rPr>
                  <a:t>VRM</a:t>
                </a:r>
                <a:endParaRPr lang="zh-CN" altLang="en-US" sz="1400" dirty="0">
                  <a:latin typeface="+mn-lt"/>
                  <a:ea typeface="+mn-ea"/>
                </a:endParaRPr>
              </a:p>
            </p:txBody>
          </p:sp>
        </p:grpSp>
        <p:grpSp>
          <p:nvGrpSpPr>
            <p:cNvPr id="125" name="组合 117"/>
            <p:cNvGrpSpPr>
              <a:grpSpLocks/>
            </p:cNvGrpSpPr>
            <p:nvPr/>
          </p:nvGrpSpPr>
          <p:grpSpPr bwMode="auto">
            <a:xfrm>
              <a:off x="5999427" y="2741766"/>
              <a:ext cx="1326277" cy="546479"/>
              <a:chOff x="2319772" y="3859302"/>
              <a:chExt cx="1689115" cy="1024954"/>
            </a:xfrm>
          </p:grpSpPr>
          <p:pic>
            <p:nvPicPr>
              <p:cNvPr id="115"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116" name="Picture 455" descr="图片146"/>
              <p:cNvPicPr>
                <a:picLocks noChangeAspect="1" noChangeArrowheads="1"/>
              </p:cNvPicPr>
              <p:nvPr/>
            </p:nvPicPr>
            <p:blipFill>
              <a:blip r:embed="rId4" cstate="print"/>
              <a:srcRect/>
              <a:stretch>
                <a:fillRect/>
              </a:stretch>
            </p:blipFill>
            <p:spPr bwMode="auto">
              <a:xfrm>
                <a:off x="2829653" y="3875029"/>
                <a:ext cx="275497" cy="444500"/>
              </a:xfrm>
              <a:prstGeom prst="rect">
                <a:avLst/>
              </a:prstGeom>
              <a:noFill/>
              <a:ln w="9525">
                <a:noFill/>
                <a:miter lim="800000"/>
                <a:headEnd/>
                <a:tailEnd/>
              </a:ln>
            </p:spPr>
          </p:pic>
          <p:pic>
            <p:nvPicPr>
              <p:cNvPr id="117" name="Picture 455" descr="图片146"/>
              <p:cNvPicPr>
                <a:picLocks noChangeAspect="1" noChangeArrowheads="1"/>
              </p:cNvPicPr>
              <p:nvPr/>
            </p:nvPicPr>
            <p:blipFill>
              <a:blip r:embed="rId4" cstate="print"/>
              <a:srcRect/>
              <a:stretch>
                <a:fillRect/>
              </a:stretch>
            </p:blipFill>
            <p:spPr bwMode="auto">
              <a:xfrm>
                <a:off x="3180150" y="3859302"/>
                <a:ext cx="275497" cy="444500"/>
              </a:xfrm>
              <a:prstGeom prst="rect">
                <a:avLst/>
              </a:prstGeom>
              <a:noFill/>
              <a:ln w="9525">
                <a:noFill/>
                <a:miter lim="800000"/>
                <a:headEnd/>
                <a:tailEnd/>
              </a:ln>
            </p:spPr>
          </p:pic>
          <p:sp>
            <p:nvSpPr>
              <p:cNvPr id="118" name="TextBox 96"/>
              <p:cNvSpPr txBox="1">
                <a:spLocks noChangeArrowheads="1"/>
              </p:cNvSpPr>
              <p:nvPr/>
            </p:nvSpPr>
            <p:spPr bwMode="auto">
              <a:xfrm>
                <a:off x="2319772" y="4378827"/>
                <a:ext cx="1689115" cy="505429"/>
              </a:xfrm>
              <a:prstGeom prst="rect">
                <a:avLst/>
              </a:prstGeom>
              <a:noFill/>
              <a:ln w="9525">
                <a:noFill/>
                <a:miter lim="800000"/>
                <a:headEnd/>
                <a:tailEnd/>
              </a:ln>
            </p:spPr>
            <p:txBody>
              <a:bodyPr lIns="91416" tIns="45709" rIns="91416" bIns="45709">
                <a:spAutoFit/>
              </a:bodyPr>
              <a:lstStyle/>
              <a:p>
                <a:pPr algn="ctr" fontAlgn="t">
                  <a:defRPr/>
                </a:pPr>
                <a:r>
                  <a:rPr lang="en-US" altLang="zh-CN" sz="1400" dirty="0" smtClean="0">
                    <a:latin typeface="+mn-lt"/>
                    <a:ea typeface="+mn-ea"/>
                  </a:rPr>
                  <a:t>FusionAccess</a:t>
                </a:r>
                <a:endParaRPr lang="zh-CN" altLang="en-US" sz="1400" dirty="0">
                  <a:latin typeface="+mn-lt"/>
                  <a:ea typeface="+mn-ea"/>
                </a:endParaRPr>
              </a:p>
            </p:txBody>
          </p:sp>
        </p:grpSp>
        <p:cxnSp>
          <p:nvCxnSpPr>
            <p:cNvPr id="119" name="直接连接符 120"/>
            <p:cNvCxnSpPr>
              <a:cxnSpLocks noChangeShapeType="1"/>
              <a:stCxn id="117" idx="0"/>
            </p:cNvCxnSpPr>
            <p:nvPr/>
          </p:nvCxnSpPr>
          <p:spPr bwMode="auto">
            <a:xfrm flipH="1" flipV="1">
              <a:off x="6116852" y="2392913"/>
              <a:ext cx="666294" cy="348853"/>
            </a:xfrm>
            <a:prstGeom prst="line">
              <a:avLst/>
            </a:prstGeom>
            <a:noFill/>
            <a:ln w="25400" algn="ctr">
              <a:solidFill>
                <a:srgbClr val="0000FF">
                  <a:alpha val="39999"/>
                </a:srgbClr>
              </a:solidFill>
              <a:round/>
              <a:headEnd/>
              <a:tailEnd/>
            </a:ln>
          </p:spPr>
        </p:cxnSp>
        <p:sp>
          <p:nvSpPr>
            <p:cNvPr id="120" name="TextBox 96"/>
            <p:cNvSpPr txBox="1">
              <a:spLocks noChangeArrowheads="1"/>
            </p:cNvSpPr>
            <p:nvPr/>
          </p:nvSpPr>
          <p:spPr bwMode="auto">
            <a:xfrm>
              <a:off x="3709900" y="2455124"/>
              <a:ext cx="872700"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物理集群</a:t>
              </a:r>
              <a:endParaRPr lang="zh-CN" altLang="en-US" sz="1400" dirty="0">
                <a:latin typeface="+mn-lt"/>
                <a:ea typeface="+mn-ea"/>
              </a:endParaRPr>
            </a:p>
          </p:txBody>
        </p:sp>
        <p:sp>
          <p:nvSpPr>
            <p:cNvPr id="121" name="TextBox 96"/>
            <p:cNvSpPr txBox="1">
              <a:spLocks noChangeArrowheads="1"/>
            </p:cNvSpPr>
            <p:nvPr/>
          </p:nvSpPr>
          <p:spPr bwMode="auto">
            <a:xfrm>
              <a:off x="7127191" y="2458594"/>
              <a:ext cx="874503"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物理集群</a:t>
              </a:r>
              <a:endParaRPr lang="zh-CN" altLang="en-US" sz="1400" dirty="0">
                <a:latin typeface="+mn-lt"/>
                <a:ea typeface="+mn-ea"/>
              </a:endParaRPr>
            </a:p>
          </p:txBody>
        </p:sp>
        <p:sp>
          <p:nvSpPr>
            <p:cNvPr id="122" name="TextBox 96"/>
            <p:cNvSpPr txBox="1">
              <a:spLocks noChangeArrowheads="1"/>
            </p:cNvSpPr>
            <p:nvPr/>
          </p:nvSpPr>
          <p:spPr bwMode="auto">
            <a:xfrm>
              <a:off x="4963334" y="3329749"/>
              <a:ext cx="1063581"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计算资源池</a:t>
              </a:r>
              <a:endParaRPr lang="zh-CN" altLang="en-US" sz="1400" dirty="0">
                <a:latin typeface="+mn-lt"/>
                <a:ea typeface="+mn-ea"/>
              </a:endParaRPr>
            </a:p>
          </p:txBody>
        </p:sp>
        <p:sp>
          <p:nvSpPr>
            <p:cNvPr id="123" name="TextBox 96"/>
            <p:cNvSpPr txBox="1">
              <a:spLocks noChangeArrowheads="1"/>
            </p:cNvSpPr>
            <p:nvPr/>
          </p:nvSpPr>
          <p:spPr bwMode="auto">
            <a:xfrm>
              <a:off x="6098923" y="3329749"/>
              <a:ext cx="1063581"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计算资源池</a:t>
              </a:r>
              <a:endParaRPr lang="zh-CN" altLang="en-US" sz="1400" dirty="0">
                <a:latin typeface="+mn-lt"/>
                <a:ea typeface="+mn-ea"/>
              </a:endParaRPr>
            </a:p>
          </p:txBody>
        </p:sp>
        <p:sp>
          <p:nvSpPr>
            <p:cNvPr id="124" name="TextBox 96"/>
            <p:cNvSpPr txBox="1">
              <a:spLocks noChangeArrowheads="1"/>
            </p:cNvSpPr>
            <p:nvPr/>
          </p:nvSpPr>
          <p:spPr bwMode="auto">
            <a:xfrm>
              <a:off x="6979558" y="3329749"/>
              <a:ext cx="1063581"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计算资源池</a:t>
              </a:r>
              <a:endParaRPr lang="zh-CN" altLang="en-US" sz="1400" dirty="0">
                <a:latin typeface="+mn-lt"/>
                <a:ea typeface="+mn-ea"/>
              </a:endParaRPr>
            </a:p>
          </p:txBody>
        </p:sp>
      </p:grpSp>
    </p:spTree>
    <p:extLst>
      <p:ext uri="{BB962C8B-B14F-4D97-AF65-F5344CB8AC3E}">
        <p14:creationId xmlns:p14="http://schemas.microsoft.com/office/powerpoint/2010/main" val="71386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smtClean="0"/>
              <a:t>FusionSphere</a:t>
            </a:r>
            <a:r>
              <a:rPr lang="zh-CN" altLang="en-US" smtClean="0"/>
              <a:t>云平台总体架构</a:t>
            </a:r>
            <a:endParaRPr lang="en-US" dirty="0"/>
          </a:p>
        </p:txBody>
      </p:sp>
      <p:grpSp>
        <p:nvGrpSpPr>
          <p:cNvPr id="4" name="组合 124"/>
          <p:cNvGrpSpPr/>
          <p:nvPr/>
        </p:nvGrpSpPr>
        <p:grpSpPr>
          <a:xfrm>
            <a:off x="1917188" y="1412776"/>
            <a:ext cx="4958993" cy="4608512"/>
            <a:chOff x="3709900" y="1631732"/>
            <a:chExt cx="4333239" cy="4035380"/>
          </a:xfrm>
        </p:grpSpPr>
        <p:sp>
          <p:nvSpPr>
            <p:cNvPr id="3" name="圆角矩形 86"/>
            <p:cNvSpPr>
              <a:spLocks noChangeArrowheads="1"/>
            </p:cNvSpPr>
            <p:nvPr/>
          </p:nvSpPr>
          <p:spPr bwMode="auto">
            <a:xfrm>
              <a:off x="3866674" y="1631732"/>
              <a:ext cx="4104457" cy="778754"/>
            </a:xfrm>
            <a:prstGeom prst="roundRect">
              <a:avLst>
                <a:gd name="adj" fmla="val 6278"/>
              </a:avLst>
            </a:prstGeom>
            <a:solidFill>
              <a:srgbClr val="92D050"/>
            </a:solid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grpSp>
          <p:nvGrpSpPr>
            <p:cNvPr id="10" name="组合 117"/>
            <p:cNvGrpSpPr>
              <a:grpSpLocks/>
            </p:cNvGrpSpPr>
            <p:nvPr/>
          </p:nvGrpSpPr>
          <p:grpSpPr bwMode="auto">
            <a:xfrm>
              <a:off x="4970149" y="2750149"/>
              <a:ext cx="907439" cy="532383"/>
              <a:chOff x="2514608" y="3875029"/>
              <a:chExt cx="1155693" cy="998517"/>
            </a:xfrm>
          </p:grpSpPr>
          <p:pic>
            <p:nvPicPr>
              <p:cNvPr id="5"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6" name="Picture 455" descr="图片146"/>
              <p:cNvPicPr>
                <a:picLocks noChangeAspect="1" noChangeArrowheads="1"/>
              </p:cNvPicPr>
              <p:nvPr/>
            </p:nvPicPr>
            <p:blipFill>
              <a:blip r:embed="rId4" cstate="print"/>
              <a:srcRect/>
              <a:stretch>
                <a:fillRect/>
              </a:stretch>
            </p:blipFill>
            <p:spPr bwMode="auto">
              <a:xfrm>
                <a:off x="2829653" y="3875029"/>
                <a:ext cx="275497" cy="444500"/>
              </a:xfrm>
              <a:prstGeom prst="rect">
                <a:avLst/>
              </a:prstGeom>
              <a:noFill/>
              <a:ln w="9525">
                <a:noFill/>
                <a:miter lim="800000"/>
                <a:headEnd/>
                <a:tailEnd/>
              </a:ln>
            </p:spPr>
          </p:pic>
          <p:pic>
            <p:nvPicPr>
              <p:cNvPr id="7" name="Picture 455" descr="图片146"/>
              <p:cNvPicPr>
                <a:picLocks noChangeAspect="1" noChangeArrowheads="1"/>
              </p:cNvPicPr>
              <p:nvPr/>
            </p:nvPicPr>
            <p:blipFill>
              <a:blip r:embed="rId4" cstate="print"/>
              <a:srcRect/>
              <a:stretch>
                <a:fillRect/>
              </a:stretch>
            </p:blipFill>
            <p:spPr bwMode="auto">
              <a:xfrm>
                <a:off x="3126819" y="3898920"/>
                <a:ext cx="275497" cy="444500"/>
              </a:xfrm>
              <a:prstGeom prst="rect">
                <a:avLst/>
              </a:prstGeom>
              <a:noFill/>
              <a:ln w="9525">
                <a:noFill/>
                <a:miter lim="800000"/>
                <a:headEnd/>
                <a:tailEnd/>
              </a:ln>
            </p:spPr>
          </p:pic>
          <p:sp>
            <p:nvSpPr>
              <p:cNvPr id="8" name="TextBox 96"/>
              <p:cNvSpPr txBox="1">
                <a:spLocks noChangeArrowheads="1"/>
              </p:cNvSpPr>
              <p:nvPr/>
            </p:nvSpPr>
            <p:spPr bwMode="auto">
              <a:xfrm>
                <a:off x="2514608" y="4368120"/>
                <a:ext cx="1086249" cy="505426"/>
              </a:xfrm>
              <a:prstGeom prst="rect">
                <a:avLst/>
              </a:prstGeom>
              <a:noFill/>
              <a:ln w="9525">
                <a:noFill/>
                <a:miter lim="800000"/>
                <a:headEnd/>
                <a:tailEnd/>
              </a:ln>
            </p:spPr>
            <p:txBody>
              <a:bodyPr wrap="square" lIns="91416" tIns="45709" rIns="91416" bIns="45709">
                <a:spAutoFit/>
              </a:bodyPr>
              <a:lstStyle/>
              <a:p>
                <a:pPr algn="ctr" fontAlgn="t">
                  <a:defRPr/>
                </a:pPr>
                <a:r>
                  <a:rPr lang="en-US" altLang="zh-CN" sz="1400" dirty="0" smtClean="0">
                    <a:latin typeface="+mn-lt"/>
                    <a:ea typeface="+mn-ea"/>
                  </a:rPr>
                  <a:t>VRM</a:t>
                </a:r>
                <a:endParaRPr lang="zh-CN" altLang="en-US" sz="1400" dirty="0">
                  <a:latin typeface="+mn-lt"/>
                  <a:ea typeface="+mn-ea"/>
                </a:endParaRPr>
              </a:p>
            </p:txBody>
          </p:sp>
        </p:grpSp>
        <p:sp>
          <p:nvSpPr>
            <p:cNvPr id="9" name="TextBox 313"/>
            <p:cNvSpPr txBox="1">
              <a:spLocks noChangeArrowheads="1"/>
            </p:cNvSpPr>
            <p:nvPr/>
          </p:nvSpPr>
          <p:spPr bwMode="auto">
            <a:xfrm>
              <a:off x="4007119" y="1764094"/>
              <a:ext cx="769233" cy="289366"/>
            </a:xfrm>
            <a:prstGeom prst="rect">
              <a:avLst/>
            </a:prstGeom>
            <a:solidFill>
              <a:srgbClr val="00B0F0"/>
            </a:solidFill>
            <a:ln w="9525">
              <a:noFill/>
              <a:miter lim="800000"/>
              <a:headEnd/>
              <a:tailEnd/>
            </a:ln>
          </p:spPr>
          <p:txBody>
            <a:bodyPr wrap="square" lIns="83426" tIns="41714" rIns="83426" bIns="41714">
              <a:spAutoFit/>
            </a:bodyPr>
            <a:lstStyle/>
            <a:p>
              <a:pPr fontAlgn="t">
                <a:defRPr/>
              </a:pPr>
              <a:r>
                <a:rPr lang="zh-CN" altLang="en-US" sz="1600" dirty="0" smtClean="0">
                  <a:latin typeface="+mn-lt"/>
                  <a:ea typeface="+mn-ea"/>
                </a:rPr>
                <a:t>云管理</a:t>
              </a:r>
              <a:endParaRPr lang="zh-CN" altLang="en-US" sz="1600" dirty="0">
                <a:latin typeface="+mn-lt"/>
                <a:ea typeface="+mn-ea"/>
              </a:endParaRPr>
            </a:p>
          </p:txBody>
        </p:sp>
        <p:grpSp>
          <p:nvGrpSpPr>
            <p:cNvPr id="11" name="Group 17"/>
            <p:cNvGrpSpPr>
              <a:grpSpLocks/>
            </p:cNvGrpSpPr>
            <p:nvPr/>
          </p:nvGrpSpPr>
          <p:grpSpPr bwMode="auto">
            <a:xfrm>
              <a:off x="4359548" y="3884548"/>
              <a:ext cx="661982" cy="584000"/>
              <a:chOff x="3527" y="2299"/>
              <a:chExt cx="840" cy="531"/>
            </a:xfrm>
          </p:grpSpPr>
          <p:grpSp>
            <p:nvGrpSpPr>
              <p:cNvPr id="12" name="Group 18"/>
              <p:cNvGrpSpPr>
                <a:grpSpLocks/>
              </p:cNvGrpSpPr>
              <p:nvPr/>
            </p:nvGrpSpPr>
            <p:grpSpPr bwMode="auto">
              <a:xfrm>
                <a:off x="3808" y="2303"/>
                <a:ext cx="559" cy="390"/>
                <a:chOff x="1573" y="2540"/>
                <a:chExt cx="774" cy="617"/>
              </a:xfrm>
            </p:grpSpPr>
            <p:pic>
              <p:nvPicPr>
                <p:cNvPr id="20" name="Picture 19"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21" name="Picture 20"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22" name="Picture 21"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13" name="Group 22"/>
              <p:cNvGrpSpPr>
                <a:grpSpLocks/>
              </p:cNvGrpSpPr>
              <p:nvPr/>
            </p:nvGrpSpPr>
            <p:grpSpPr bwMode="auto">
              <a:xfrm>
                <a:off x="3663" y="2374"/>
                <a:ext cx="559" cy="390"/>
                <a:chOff x="1573" y="2540"/>
                <a:chExt cx="774" cy="617"/>
              </a:xfrm>
            </p:grpSpPr>
            <p:pic>
              <p:nvPicPr>
                <p:cNvPr id="17" name="Picture 23"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18" name="Picture 24"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19" name="Picture 25"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35" name="Group 26"/>
              <p:cNvGrpSpPr>
                <a:grpSpLocks/>
              </p:cNvGrpSpPr>
              <p:nvPr/>
            </p:nvGrpSpPr>
            <p:grpSpPr bwMode="auto">
              <a:xfrm>
                <a:off x="3527" y="2440"/>
                <a:ext cx="559" cy="390"/>
                <a:chOff x="1395" y="2722"/>
                <a:chExt cx="774" cy="617"/>
              </a:xfrm>
            </p:grpSpPr>
            <p:pic>
              <p:nvPicPr>
                <p:cNvPr id="14" name="Picture 27" descr="图片14"/>
                <p:cNvPicPr>
                  <a:picLocks noChangeAspect="1" noChangeArrowheads="1"/>
                </p:cNvPicPr>
                <p:nvPr/>
              </p:nvPicPr>
              <p:blipFill>
                <a:blip r:embed="rId5" cstate="print"/>
                <a:srcRect/>
                <a:stretch>
                  <a:fillRect/>
                </a:stretch>
              </p:blipFill>
              <p:spPr bwMode="auto">
                <a:xfrm>
                  <a:off x="1395" y="2722"/>
                  <a:ext cx="363" cy="589"/>
                </a:xfrm>
                <a:prstGeom prst="rect">
                  <a:avLst/>
                </a:prstGeom>
                <a:noFill/>
                <a:ln w="9525">
                  <a:noFill/>
                  <a:miter lim="800000"/>
                  <a:headEnd/>
                  <a:tailEnd/>
                </a:ln>
              </p:spPr>
            </p:pic>
            <p:pic>
              <p:nvPicPr>
                <p:cNvPr id="15" name="Picture 28" descr="图片14"/>
                <p:cNvPicPr>
                  <a:picLocks noChangeAspect="1" noChangeArrowheads="1"/>
                </p:cNvPicPr>
                <p:nvPr/>
              </p:nvPicPr>
              <p:blipFill>
                <a:blip r:embed="rId5" cstate="print"/>
                <a:srcRect/>
                <a:stretch>
                  <a:fillRect/>
                </a:stretch>
              </p:blipFill>
              <p:spPr bwMode="auto">
                <a:xfrm>
                  <a:off x="1576" y="2734"/>
                  <a:ext cx="363" cy="589"/>
                </a:xfrm>
                <a:prstGeom prst="rect">
                  <a:avLst/>
                </a:prstGeom>
                <a:noFill/>
                <a:ln w="9525">
                  <a:noFill/>
                  <a:miter lim="800000"/>
                  <a:headEnd/>
                  <a:tailEnd/>
                </a:ln>
              </p:spPr>
            </p:pic>
            <p:pic>
              <p:nvPicPr>
                <p:cNvPr id="16" name="Picture 29" descr="图片14"/>
                <p:cNvPicPr>
                  <a:picLocks noChangeAspect="1" noChangeArrowheads="1"/>
                </p:cNvPicPr>
                <p:nvPr/>
              </p:nvPicPr>
              <p:blipFill>
                <a:blip r:embed="rId5" cstate="print"/>
                <a:srcRect/>
                <a:stretch>
                  <a:fillRect/>
                </a:stretch>
              </p:blipFill>
              <p:spPr bwMode="auto">
                <a:xfrm>
                  <a:off x="1806" y="2750"/>
                  <a:ext cx="363" cy="589"/>
                </a:xfrm>
                <a:prstGeom prst="rect">
                  <a:avLst/>
                </a:prstGeom>
                <a:noFill/>
                <a:ln w="9525">
                  <a:noFill/>
                  <a:miter lim="800000"/>
                  <a:headEnd/>
                  <a:tailEnd/>
                </a:ln>
              </p:spPr>
            </p:pic>
          </p:grpSp>
        </p:grpSp>
        <p:sp>
          <p:nvSpPr>
            <p:cNvPr id="23" name="圆角矩形 178"/>
            <p:cNvSpPr>
              <a:spLocks noChangeArrowheads="1"/>
            </p:cNvSpPr>
            <p:nvPr/>
          </p:nvSpPr>
          <p:spPr bwMode="auto">
            <a:xfrm>
              <a:off x="4241453" y="3562732"/>
              <a:ext cx="838175" cy="944563"/>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24" name="TextBox 207"/>
            <p:cNvSpPr txBox="1">
              <a:spLocks noChangeArrowheads="1"/>
            </p:cNvSpPr>
            <p:nvPr/>
          </p:nvSpPr>
          <p:spPr bwMode="auto">
            <a:xfrm>
              <a:off x="3862578" y="3859223"/>
              <a:ext cx="460984" cy="451066"/>
            </a:xfrm>
            <a:prstGeom prst="rect">
              <a:avLst/>
            </a:prstGeom>
            <a:noFill/>
            <a:ln w="9525">
              <a:noFill/>
              <a:miter lim="800000"/>
              <a:headEnd/>
              <a:tailEnd/>
            </a:ln>
          </p:spPr>
          <p:txBody>
            <a:bodyPr wrap="none" lIns="83426" tIns="41714" rIns="83426" bIns="41714">
              <a:spAutoFit/>
            </a:bodyPr>
            <a:lstStyle/>
            <a:p>
              <a:pPr fontAlgn="t">
                <a:defRPr/>
              </a:pPr>
              <a:r>
                <a:rPr lang="zh-CN" altLang="en-US" sz="1400" dirty="0">
                  <a:latin typeface="+mn-lt"/>
                  <a:ea typeface="+mn-ea"/>
                </a:rPr>
                <a:t>计</a:t>
              </a:r>
              <a:r>
                <a:rPr lang="zh-CN" altLang="en-US" sz="1400" dirty="0" smtClean="0">
                  <a:latin typeface="+mn-lt"/>
                  <a:ea typeface="+mn-ea"/>
                </a:rPr>
                <a:t>算</a:t>
              </a:r>
              <a:endParaRPr lang="en-US" altLang="zh-CN" sz="1400" dirty="0" smtClean="0">
                <a:latin typeface="+mn-lt"/>
                <a:ea typeface="+mn-ea"/>
              </a:endParaRPr>
            </a:p>
            <a:p>
              <a:pPr fontAlgn="t">
                <a:defRPr/>
              </a:pPr>
              <a:r>
                <a:rPr lang="zh-CN" altLang="en-US" sz="1400" dirty="0" smtClean="0">
                  <a:latin typeface="+mn-lt"/>
                  <a:ea typeface="+mn-ea"/>
                </a:rPr>
                <a:t>资</a:t>
              </a:r>
              <a:r>
                <a:rPr lang="zh-CN" altLang="en-US" sz="1400" dirty="0">
                  <a:latin typeface="+mn-lt"/>
                  <a:ea typeface="+mn-ea"/>
                </a:rPr>
                <a:t>源</a:t>
              </a:r>
            </a:p>
          </p:txBody>
        </p:sp>
        <p:sp>
          <p:nvSpPr>
            <p:cNvPr id="25" name="圆角矩形 283"/>
            <p:cNvSpPr>
              <a:spLocks noChangeArrowheads="1"/>
            </p:cNvSpPr>
            <p:nvPr/>
          </p:nvSpPr>
          <p:spPr bwMode="auto">
            <a:xfrm>
              <a:off x="4252565" y="5077756"/>
              <a:ext cx="1650034" cy="514416"/>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26" name="TextBox 299"/>
            <p:cNvSpPr txBox="1">
              <a:spLocks noChangeArrowheads="1"/>
            </p:cNvSpPr>
            <p:nvPr/>
          </p:nvSpPr>
          <p:spPr bwMode="auto">
            <a:xfrm>
              <a:off x="3876042" y="5079580"/>
              <a:ext cx="529976" cy="451066"/>
            </a:xfrm>
            <a:prstGeom prst="rect">
              <a:avLst/>
            </a:prstGeom>
            <a:noFill/>
            <a:ln w="9525">
              <a:noFill/>
              <a:miter lim="800000"/>
              <a:headEnd/>
              <a:tailEnd/>
            </a:ln>
          </p:spPr>
          <p:txBody>
            <a:bodyPr wrap="square" lIns="83426" tIns="41714" rIns="83426" bIns="41714">
              <a:spAutoFit/>
            </a:bodyPr>
            <a:lstStyle/>
            <a:p>
              <a:pPr fontAlgn="t">
                <a:defRPr/>
              </a:pPr>
              <a:r>
                <a:rPr lang="zh-CN" altLang="en-US" sz="1400" dirty="0">
                  <a:latin typeface="+mn-lt"/>
                  <a:ea typeface="+mn-ea"/>
                </a:rPr>
                <a:t>存</a:t>
              </a:r>
              <a:r>
                <a:rPr lang="zh-CN" altLang="en-US" sz="1400" dirty="0" smtClean="0">
                  <a:latin typeface="+mn-lt"/>
                  <a:ea typeface="+mn-ea"/>
                </a:rPr>
                <a:t>储</a:t>
              </a:r>
              <a:endParaRPr lang="en-US" altLang="zh-CN" sz="1400" dirty="0" smtClean="0">
                <a:latin typeface="+mn-lt"/>
                <a:ea typeface="+mn-ea"/>
              </a:endParaRPr>
            </a:p>
            <a:p>
              <a:pPr fontAlgn="t">
                <a:defRPr/>
              </a:pPr>
              <a:r>
                <a:rPr lang="zh-CN" altLang="en-US" sz="1400" dirty="0" smtClean="0">
                  <a:latin typeface="+mn-lt"/>
                  <a:ea typeface="+mn-ea"/>
                </a:rPr>
                <a:t>资</a:t>
              </a:r>
              <a:r>
                <a:rPr lang="zh-CN" altLang="en-US" sz="1400" dirty="0">
                  <a:latin typeface="+mn-lt"/>
                  <a:ea typeface="+mn-ea"/>
                </a:rPr>
                <a:t>源</a:t>
              </a:r>
            </a:p>
          </p:txBody>
        </p:sp>
        <p:pic>
          <p:nvPicPr>
            <p:cNvPr id="27" name="Picture 2020" descr="图片245"/>
            <p:cNvPicPr>
              <a:picLocks noChangeAspect="1" noChangeArrowheads="1"/>
            </p:cNvPicPr>
            <p:nvPr/>
          </p:nvPicPr>
          <p:blipFill>
            <a:blip r:embed="rId6" cstate="print"/>
            <a:srcRect/>
            <a:stretch>
              <a:fillRect/>
            </a:stretch>
          </p:blipFill>
          <p:spPr bwMode="auto">
            <a:xfrm>
              <a:off x="4359548" y="5076648"/>
              <a:ext cx="282573" cy="428478"/>
            </a:xfrm>
            <a:prstGeom prst="rect">
              <a:avLst/>
            </a:prstGeom>
            <a:noFill/>
            <a:ln w="9525">
              <a:noFill/>
              <a:miter lim="800000"/>
              <a:headEnd/>
              <a:tailEnd/>
            </a:ln>
          </p:spPr>
        </p:pic>
        <p:pic>
          <p:nvPicPr>
            <p:cNvPr id="28" name="Picture 2020" descr="图片245"/>
            <p:cNvPicPr>
              <a:picLocks noChangeAspect="1" noChangeArrowheads="1"/>
            </p:cNvPicPr>
            <p:nvPr/>
          </p:nvPicPr>
          <p:blipFill>
            <a:blip r:embed="rId6" cstate="print"/>
            <a:srcRect/>
            <a:stretch>
              <a:fillRect/>
            </a:stretch>
          </p:blipFill>
          <p:spPr bwMode="auto">
            <a:xfrm>
              <a:off x="4942658" y="5076648"/>
              <a:ext cx="280986" cy="428478"/>
            </a:xfrm>
            <a:prstGeom prst="rect">
              <a:avLst/>
            </a:prstGeom>
            <a:noFill/>
            <a:ln w="9525">
              <a:noFill/>
              <a:miter lim="800000"/>
              <a:headEnd/>
              <a:tailEnd/>
            </a:ln>
          </p:spPr>
        </p:pic>
        <p:sp>
          <p:nvSpPr>
            <p:cNvPr id="29" name="AutoShape 23"/>
            <p:cNvSpPr>
              <a:spLocks noChangeArrowheads="1"/>
            </p:cNvSpPr>
            <p:nvPr/>
          </p:nvSpPr>
          <p:spPr bwMode="auto">
            <a:xfrm>
              <a:off x="4576851" y="3596516"/>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2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sp>
          <p:nvSpPr>
            <p:cNvPr id="30" name="AutoShape 23"/>
            <p:cNvSpPr>
              <a:spLocks noChangeArrowheads="1"/>
            </p:cNvSpPr>
            <p:nvPr/>
          </p:nvSpPr>
          <p:spPr bwMode="auto">
            <a:xfrm>
              <a:off x="4360827" y="3683903"/>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4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pic>
          <p:nvPicPr>
            <p:cNvPr id="31" name="Picture 461" descr="图片240"/>
            <p:cNvPicPr>
              <a:picLocks noChangeAspect="1" noChangeArrowheads="1"/>
            </p:cNvPicPr>
            <p:nvPr/>
          </p:nvPicPr>
          <p:blipFill>
            <a:blip r:embed="rId7" cstate="print"/>
            <a:srcRect/>
            <a:stretch>
              <a:fillRect/>
            </a:stretch>
          </p:blipFill>
          <p:spPr bwMode="auto">
            <a:xfrm>
              <a:off x="4290993" y="4638277"/>
              <a:ext cx="377105" cy="272879"/>
            </a:xfrm>
            <a:prstGeom prst="rect">
              <a:avLst/>
            </a:prstGeom>
            <a:noFill/>
            <a:ln w="9525">
              <a:noFill/>
              <a:miter lim="800000"/>
              <a:headEnd/>
              <a:tailEnd/>
            </a:ln>
          </p:spPr>
        </p:pic>
        <p:pic>
          <p:nvPicPr>
            <p:cNvPr id="32" name="Picture 459" descr="图片238"/>
            <p:cNvPicPr>
              <a:picLocks noChangeAspect="1" noChangeArrowheads="1"/>
            </p:cNvPicPr>
            <p:nvPr/>
          </p:nvPicPr>
          <p:blipFill>
            <a:blip r:embed="rId8" cstate="print"/>
            <a:srcRect/>
            <a:stretch>
              <a:fillRect/>
            </a:stretch>
          </p:blipFill>
          <p:spPr bwMode="auto">
            <a:xfrm>
              <a:off x="4925669" y="4645470"/>
              <a:ext cx="369983" cy="295697"/>
            </a:xfrm>
            <a:prstGeom prst="rect">
              <a:avLst/>
            </a:prstGeom>
            <a:noFill/>
            <a:ln w="9525">
              <a:noFill/>
              <a:miter lim="800000"/>
              <a:headEnd/>
              <a:tailEnd/>
            </a:ln>
          </p:spPr>
        </p:pic>
        <p:sp>
          <p:nvSpPr>
            <p:cNvPr id="33" name="TextBox 207"/>
            <p:cNvSpPr txBox="1">
              <a:spLocks noChangeArrowheads="1"/>
            </p:cNvSpPr>
            <p:nvPr/>
          </p:nvSpPr>
          <p:spPr bwMode="auto">
            <a:xfrm>
              <a:off x="3862578" y="4579303"/>
              <a:ext cx="460984" cy="451066"/>
            </a:xfrm>
            <a:prstGeom prst="rect">
              <a:avLst/>
            </a:prstGeom>
            <a:noFill/>
            <a:ln w="9525">
              <a:noFill/>
              <a:miter lim="800000"/>
              <a:headEnd/>
              <a:tailEnd/>
            </a:ln>
          </p:spPr>
          <p:txBody>
            <a:bodyPr wrap="none" lIns="83426" tIns="41714" rIns="83426" bIns="41714">
              <a:spAutoFit/>
            </a:bodyPr>
            <a:lstStyle/>
            <a:p>
              <a:pPr fontAlgn="t">
                <a:defRPr/>
              </a:pPr>
              <a:r>
                <a:rPr lang="zh-CN" altLang="en-US" sz="1400" dirty="0" smtClean="0">
                  <a:latin typeface="+mn-lt"/>
                  <a:ea typeface="+mn-ea"/>
                </a:rPr>
                <a:t>网络</a:t>
              </a:r>
              <a:endParaRPr lang="en-US" altLang="zh-CN" sz="1400" dirty="0" smtClean="0">
                <a:latin typeface="+mn-lt"/>
                <a:ea typeface="+mn-ea"/>
              </a:endParaRPr>
            </a:p>
            <a:p>
              <a:pPr fontAlgn="t">
                <a:defRPr/>
              </a:pPr>
              <a:r>
                <a:rPr lang="zh-CN" altLang="en-US" sz="1400" dirty="0" smtClean="0">
                  <a:latin typeface="+mn-lt"/>
                  <a:ea typeface="+mn-ea"/>
                </a:rPr>
                <a:t>资源</a:t>
              </a:r>
              <a:endParaRPr lang="zh-CN" altLang="en-US" sz="1400" dirty="0">
                <a:latin typeface="+mn-lt"/>
                <a:ea typeface="+mn-ea"/>
              </a:endParaRPr>
            </a:p>
          </p:txBody>
        </p:sp>
        <p:sp>
          <p:nvSpPr>
            <p:cNvPr id="34" name="圆角矩形 178"/>
            <p:cNvSpPr>
              <a:spLocks noChangeArrowheads="1"/>
            </p:cNvSpPr>
            <p:nvPr/>
          </p:nvSpPr>
          <p:spPr bwMode="auto">
            <a:xfrm>
              <a:off x="3851920" y="2708920"/>
              <a:ext cx="2109759" cy="2955260"/>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grpSp>
          <p:nvGrpSpPr>
            <p:cNvPr id="36" name="Group 17"/>
            <p:cNvGrpSpPr>
              <a:grpSpLocks/>
            </p:cNvGrpSpPr>
            <p:nvPr/>
          </p:nvGrpSpPr>
          <p:grpSpPr bwMode="auto">
            <a:xfrm>
              <a:off x="5209734" y="3884548"/>
              <a:ext cx="661982" cy="584000"/>
              <a:chOff x="3527" y="2299"/>
              <a:chExt cx="840" cy="531"/>
            </a:xfrm>
          </p:grpSpPr>
          <p:grpSp>
            <p:nvGrpSpPr>
              <p:cNvPr id="37" name="Group 18"/>
              <p:cNvGrpSpPr>
                <a:grpSpLocks/>
              </p:cNvGrpSpPr>
              <p:nvPr/>
            </p:nvGrpSpPr>
            <p:grpSpPr bwMode="auto">
              <a:xfrm>
                <a:off x="3808" y="2303"/>
                <a:ext cx="559" cy="390"/>
                <a:chOff x="1573" y="2540"/>
                <a:chExt cx="774" cy="617"/>
              </a:xfrm>
            </p:grpSpPr>
            <p:pic>
              <p:nvPicPr>
                <p:cNvPr id="45" name="Picture 19"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46" name="Picture 20"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47" name="Picture 21"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38" name="Group 22"/>
              <p:cNvGrpSpPr>
                <a:grpSpLocks/>
              </p:cNvGrpSpPr>
              <p:nvPr/>
            </p:nvGrpSpPr>
            <p:grpSpPr bwMode="auto">
              <a:xfrm>
                <a:off x="3663" y="2374"/>
                <a:ext cx="559" cy="390"/>
                <a:chOff x="1573" y="2540"/>
                <a:chExt cx="774" cy="617"/>
              </a:xfrm>
            </p:grpSpPr>
            <p:pic>
              <p:nvPicPr>
                <p:cNvPr id="42" name="Picture 23"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43" name="Picture 24"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44" name="Picture 25"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57" name="Group 26"/>
              <p:cNvGrpSpPr>
                <a:grpSpLocks/>
              </p:cNvGrpSpPr>
              <p:nvPr/>
            </p:nvGrpSpPr>
            <p:grpSpPr bwMode="auto">
              <a:xfrm>
                <a:off x="3527" y="2440"/>
                <a:ext cx="559" cy="390"/>
                <a:chOff x="1395" y="2722"/>
                <a:chExt cx="774" cy="617"/>
              </a:xfrm>
            </p:grpSpPr>
            <p:pic>
              <p:nvPicPr>
                <p:cNvPr id="39" name="Picture 27" descr="图片14"/>
                <p:cNvPicPr>
                  <a:picLocks noChangeAspect="1" noChangeArrowheads="1"/>
                </p:cNvPicPr>
                <p:nvPr/>
              </p:nvPicPr>
              <p:blipFill>
                <a:blip r:embed="rId5" cstate="print"/>
                <a:srcRect/>
                <a:stretch>
                  <a:fillRect/>
                </a:stretch>
              </p:blipFill>
              <p:spPr bwMode="auto">
                <a:xfrm>
                  <a:off x="1395" y="2722"/>
                  <a:ext cx="363" cy="589"/>
                </a:xfrm>
                <a:prstGeom prst="rect">
                  <a:avLst/>
                </a:prstGeom>
                <a:noFill/>
                <a:ln w="9525">
                  <a:noFill/>
                  <a:miter lim="800000"/>
                  <a:headEnd/>
                  <a:tailEnd/>
                </a:ln>
              </p:spPr>
            </p:pic>
            <p:pic>
              <p:nvPicPr>
                <p:cNvPr id="40" name="Picture 28" descr="图片14"/>
                <p:cNvPicPr>
                  <a:picLocks noChangeAspect="1" noChangeArrowheads="1"/>
                </p:cNvPicPr>
                <p:nvPr/>
              </p:nvPicPr>
              <p:blipFill>
                <a:blip r:embed="rId5" cstate="print"/>
                <a:srcRect/>
                <a:stretch>
                  <a:fillRect/>
                </a:stretch>
              </p:blipFill>
              <p:spPr bwMode="auto">
                <a:xfrm>
                  <a:off x="1576" y="2734"/>
                  <a:ext cx="363" cy="589"/>
                </a:xfrm>
                <a:prstGeom prst="rect">
                  <a:avLst/>
                </a:prstGeom>
                <a:noFill/>
                <a:ln w="9525">
                  <a:noFill/>
                  <a:miter lim="800000"/>
                  <a:headEnd/>
                  <a:tailEnd/>
                </a:ln>
              </p:spPr>
            </p:pic>
            <p:pic>
              <p:nvPicPr>
                <p:cNvPr id="41" name="Picture 29" descr="图片14"/>
                <p:cNvPicPr>
                  <a:picLocks noChangeAspect="1" noChangeArrowheads="1"/>
                </p:cNvPicPr>
                <p:nvPr/>
              </p:nvPicPr>
              <p:blipFill>
                <a:blip r:embed="rId5" cstate="print"/>
                <a:srcRect/>
                <a:stretch>
                  <a:fillRect/>
                </a:stretch>
              </p:blipFill>
              <p:spPr bwMode="auto">
                <a:xfrm>
                  <a:off x="1806" y="2750"/>
                  <a:ext cx="363" cy="589"/>
                </a:xfrm>
                <a:prstGeom prst="rect">
                  <a:avLst/>
                </a:prstGeom>
                <a:noFill/>
                <a:ln w="9525">
                  <a:noFill/>
                  <a:miter lim="800000"/>
                  <a:headEnd/>
                  <a:tailEnd/>
                </a:ln>
              </p:spPr>
            </p:pic>
          </p:grpSp>
        </p:grpSp>
        <p:sp>
          <p:nvSpPr>
            <p:cNvPr id="48" name="圆角矩形 178"/>
            <p:cNvSpPr>
              <a:spLocks noChangeArrowheads="1"/>
            </p:cNvSpPr>
            <p:nvPr/>
          </p:nvSpPr>
          <p:spPr bwMode="auto">
            <a:xfrm>
              <a:off x="5151637" y="3562732"/>
              <a:ext cx="750962" cy="944563"/>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49" name="AutoShape 23"/>
            <p:cNvSpPr>
              <a:spLocks noChangeArrowheads="1"/>
            </p:cNvSpPr>
            <p:nvPr/>
          </p:nvSpPr>
          <p:spPr bwMode="auto">
            <a:xfrm>
              <a:off x="5440947" y="3596516"/>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2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sp>
          <p:nvSpPr>
            <p:cNvPr id="50" name="AutoShape 23"/>
            <p:cNvSpPr>
              <a:spLocks noChangeArrowheads="1"/>
            </p:cNvSpPr>
            <p:nvPr/>
          </p:nvSpPr>
          <p:spPr bwMode="auto">
            <a:xfrm>
              <a:off x="5223644" y="3683903"/>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400" b="0" dirty="0" smtClean="0">
                  <a:solidFill>
                    <a:srgbClr val="000000"/>
                  </a:solidFill>
                  <a:latin typeface="+mn-lt"/>
                  <a:ea typeface="+mn-ea"/>
                  <a:cs typeface="Arial Unicode MS" pitchFamily="34" charset="-122"/>
                </a:rPr>
                <a:t>VM</a:t>
              </a:r>
              <a:endParaRPr lang="zh-CN" altLang="en-US" sz="1400" b="0" dirty="0">
                <a:solidFill>
                  <a:srgbClr val="000000"/>
                </a:solidFill>
                <a:latin typeface="+mn-lt"/>
                <a:ea typeface="+mn-ea"/>
                <a:cs typeface="Arial Unicode MS" pitchFamily="34" charset="-122"/>
              </a:endParaRPr>
            </a:p>
          </p:txBody>
        </p:sp>
        <p:sp>
          <p:nvSpPr>
            <p:cNvPr id="51" name="圆角矩形 178"/>
            <p:cNvSpPr>
              <a:spLocks noChangeArrowheads="1"/>
            </p:cNvSpPr>
            <p:nvPr/>
          </p:nvSpPr>
          <p:spPr bwMode="auto">
            <a:xfrm>
              <a:off x="4258425" y="4579304"/>
              <a:ext cx="1644174" cy="433872"/>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cxnSp>
          <p:nvCxnSpPr>
            <p:cNvPr id="52" name="直接连接符 120"/>
            <p:cNvCxnSpPr>
              <a:cxnSpLocks noChangeShapeType="1"/>
              <a:endCxn id="102" idx="2"/>
            </p:cNvCxnSpPr>
            <p:nvPr/>
          </p:nvCxnSpPr>
          <p:spPr bwMode="auto">
            <a:xfrm flipV="1">
              <a:off x="5231698" y="2373522"/>
              <a:ext cx="890841" cy="431968"/>
            </a:xfrm>
            <a:prstGeom prst="line">
              <a:avLst/>
            </a:prstGeom>
            <a:noFill/>
            <a:ln w="25400" algn="ctr">
              <a:solidFill>
                <a:srgbClr val="0000FF">
                  <a:alpha val="39999"/>
                </a:srgbClr>
              </a:solidFill>
              <a:round/>
              <a:headEnd/>
              <a:tailEnd/>
            </a:ln>
          </p:spPr>
        </p:cxnSp>
        <p:cxnSp>
          <p:nvCxnSpPr>
            <p:cNvPr id="53" name="直接连接符 120"/>
            <p:cNvCxnSpPr>
              <a:cxnSpLocks noChangeShapeType="1"/>
              <a:stCxn id="111" idx="0"/>
              <a:endCxn id="102" idx="2"/>
            </p:cNvCxnSpPr>
            <p:nvPr/>
          </p:nvCxnSpPr>
          <p:spPr bwMode="auto">
            <a:xfrm flipH="1" flipV="1">
              <a:off x="6122539" y="2373522"/>
              <a:ext cx="1164663" cy="410334"/>
            </a:xfrm>
            <a:prstGeom prst="line">
              <a:avLst/>
            </a:prstGeom>
            <a:noFill/>
            <a:ln w="25400" algn="ctr">
              <a:solidFill>
                <a:srgbClr val="0000FF">
                  <a:alpha val="39999"/>
                </a:srgbClr>
              </a:solidFill>
              <a:round/>
              <a:headEnd/>
              <a:tailEnd/>
            </a:ln>
          </p:spPr>
        </p:cxnSp>
        <p:pic>
          <p:nvPicPr>
            <p:cNvPr id="54" name="Picture 461" descr="图片240"/>
            <p:cNvPicPr>
              <a:picLocks noChangeAspect="1" noChangeArrowheads="1"/>
            </p:cNvPicPr>
            <p:nvPr/>
          </p:nvPicPr>
          <p:blipFill>
            <a:blip r:embed="rId7" cstate="print"/>
            <a:srcRect/>
            <a:stretch>
              <a:fillRect/>
            </a:stretch>
          </p:blipFill>
          <p:spPr bwMode="auto">
            <a:xfrm>
              <a:off x="5422603" y="4651311"/>
              <a:ext cx="377105" cy="272879"/>
            </a:xfrm>
            <a:prstGeom prst="rect">
              <a:avLst/>
            </a:prstGeom>
            <a:noFill/>
            <a:ln w="9525">
              <a:noFill/>
              <a:miter lim="800000"/>
              <a:headEnd/>
              <a:tailEnd/>
            </a:ln>
          </p:spPr>
        </p:pic>
        <p:pic>
          <p:nvPicPr>
            <p:cNvPr id="55" name="Picture 2020" descr="图片245"/>
            <p:cNvPicPr>
              <a:picLocks noChangeAspect="1" noChangeArrowheads="1"/>
            </p:cNvPicPr>
            <p:nvPr/>
          </p:nvPicPr>
          <p:blipFill>
            <a:blip r:embed="rId6" cstate="print"/>
            <a:srcRect/>
            <a:stretch>
              <a:fillRect/>
            </a:stretch>
          </p:blipFill>
          <p:spPr bwMode="auto">
            <a:xfrm>
              <a:off x="5446714" y="5088116"/>
              <a:ext cx="280986" cy="428478"/>
            </a:xfrm>
            <a:prstGeom prst="rect">
              <a:avLst/>
            </a:prstGeom>
            <a:noFill/>
            <a:ln w="9525">
              <a:noFill/>
              <a:miter lim="800000"/>
              <a:headEnd/>
              <a:tailEnd/>
            </a:ln>
          </p:spPr>
        </p:pic>
        <p:sp>
          <p:nvSpPr>
            <p:cNvPr id="56" name="TextBox 96"/>
            <p:cNvSpPr txBox="1">
              <a:spLocks noChangeArrowheads="1"/>
            </p:cNvSpPr>
            <p:nvPr/>
          </p:nvSpPr>
          <p:spPr bwMode="auto">
            <a:xfrm>
              <a:off x="4082699" y="3329749"/>
              <a:ext cx="1063581"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计算资源池</a:t>
              </a:r>
              <a:endParaRPr lang="zh-CN" altLang="en-US" sz="1400" dirty="0">
                <a:latin typeface="+mn-lt"/>
                <a:ea typeface="+mn-ea"/>
              </a:endParaRPr>
            </a:p>
          </p:txBody>
        </p:sp>
        <p:grpSp>
          <p:nvGrpSpPr>
            <p:cNvPr id="58" name="Group 17"/>
            <p:cNvGrpSpPr>
              <a:grpSpLocks/>
            </p:cNvGrpSpPr>
            <p:nvPr/>
          </p:nvGrpSpPr>
          <p:grpSpPr bwMode="auto">
            <a:xfrm>
              <a:off x="6348781" y="3887480"/>
              <a:ext cx="661982" cy="584000"/>
              <a:chOff x="3527" y="2299"/>
              <a:chExt cx="840" cy="531"/>
            </a:xfrm>
          </p:grpSpPr>
          <p:grpSp>
            <p:nvGrpSpPr>
              <p:cNvPr id="59" name="Group 18"/>
              <p:cNvGrpSpPr>
                <a:grpSpLocks/>
              </p:cNvGrpSpPr>
              <p:nvPr/>
            </p:nvGrpSpPr>
            <p:grpSpPr bwMode="auto">
              <a:xfrm>
                <a:off x="3808" y="2303"/>
                <a:ext cx="559" cy="390"/>
                <a:chOff x="1573" y="2540"/>
                <a:chExt cx="774" cy="617"/>
              </a:xfrm>
            </p:grpSpPr>
            <p:pic>
              <p:nvPicPr>
                <p:cNvPr id="67" name="Picture 19"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68" name="Picture 20"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69" name="Picture 21"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60" name="Group 22"/>
              <p:cNvGrpSpPr>
                <a:grpSpLocks/>
              </p:cNvGrpSpPr>
              <p:nvPr/>
            </p:nvGrpSpPr>
            <p:grpSpPr bwMode="auto">
              <a:xfrm>
                <a:off x="3663" y="2374"/>
                <a:ext cx="559" cy="390"/>
                <a:chOff x="1573" y="2540"/>
                <a:chExt cx="774" cy="617"/>
              </a:xfrm>
            </p:grpSpPr>
            <p:pic>
              <p:nvPicPr>
                <p:cNvPr id="64" name="Picture 23"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65" name="Picture 24"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66" name="Picture 25"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79" name="Group 26"/>
              <p:cNvGrpSpPr>
                <a:grpSpLocks/>
              </p:cNvGrpSpPr>
              <p:nvPr/>
            </p:nvGrpSpPr>
            <p:grpSpPr bwMode="auto">
              <a:xfrm>
                <a:off x="3527" y="2440"/>
                <a:ext cx="559" cy="390"/>
                <a:chOff x="1395" y="2722"/>
                <a:chExt cx="774" cy="617"/>
              </a:xfrm>
            </p:grpSpPr>
            <p:pic>
              <p:nvPicPr>
                <p:cNvPr id="61" name="Picture 27" descr="图片14"/>
                <p:cNvPicPr>
                  <a:picLocks noChangeAspect="1" noChangeArrowheads="1"/>
                </p:cNvPicPr>
                <p:nvPr/>
              </p:nvPicPr>
              <p:blipFill>
                <a:blip r:embed="rId5" cstate="print"/>
                <a:srcRect/>
                <a:stretch>
                  <a:fillRect/>
                </a:stretch>
              </p:blipFill>
              <p:spPr bwMode="auto">
                <a:xfrm>
                  <a:off x="1395" y="2722"/>
                  <a:ext cx="363" cy="589"/>
                </a:xfrm>
                <a:prstGeom prst="rect">
                  <a:avLst/>
                </a:prstGeom>
                <a:noFill/>
                <a:ln w="9525">
                  <a:noFill/>
                  <a:miter lim="800000"/>
                  <a:headEnd/>
                  <a:tailEnd/>
                </a:ln>
              </p:spPr>
            </p:pic>
            <p:pic>
              <p:nvPicPr>
                <p:cNvPr id="62" name="Picture 28" descr="图片14"/>
                <p:cNvPicPr>
                  <a:picLocks noChangeAspect="1" noChangeArrowheads="1"/>
                </p:cNvPicPr>
                <p:nvPr/>
              </p:nvPicPr>
              <p:blipFill>
                <a:blip r:embed="rId5" cstate="print"/>
                <a:srcRect/>
                <a:stretch>
                  <a:fillRect/>
                </a:stretch>
              </p:blipFill>
              <p:spPr bwMode="auto">
                <a:xfrm>
                  <a:off x="1576" y="2734"/>
                  <a:ext cx="363" cy="589"/>
                </a:xfrm>
                <a:prstGeom prst="rect">
                  <a:avLst/>
                </a:prstGeom>
                <a:noFill/>
                <a:ln w="9525">
                  <a:noFill/>
                  <a:miter lim="800000"/>
                  <a:headEnd/>
                  <a:tailEnd/>
                </a:ln>
              </p:spPr>
            </p:pic>
            <p:pic>
              <p:nvPicPr>
                <p:cNvPr id="63" name="Picture 29" descr="图片14"/>
                <p:cNvPicPr>
                  <a:picLocks noChangeAspect="1" noChangeArrowheads="1"/>
                </p:cNvPicPr>
                <p:nvPr/>
              </p:nvPicPr>
              <p:blipFill>
                <a:blip r:embed="rId5" cstate="print"/>
                <a:srcRect/>
                <a:stretch>
                  <a:fillRect/>
                </a:stretch>
              </p:blipFill>
              <p:spPr bwMode="auto">
                <a:xfrm>
                  <a:off x="1806" y="2750"/>
                  <a:ext cx="363" cy="589"/>
                </a:xfrm>
                <a:prstGeom prst="rect">
                  <a:avLst/>
                </a:prstGeom>
                <a:noFill/>
                <a:ln w="9525">
                  <a:noFill/>
                  <a:miter lim="800000"/>
                  <a:headEnd/>
                  <a:tailEnd/>
                </a:ln>
              </p:spPr>
            </p:pic>
          </p:grpSp>
        </p:grpSp>
        <p:sp>
          <p:nvSpPr>
            <p:cNvPr id="70" name="圆角矩形 178"/>
            <p:cNvSpPr>
              <a:spLocks noChangeArrowheads="1"/>
            </p:cNvSpPr>
            <p:nvPr/>
          </p:nvSpPr>
          <p:spPr bwMode="auto">
            <a:xfrm>
              <a:off x="6230686" y="3565664"/>
              <a:ext cx="838175" cy="944563"/>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71" name="圆角矩形 283"/>
            <p:cNvSpPr>
              <a:spLocks noChangeArrowheads="1"/>
            </p:cNvSpPr>
            <p:nvPr/>
          </p:nvSpPr>
          <p:spPr bwMode="auto">
            <a:xfrm>
              <a:off x="6241798" y="5079580"/>
              <a:ext cx="1650034" cy="517348"/>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pic>
          <p:nvPicPr>
            <p:cNvPr id="72" name="Picture 2020" descr="图片245"/>
            <p:cNvPicPr>
              <a:picLocks noChangeAspect="1" noChangeArrowheads="1"/>
            </p:cNvPicPr>
            <p:nvPr/>
          </p:nvPicPr>
          <p:blipFill>
            <a:blip r:embed="rId6" cstate="print"/>
            <a:srcRect/>
            <a:stretch>
              <a:fillRect/>
            </a:stretch>
          </p:blipFill>
          <p:spPr bwMode="auto">
            <a:xfrm>
              <a:off x="6348781" y="5079580"/>
              <a:ext cx="282573" cy="428478"/>
            </a:xfrm>
            <a:prstGeom prst="rect">
              <a:avLst/>
            </a:prstGeom>
            <a:noFill/>
            <a:ln w="9525">
              <a:noFill/>
              <a:miter lim="800000"/>
              <a:headEnd/>
              <a:tailEnd/>
            </a:ln>
          </p:spPr>
        </p:pic>
        <p:pic>
          <p:nvPicPr>
            <p:cNvPr id="73" name="Picture 2020" descr="图片245"/>
            <p:cNvPicPr>
              <a:picLocks noChangeAspect="1" noChangeArrowheads="1"/>
            </p:cNvPicPr>
            <p:nvPr/>
          </p:nvPicPr>
          <p:blipFill>
            <a:blip r:embed="rId6" cstate="print"/>
            <a:srcRect/>
            <a:stretch>
              <a:fillRect/>
            </a:stretch>
          </p:blipFill>
          <p:spPr bwMode="auto">
            <a:xfrm>
              <a:off x="6931891" y="5079580"/>
              <a:ext cx="280986" cy="428478"/>
            </a:xfrm>
            <a:prstGeom prst="rect">
              <a:avLst/>
            </a:prstGeom>
            <a:noFill/>
            <a:ln w="9525">
              <a:noFill/>
              <a:miter lim="800000"/>
              <a:headEnd/>
              <a:tailEnd/>
            </a:ln>
          </p:spPr>
        </p:pic>
        <p:sp>
          <p:nvSpPr>
            <p:cNvPr id="74" name="AutoShape 23"/>
            <p:cNvSpPr>
              <a:spLocks noChangeArrowheads="1"/>
            </p:cNvSpPr>
            <p:nvPr/>
          </p:nvSpPr>
          <p:spPr bwMode="auto">
            <a:xfrm>
              <a:off x="6566084" y="3599448"/>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2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sp>
          <p:nvSpPr>
            <p:cNvPr id="75" name="AutoShape 23"/>
            <p:cNvSpPr>
              <a:spLocks noChangeArrowheads="1"/>
            </p:cNvSpPr>
            <p:nvPr/>
          </p:nvSpPr>
          <p:spPr bwMode="auto">
            <a:xfrm>
              <a:off x="6350060" y="3686835"/>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400" b="0" dirty="0" smtClean="0">
                  <a:solidFill>
                    <a:srgbClr val="000000"/>
                  </a:solidFill>
                  <a:latin typeface="+mn-lt"/>
                  <a:ea typeface="+mn-ea"/>
                  <a:cs typeface="Arial Unicode MS" pitchFamily="34" charset="-122"/>
                </a:rPr>
                <a:t>VM</a:t>
              </a:r>
              <a:endParaRPr lang="zh-CN" altLang="en-US" sz="1400" b="0" dirty="0">
                <a:solidFill>
                  <a:srgbClr val="000000"/>
                </a:solidFill>
                <a:latin typeface="+mn-lt"/>
                <a:ea typeface="+mn-ea"/>
                <a:cs typeface="Arial Unicode MS" pitchFamily="34" charset="-122"/>
              </a:endParaRPr>
            </a:p>
          </p:txBody>
        </p:sp>
        <p:pic>
          <p:nvPicPr>
            <p:cNvPr id="76" name="Picture 461" descr="图片240"/>
            <p:cNvPicPr>
              <a:picLocks noChangeAspect="1" noChangeArrowheads="1"/>
            </p:cNvPicPr>
            <p:nvPr/>
          </p:nvPicPr>
          <p:blipFill>
            <a:blip r:embed="rId7" cstate="print"/>
            <a:srcRect/>
            <a:stretch>
              <a:fillRect/>
            </a:stretch>
          </p:blipFill>
          <p:spPr bwMode="auto">
            <a:xfrm>
              <a:off x="6280226" y="4641209"/>
              <a:ext cx="377105" cy="272879"/>
            </a:xfrm>
            <a:prstGeom prst="rect">
              <a:avLst/>
            </a:prstGeom>
            <a:noFill/>
            <a:ln w="9525">
              <a:noFill/>
              <a:miter lim="800000"/>
              <a:headEnd/>
              <a:tailEnd/>
            </a:ln>
          </p:spPr>
        </p:pic>
        <p:pic>
          <p:nvPicPr>
            <p:cNvPr id="77" name="Picture 459" descr="图片238"/>
            <p:cNvPicPr>
              <a:picLocks noChangeAspect="1" noChangeArrowheads="1"/>
            </p:cNvPicPr>
            <p:nvPr/>
          </p:nvPicPr>
          <p:blipFill>
            <a:blip r:embed="rId8" cstate="print"/>
            <a:srcRect/>
            <a:stretch>
              <a:fillRect/>
            </a:stretch>
          </p:blipFill>
          <p:spPr bwMode="auto">
            <a:xfrm>
              <a:off x="6914902" y="4648402"/>
              <a:ext cx="369983" cy="295697"/>
            </a:xfrm>
            <a:prstGeom prst="rect">
              <a:avLst/>
            </a:prstGeom>
            <a:noFill/>
            <a:ln w="9525">
              <a:noFill/>
              <a:miter lim="800000"/>
              <a:headEnd/>
              <a:tailEnd/>
            </a:ln>
          </p:spPr>
        </p:pic>
        <p:sp>
          <p:nvSpPr>
            <p:cNvPr id="78" name="圆角矩形 178"/>
            <p:cNvSpPr>
              <a:spLocks noChangeArrowheads="1"/>
            </p:cNvSpPr>
            <p:nvPr/>
          </p:nvSpPr>
          <p:spPr bwMode="auto">
            <a:xfrm>
              <a:off x="6057478" y="2711852"/>
              <a:ext cx="1913653" cy="2955260"/>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grpSp>
          <p:nvGrpSpPr>
            <p:cNvPr id="80" name="Group 17"/>
            <p:cNvGrpSpPr>
              <a:grpSpLocks/>
            </p:cNvGrpSpPr>
            <p:nvPr/>
          </p:nvGrpSpPr>
          <p:grpSpPr bwMode="auto">
            <a:xfrm>
              <a:off x="7198967" y="3887480"/>
              <a:ext cx="661982" cy="584000"/>
              <a:chOff x="3527" y="2299"/>
              <a:chExt cx="840" cy="531"/>
            </a:xfrm>
          </p:grpSpPr>
          <p:grpSp>
            <p:nvGrpSpPr>
              <p:cNvPr id="81" name="Group 18"/>
              <p:cNvGrpSpPr>
                <a:grpSpLocks/>
              </p:cNvGrpSpPr>
              <p:nvPr/>
            </p:nvGrpSpPr>
            <p:grpSpPr bwMode="auto">
              <a:xfrm>
                <a:off x="3808" y="2303"/>
                <a:ext cx="559" cy="390"/>
                <a:chOff x="1573" y="2540"/>
                <a:chExt cx="774" cy="617"/>
              </a:xfrm>
            </p:grpSpPr>
            <p:pic>
              <p:nvPicPr>
                <p:cNvPr id="89" name="Picture 19"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90" name="Picture 20"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91" name="Picture 21"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82" name="Group 22"/>
              <p:cNvGrpSpPr>
                <a:grpSpLocks/>
              </p:cNvGrpSpPr>
              <p:nvPr/>
            </p:nvGrpSpPr>
            <p:grpSpPr bwMode="auto">
              <a:xfrm>
                <a:off x="3663" y="2374"/>
                <a:ext cx="559" cy="390"/>
                <a:chOff x="1573" y="2540"/>
                <a:chExt cx="774" cy="617"/>
              </a:xfrm>
            </p:grpSpPr>
            <p:pic>
              <p:nvPicPr>
                <p:cNvPr id="86" name="Picture 23" descr="图片14"/>
                <p:cNvPicPr>
                  <a:picLocks noChangeAspect="1" noChangeArrowheads="1"/>
                </p:cNvPicPr>
                <p:nvPr/>
              </p:nvPicPr>
              <p:blipFill>
                <a:blip r:embed="rId5" cstate="print"/>
                <a:srcRect/>
                <a:stretch>
                  <a:fillRect/>
                </a:stretch>
              </p:blipFill>
              <p:spPr bwMode="auto">
                <a:xfrm>
                  <a:off x="1573" y="2540"/>
                  <a:ext cx="363" cy="589"/>
                </a:xfrm>
                <a:prstGeom prst="rect">
                  <a:avLst/>
                </a:prstGeom>
                <a:noFill/>
                <a:ln w="9525">
                  <a:noFill/>
                  <a:miter lim="800000"/>
                  <a:headEnd/>
                  <a:tailEnd/>
                </a:ln>
              </p:spPr>
            </p:pic>
            <p:pic>
              <p:nvPicPr>
                <p:cNvPr id="87" name="Picture 24" descr="图片14"/>
                <p:cNvPicPr>
                  <a:picLocks noChangeAspect="1" noChangeArrowheads="1"/>
                </p:cNvPicPr>
                <p:nvPr/>
              </p:nvPicPr>
              <p:blipFill>
                <a:blip r:embed="rId5" cstate="print"/>
                <a:srcRect/>
                <a:stretch>
                  <a:fillRect/>
                </a:stretch>
              </p:blipFill>
              <p:spPr bwMode="auto">
                <a:xfrm>
                  <a:off x="1754" y="2552"/>
                  <a:ext cx="363" cy="589"/>
                </a:xfrm>
                <a:prstGeom prst="rect">
                  <a:avLst/>
                </a:prstGeom>
                <a:noFill/>
                <a:ln w="9525">
                  <a:noFill/>
                  <a:miter lim="800000"/>
                  <a:headEnd/>
                  <a:tailEnd/>
                </a:ln>
              </p:spPr>
            </p:pic>
            <p:pic>
              <p:nvPicPr>
                <p:cNvPr id="88" name="Picture 25" descr="图片14"/>
                <p:cNvPicPr>
                  <a:picLocks noChangeAspect="1" noChangeArrowheads="1"/>
                </p:cNvPicPr>
                <p:nvPr/>
              </p:nvPicPr>
              <p:blipFill>
                <a:blip r:embed="rId5" cstate="print"/>
                <a:srcRect/>
                <a:stretch>
                  <a:fillRect/>
                </a:stretch>
              </p:blipFill>
              <p:spPr bwMode="auto">
                <a:xfrm>
                  <a:off x="1984" y="2568"/>
                  <a:ext cx="363" cy="589"/>
                </a:xfrm>
                <a:prstGeom prst="rect">
                  <a:avLst/>
                </a:prstGeom>
                <a:noFill/>
                <a:ln w="9525">
                  <a:noFill/>
                  <a:miter lim="800000"/>
                  <a:headEnd/>
                  <a:tailEnd/>
                </a:ln>
              </p:spPr>
            </p:pic>
          </p:grpSp>
          <p:grpSp>
            <p:nvGrpSpPr>
              <p:cNvPr id="98" name="Group 26"/>
              <p:cNvGrpSpPr>
                <a:grpSpLocks/>
              </p:cNvGrpSpPr>
              <p:nvPr/>
            </p:nvGrpSpPr>
            <p:grpSpPr bwMode="auto">
              <a:xfrm>
                <a:off x="3527" y="2440"/>
                <a:ext cx="559" cy="390"/>
                <a:chOff x="1395" y="2722"/>
                <a:chExt cx="774" cy="617"/>
              </a:xfrm>
            </p:grpSpPr>
            <p:pic>
              <p:nvPicPr>
                <p:cNvPr id="83" name="Picture 27" descr="图片14"/>
                <p:cNvPicPr>
                  <a:picLocks noChangeAspect="1" noChangeArrowheads="1"/>
                </p:cNvPicPr>
                <p:nvPr/>
              </p:nvPicPr>
              <p:blipFill>
                <a:blip r:embed="rId5" cstate="print"/>
                <a:srcRect/>
                <a:stretch>
                  <a:fillRect/>
                </a:stretch>
              </p:blipFill>
              <p:spPr bwMode="auto">
                <a:xfrm>
                  <a:off x="1395" y="2722"/>
                  <a:ext cx="363" cy="589"/>
                </a:xfrm>
                <a:prstGeom prst="rect">
                  <a:avLst/>
                </a:prstGeom>
                <a:noFill/>
                <a:ln w="9525">
                  <a:noFill/>
                  <a:miter lim="800000"/>
                  <a:headEnd/>
                  <a:tailEnd/>
                </a:ln>
              </p:spPr>
            </p:pic>
            <p:pic>
              <p:nvPicPr>
                <p:cNvPr id="84" name="Picture 28" descr="图片14"/>
                <p:cNvPicPr>
                  <a:picLocks noChangeAspect="1" noChangeArrowheads="1"/>
                </p:cNvPicPr>
                <p:nvPr/>
              </p:nvPicPr>
              <p:blipFill>
                <a:blip r:embed="rId5" cstate="print"/>
                <a:srcRect/>
                <a:stretch>
                  <a:fillRect/>
                </a:stretch>
              </p:blipFill>
              <p:spPr bwMode="auto">
                <a:xfrm>
                  <a:off x="1576" y="2734"/>
                  <a:ext cx="363" cy="589"/>
                </a:xfrm>
                <a:prstGeom prst="rect">
                  <a:avLst/>
                </a:prstGeom>
                <a:noFill/>
                <a:ln w="9525">
                  <a:noFill/>
                  <a:miter lim="800000"/>
                  <a:headEnd/>
                  <a:tailEnd/>
                </a:ln>
              </p:spPr>
            </p:pic>
            <p:pic>
              <p:nvPicPr>
                <p:cNvPr id="85" name="Picture 29" descr="图片14"/>
                <p:cNvPicPr>
                  <a:picLocks noChangeAspect="1" noChangeArrowheads="1"/>
                </p:cNvPicPr>
                <p:nvPr/>
              </p:nvPicPr>
              <p:blipFill>
                <a:blip r:embed="rId5" cstate="print"/>
                <a:srcRect/>
                <a:stretch>
                  <a:fillRect/>
                </a:stretch>
              </p:blipFill>
              <p:spPr bwMode="auto">
                <a:xfrm>
                  <a:off x="1806" y="2750"/>
                  <a:ext cx="363" cy="589"/>
                </a:xfrm>
                <a:prstGeom prst="rect">
                  <a:avLst/>
                </a:prstGeom>
                <a:noFill/>
                <a:ln w="9525">
                  <a:noFill/>
                  <a:miter lim="800000"/>
                  <a:headEnd/>
                  <a:tailEnd/>
                </a:ln>
              </p:spPr>
            </p:pic>
          </p:grpSp>
        </p:grpSp>
        <p:sp>
          <p:nvSpPr>
            <p:cNvPr id="92" name="圆角矩形 178"/>
            <p:cNvSpPr>
              <a:spLocks noChangeArrowheads="1"/>
            </p:cNvSpPr>
            <p:nvPr/>
          </p:nvSpPr>
          <p:spPr bwMode="auto">
            <a:xfrm>
              <a:off x="7140870" y="3565664"/>
              <a:ext cx="750962" cy="944563"/>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sp>
          <p:nvSpPr>
            <p:cNvPr id="93" name="AutoShape 23"/>
            <p:cNvSpPr>
              <a:spLocks noChangeArrowheads="1"/>
            </p:cNvSpPr>
            <p:nvPr/>
          </p:nvSpPr>
          <p:spPr bwMode="auto">
            <a:xfrm>
              <a:off x="7430180" y="3599448"/>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200" b="0" dirty="0" smtClean="0">
                  <a:solidFill>
                    <a:srgbClr val="000000"/>
                  </a:solidFill>
                  <a:latin typeface="+mn-lt"/>
                  <a:ea typeface="+mn-ea"/>
                  <a:cs typeface="Arial Unicode MS" pitchFamily="34" charset="-122"/>
                </a:rPr>
                <a:t>VM</a:t>
              </a:r>
              <a:endParaRPr lang="zh-CN" altLang="en-US" sz="1200" b="0" dirty="0">
                <a:solidFill>
                  <a:srgbClr val="000000"/>
                </a:solidFill>
                <a:latin typeface="+mn-lt"/>
                <a:ea typeface="+mn-ea"/>
                <a:cs typeface="Arial Unicode MS" pitchFamily="34" charset="-122"/>
              </a:endParaRPr>
            </a:p>
          </p:txBody>
        </p:sp>
        <p:sp>
          <p:nvSpPr>
            <p:cNvPr id="94" name="AutoShape 23"/>
            <p:cNvSpPr>
              <a:spLocks noChangeArrowheads="1"/>
            </p:cNvSpPr>
            <p:nvPr/>
          </p:nvSpPr>
          <p:spPr bwMode="auto">
            <a:xfrm>
              <a:off x="7212877" y="3686835"/>
              <a:ext cx="430769"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400" b="0" dirty="0" smtClean="0">
                  <a:solidFill>
                    <a:srgbClr val="000000"/>
                  </a:solidFill>
                  <a:latin typeface="+mn-lt"/>
                  <a:ea typeface="+mn-ea"/>
                  <a:cs typeface="Arial Unicode MS" pitchFamily="34" charset="-122"/>
                </a:rPr>
                <a:t>VM</a:t>
              </a:r>
              <a:endParaRPr lang="zh-CN" altLang="en-US" sz="1400" b="0" dirty="0">
                <a:solidFill>
                  <a:srgbClr val="000000"/>
                </a:solidFill>
                <a:latin typeface="+mn-lt"/>
                <a:ea typeface="+mn-ea"/>
                <a:cs typeface="Arial Unicode MS" pitchFamily="34" charset="-122"/>
              </a:endParaRPr>
            </a:p>
          </p:txBody>
        </p:sp>
        <p:sp>
          <p:nvSpPr>
            <p:cNvPr id="95" name="圆角矩形 178"/>
            <p:cNvSpPr>
              <a:spLocks noChangeArrowheads="1"/>
            </p:cNvSpPr>
            <p:nvPr/>
          </p:nvSpPr>
          <p:spPr bwMode="auto">
            <a:xfrm>
              <a:off x="6247658" y="4582236"/>
              <a:ext cx="1644174" cy="433872"/>
            </a:xfrm>
            <a:prstGeom prst="roundRect">
              <a:avLst>
                <a:gd name="adj" fmla="val 6278"/>
              </a:avLst>
            </a:prstGeom>
            <a:noFill/>
            <a:ln w="9525" algn="ctr">
              <a:solidFill>
                <a:schemeClr val="tx1"/>
              </a:solidFill>
              <a:prstDash val="dash"/>
              <a:round/>
              <a:headEnd/>
              <a:tailEnd/>
            </a:ln>
          </p:spPr>
          <p:txBody>
            <a:bodyPr lIns="72260" tIns="36130" rIns="72260" bIns="36130"/>
            <a:lstStyle/>
            <a:p>
              <a:pPr defTabSz="731620" fontAlgn="t">
                <a:defRPr/>
              </a:pPr>
              <a:endParaRPr lang="zh-CN" altLang="en-US" sz="1000" dirty="0">
                <a:latin typeface="+mn-lt"/>
                <a:ea typeface="+mn-ea"/>
              </a:endParaRPr>
            </a:p>
          </p:txBody>
        </p:sp>
        <p:pic>
          <p:nvPicPr>
            <p:cNvPr id="96" name="Picture 461" descr="图片240"/>
            <p:cNvPicPr>
              <a:picLocks noChangeAspect="1" noChangeArrowheads="1"/>
            </p:cNvPicPr>
            <p:nvPr/>
          </p:nvPicPr>
          <p:blipFill>
            <a:blip r:embed="rId7" cstate="print"/>
            <a:srcRect/>
            <a:stretch>
              <a:fillRect/>
            </a:stretch>
          </p:blipFill>
          <p:spPr bwMode="auto">
            <a:xfrm>
              <a:off x="7411836" y="4654243"/>
              <a:ext cx="377105" cy="272879"/>
            </a:xfrm>
            <a:prstGeom prst="rect">
              <a:avLst/>
            </a:prstGeom>
            <a:noFill/>
            <a:ln w="9525">
              <a:noFill/>
              <a:miter lim="800000"/>
              <a:headEnd/>
              <a:tailEnd/>
            </a:ln>
          </p:spPr>
        </p:pic>
        <p:pic>
          <p:nvPicPr>
            <p:cNvPr id="97" name="Picture 2020" descr="图片245"/>
            <p:cNvPicPr>
              <a:picLocks noChangeAspect="1" noChangeArrowheads="1"/>
            </p:cNvPicPr>
            <p:nvPr/>
          </p:nvPicPr>
          <p:blipFill>
            <a:blip r:embed="rId6" cstate="print"/>
            <a:srcRect/>
            <a:stretch>
              <a:fillRect/>
            </a:stretch>
          </p:blipFill>
          <p:spPr bwMode="auto">
            <a:xfrm>
              <a:off x="7435947" y="5091048"/>
              <a:ext cx="280986" cy="428478"/>
            </a:xfrm>
            <a:prstGeom prst="rect">
              <a:avLst/>
            </a:prstGeom>
            <a:noFill/>
            <a:ln w="9525">
              <a:noFill/>
              <a:miter lim="800000"/>
              <a:headEnd/>
              <a:tailEnd/>
            </a:ln>
          </p:spPr>
        </p:pic>
        <p:grpSp>
          <p:nvGrpSpPr>
            <p:cNvPr id="103" name="组合 117"/>
            <p:cNvGrpSpPr>
              <a:grpSpLocks/>
            </p:cNvGrpSpPr>
            <p:nvPr/>
          </p:nvGrpSpPr>
          <p:grpSpPr bwMode="auto">
            <a:xfrm>
              <a:off x="5282059" y="1783272"/>
              <a:ext cx="1680960" cy="590250"/>
              <a:chOff x="2000657" y="3875029"/>
              <a:chExt cx="2211248" cy="982598"/>
            </a:xfrm>
          </p:grpSpPr>
          <p:pic>
            <p:nvPicPr>
              <p:cNvPr id="99"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100" name="Picture 455" descr="图片146"/>
              <p:cNvPicPr>
                <a:picLocks noChangeAspect="1" noChangeArrowheads="1"/>
              </p:cNvPicPr>
              <p:nvPr/>
            </p:nvPicPr>
            <p:blipFill>
              <a:blip r:embed="rId4" cstate="print"/>
              <a:srcRect/>
              <a:stretch>
                <a:fillRect/>
              </a:stretch>
            </p:blipFill>
            <p:spPr bwMode="auto">
              <a:xfrm>
                <a:off x="2829653" y="3875029"/>
                <a:ext cx="275497" cy="444500"/>
              </a:xfrm>
              <a:prstGeom prst="rect">
                <a:avLst/>
              </a:prstGeom>
              <a:noFill/>
              <a:ln w="9525">
                <a:noFill/>
                <a:miter lim="800000"/>
                <a:headEnd/>
                <a:tailEnd/>
              </a:ln>
            </p:spPr>
          </p:pic>
          <p:pic>
            <p:nvPicPr>
              <p:cNvPr id="101" name="Picture 455" descr="图片146"/>
              <p:cNvPicPr>
                <a:picLocks noChangeAspect="1" noChangeArrowheads="1"/>
              </p:cNvPicPr>
              <p:nvPr/>
            </p:nvPicPr>
            <p:blipFill>
              <a:blip r:embed="rId4" cstate="print"/>
              <a:srcRect/>
              <a:stretch>
                <a:fillRect/>
              </a:stretch>
            </p:blipFill>
            <p:spPr bwMode="auto">
              <a:xfrm>
                <a:off x="3185254" y="3875029"/>
                <a:ext cx="275497" cy="444500"/>
              </a:xfrm>
              <a:prstGeom prst="rect">
                <a:avLst/>
              </a:prstGeom>
              <a:noFill/>
              <a:ln w="9525">
                <a:noFill/>
                <a:miter lim="800000"/>
                <a:headEnd/>
                <a:tailEnd/>
              </a:ln>
            </p:spPr>
          </p:pic>
          <p:sp>
            <p:nvSpPr>
              <p:cNvPr id="102" name="TextBox 96"/>
              <p:cNvSpPr txBox="1">
                <a:spLocks noChangeArrowheads="1"/>
              </p:cNvSpPr>
              <p:nvPr/>
            </p:nvSpPr>
            <p:spPr bwMode="auto">
              <a:xfrm>
                <a:off x="2000657" y="4364154"/>
                <a:ext cx="2211248" cy="493473"/>
              </a:xfrm>
              <a:prstGeom prst="rect">
                <a:avLst/>
              </a:prstGeom>
              <a:noFill/>
              <a:ln w="9525">
                <a:noFill/>
                <a:miter lim="800000"/>
                <a:headEnd/>
                <a:tailEnd/>
              </a:ln>
            </p:spPr>
            <p:txBody>
              <a:bodyPr wrap="square" lIns="91416" tIns="45709" rIns="91416" bIns="45709">
                <a:spAutoFit/>
              </a:bodyPr>
              <a:lstStyle/>
              <a:p>
                <a:pPr algn="ctr" fontAlgn="t">
                  <a:defRPr/>
                </a:pPr>
                <a:r>
                  <a:rPr lang="en-US" altLang="zh-CN" sz="1600" dirty="0" smtClean="0">
                    <a:latin typeface="+mn-lt"/>
                    <a:ea typeface="+mn-ea"/>
                  </a:rPr>
                  <a:t>FusionManager</a:t>
                </a:r>
                <a:endParaRPr lang="zh-CN" altLang="en-US" sz="1600" dirty="0">
                  <a:latin typeface="+mn-lt"/>
                  <a:ea typeface="+mn-ea"/>
                </a:endParaRPr>
              </a:p>
            </p:txBody>
          </p:sp>
        </p:grpSp>
        <p:grpSp>
          <p:nvGrpSpPr>
            <p:cNvPr id="109" name="组合 117"/>
            <p:cNvGrpSpPr>
              <a:grpSpLocks/>
            </p:cNvGrpSpPr>
            <p:nvPr/>
          </p:nvGrpSpPr>
          <p:grpSpPr bwMode="auto">
            <a:xfrm>
              <a:off x="3756120" y="2741767"/>
              <a:ext cx="1326277" cy="514042"/>
              <a:chOff x="2030564" y="3859302"/>
              <a:chExt cx="1689115" cy="964116"/>
            </a:xfrm>
          </p:grpSpPr>
          <p:pic>
            <p:nvPicPr>
              <p:cNvPr id="104"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105" name="Picture 455" descr="图片146"/>
              <p:cNvPicPr>
                <a:picLocks noChangeAspect="1" noChangeArrowheads="1"/>
              </p:cNvPicPr>
              <p:nvPr/>
            </p:nvPicPr>
            <p:blipFill>
              <a:blip r:embed="rId4" cstate="print"/>
              <a:srcRect/>
              <a:stretch>
                <a:fillRect/>
              </a:stretch>
            </p:blipFill>
            <p:spPr bwMode="auto">
              <a:xfrm>
                <a:off x="2829653" y="3875029"/>
                <a:ext cx="275497" cy="444500"/>
              </a:xfrm>
              <a:prstGeom prst="rect">
                <a:avLst/>
              </a:prstGeom>
              <a:noFill/>
              <a:ln w="9525">
                <a:noFill/>
                <a:miter lim="800000"/>
                <a:headEnd/>
                <a:tailEnd/>
              </a:ln>
            </p:spPr>
          </p:pic>
          <p:pic>
            <p:nvPicPr>
              <p:cNvPr id="106" name="Picture 455" descr="图片146"/>
              <p:cNvPicPr>
                <a:picLocks noChangeAspect="1" noChangeArrowheads="1"/>
              </p:cNvPicPr>
              <p:nvPr/>
            </p:nvPicPr>
            <p:blipFill>
              <a:blip r:embed="rId4" cstate="print"/>
              <a:srcRect/>
              <a:stretch>
                <a:fillRect/>
              </a:stretch>
            </p:blipFill>
            <p:spPr bwMode="auto">
              <a:xfrm>
                <a:off x="3180150" y="3859302"/>
                <a:ext cx="275497" cy="444500"/>
              </a:xfrm>
              <a:prstGeom prst="rect">
                <a:avLst/>
              </a:prstGeom>
              <a:noFill/>
              <a:ln w="9525">
                <a:noFill/>
                <a:miter lim="800000"/>
                <a:headEnd/>
                <a:tailEnd/>
              </a:ln>
            </p:spPr>
          </p:pic>
          <p:sp>
            <p:nvSpPr>
              <p:cNvPr id="107" name="TextBox 96"/>
              <p:cNvSpPr txBox="1">
                <a:spLocks noChangeArrowheads="1"/>
              </p:cNvSpPr>
              <p:nvPr/>
            </p:nvSpPr>
            <p:spPr bwMode="auto">
              <a:xfrm>
                <a:off x="2030564" y="4317991"/>
                <a:ext cx="1689115" cy="505427"/>
              </a:xfrm>
              <a:prstGeom prst="rect">
                <a:avLst/>
              </a:prstGeom>
              <a:noFill/>
              <a:ln w="9525">
                <a:noFill/>
                <a:miter lim="800000"/>
                <a:headEnd/>
                <a:tailEnd/>
              </a:ln>
            </p:spPr>
            <p:txBody>
              <a:bodyPr lIns="91416" tIns="45709" rIns="91416" bIns="45709">
                <a:spAutoFit/>
              </a:bodyPr>
              <a:lstStyle/>
              <a:p>
                <a:pPr algn="ctr" fontAlgn="t">
                  <a:defRPr/>
                </a:pPr>
                <a:r>
                  <a:rPr lang="en-US" altLang="zh-CN" sz="1400" dirty="0" smtClean="0">
                    <a:latin typeface="+mn-lt"/>
                    <a:ea typeface="+mn-ea"/>
                  </a:rPr>
                  <a:t>FusionAccess</a:t>
                </a:r>
                <a:endParaRPr lang="zh-CN" altLang="en-US" sz="1400" dirty="0">
                  <a:latin typeface="+mn-lt"/>
                  <a:ea typeface="+mn-ea"/>
                </a:endParaRPr>
              </a:p>
            </p:txBody>
          </p:sp>
        </p:grpSp>
        <p:cxnSp>
          <p:nvCxnSpPr>
            <p:cNvPr id="108" name="直接连接符 120"/>
            <p:cNvCxnSpPr>
              <a:cxnSpLocks noChangeShapeType="1"/>
              <a:endCxn id="102" idx="2"/>
            </p:cNvCxnSpPr>
            <p:nvPr/>
          </p:nvCxnSpPr>
          <p:spPr bwMode="auto">
            <a:xfrm flipV="1">
              <a:off x="4459278" y="2373522"/>
              <a:ext cx="1663261" cy="511499"/>
            </a:xfrm>
            <a:prstGeom prst="line">
              <a:avLst/>
            </a:prstGeom>
            <a:noFill/>
            <a:ln w="25400" algn="ctr">
              <a:solidFill>
                <a:srgbClr val="0000FF">
                  <a:alpha val="39999"/>
                </a:srgbClr>
              </a:solidFill>
              <a:round/>
              <a:headEnd/>
              <a:tailEnd/>
            </a:ln>
          </p:spPr>
        </p:cxnSp>
        <p:grpSp>
          <p:nvGrpSpPr>
            <p:cNvPr id="114" name="组合 117"/>
            <p:cNvGrpSpPr>
              <a:grpSpLocks/>
            </p:cNvGrpSpPr>
            <p:nvPr/>
          </p:nvGrpSpPr>
          <p:grpSpPr bwMode="auto">
            <a:xfrm>
              <a:off x="6996340" y="2762884"/>
              <a:ext cx="897473" cy="532667"/>
              <a:chOff x="2527301" y="3898920"/>
              <a:chExt cx="1143000" cy="999050"/>
            </a:xfrm>
          </p:grpSpPr>
          <p:pic>
            <p:nvPicPr>
              <p:cNvPr id="110"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111" name="Picture 455" descr="图片146"/>
              <p:cNvPicPr>
                <a:picLocks noChangeAspect="1" noChangeArrowheads="1"/>
              </p:cNvPicPr>
              <p:nvPr/>
            </p:nvPicPr>
            <p:blipFill>
              <a:blip r:embed="rId4" cstate="print"/>
              <a:srcRect/>
              <a:stretch>
                <a:fillRect/>
              </a:stretch>
            </p:blipFill>
            <p:spPr bwMode="auto">
              <a:xfrm>
                <a:off x="2759988" y="3938254"/>
                <a:ext cx="275497" cy="444500"/>
              </a:xfrm>
              <a:prstGeom prst="rect">
                <a:avLst/>
              </a:prstGeom>
              <a:noFill/>
              <a:ln w="9525">
                <a:noFill/>
                <a:miter lim="800000"/>
                <a:headEnd/>
                <a:tailEnd/>
              </a:ln>
            </p:spPr>
          </p:pic>
          <p:pic>
            <p:nvPicPr>
              <p:cNvPr id="112" name="Picture 455" descr="图片146"/>
              <p:cNvPicPr>
                <a:picLocks noChangeAspect="1" noChangeArrowheads="1"/>
              </p:cNvPicPr>
              <p:nvPr/>
            </p:nvPicPr>
            <p:blipFill>
              <a:blip r:embed="rId4" cstate="print"/>
              <a:srcRect/>
              <a:stretch>
                <a:fillRect/>
              </a:stretch>
            </p:blipFill>
            <p:spPr bwMode="auto">
              <a:xfrm>
                <a:off x="3126819" y="3898920"/>
                <a:ext cx="275497" cy="444500"/>
              </a:xfrm>
              <a:prstGeom prst="rect">
                <a:avLst/>
              </a:prstGeom>
              <a:noFill/>
              <a:ln w="9525">
                <a:noFill/>
                <a:miter lim="800000"/>
                <a:headEnd/>
                <a:tailEnd/>
              </a:ln>
            </p:spPr>
          </p:pic>
          <p:sp>
            <p:nvSpPr>
              <p:cNvPr id="113" name="TextBox 96"/>
              <p:cNvSpPr txBox="1">
                <a:spLocks noChangeArrowheads="1"/>
              </p:cNvSpPr>
              <p:nvPr/>
            </p:nvSpPr>
            <p:spPr bwMode="auto">
              <a:xfrm>
                <a:off x="2751191" y="4392543"/>
                <a:ext cx="773296" cy="505427"/>
              </a:xfrm>
              <a:prstGeom prst="rect">
                <a:avLst/>
              </a:prstGeom>
              <a:noFill/>
              <a:ln w="9525">
                <a:noFill/>
                <a:miter lim="800000"/>
                <a:headEnd/>
                <a:tailEnd/>
              </a:ln>
            </p:spPr>
            <p:txBody>
              <a:bodyPr wrap="square" lIns="91416" tIns="45709" rIns="91416" bIns="45709">
                <a:spAutoFit/>
              </a:bodyPr>
              <a:lstStyle/>
              <a:p>
                <a:pPr algn="ctr" fontAlgn="t">
                  <a:defRPr/>
                </a:pPr>
                <a:r>
                  <a:rPr lang="en-US" altLang="zh-CN" sz="1400" dirty="0" smtClean="0">
                    <a:latin typeface="+mn-lt"/>
                    <a:ea typeface="+mn-ea"/>
                  </a:rPr>
                  <a:t>VRM</a:t>
                </a:r>
                <a:endParaRPr lang="zh-CN" altLang="en-US" sz="1400" dirty="0">
                  <a:latin typeface="+mn-lt"/>
                  <a:ea typeface="+mn-ea"/>
                </a:endParaRPr>
              </a:p>
            </p:txBody>
          </p:sp>
        </p:grpSp>
        <p:grpSp>
          <p:nvGrpSpPr>
            <p:cNvPr id="125" name="组合 117"/>
            <p:cNvGrpSpPr>
              <a:grpSpLocks/>
            </p:cNvGrpSpPr>
            <p:nvPr/>
          </p:nvGrpSpPr>
          <p:grpSpPr bwMode="auto">
            <a:xfrm>
              <a:off x="5999427" y="2741766"/>
              <a:ext cx="1326277" cy="546479"/>
              <a:chOff x="2319772" y="3859302"/>
              <a:chExt cx="1689115" cy="1024954"/>
            </a:xfrm>
          </p:grpSpPr>
          <p:pic>
            <p:nvPicPr>
              <p:cNvPr id="115" name="Picture 17" descr="图片795"/>
              <p:cNvPicPr>
                <a:picLocks noChangeAspect="1" noChangeArrowheads="1"/>
              </p:cNvPicPr>
              <p:nvPr/>
            </p:nvPicPr>
            <p:blipFill>
              <a:blip r:embed="rId3" cstate="print"/>
              <a:srcRect/>
              <a:stretch>
                <a:fillRect/>
              </a:stretch>
            </p:blipFill>
            <p:spPr bwMode="auto">
              <a:xfrm rot="10800000" flipV="1">
                <a:off x="2527301" y="4186179"/>
                <a:ext cx="1143000" cy="220721"/>
              </a:xfrm>
              <a:prstGeom prst="rect">
                <a:avLst/>
              </a:prstGeom>
              <a:noFill/>
              <a:ln w="9525">
                <a:noFill/>
                <a:miter lim="800000"/>
                <a:headEnd/>
                <a:tailEnd/>
              </a:ln>
            </p:spPr>
          </p:pic>
          <p:pic>
            <p:nvPicPr>
              <p:cNvPr id="116" name="Picture 455" descr="图片146"/>
              <p:cNvPicPr>
                <a:picLocks noChangeAspect="1" noChangeArrowheads="1"/>
              </p:cNvPicPr>
              <p:nvPr/>
            </p:nvPicPr>
            <p:blipFill>
              <a:blip r:embed="rId4" cstate="print"/>
              <a:srcRect/>
              <a:stretch>
                <a:fillRect/>
              </a:stretch>
            </p:blipFill>
            <p:spPr bwMode="auto">
              <a:xfrm>
                <a:off x="2829653" y="3875029"/>
                <a:ext cx="275497" cy="444500"/>
              </a:xfrm>
              <a:prstGeom prst="rect">
                <a:avLst/>
              </a:prstGeom>
              <a:noFill/>
              <a:ln w="9525">
                <a:noFill/>
                <a:miter lim="800000"/>
                <a:headEnd/>
                <a:tailEnd/>
              </a:ln>
            </p:spPr>
          </p:pic>
          <p:pic>
            <p:nvPicPr>
              <p:cNvPr id="117" name="Picture 455" descr="图片146"/>
              <p:cNvPicPr>
                <a:picLocks noChangeAspect="1" noChangeArrowheads="1"/>
              </p:cNvPicPr>
              <p:nvPr/>
            </p:nvPicPr>
            <p:blipFill>
              <a:blip r:embed="rId4" cstate="print"/>
              <a:srcRect/>
              <a:stretch>
                <a:fillRect/>
              </a:stretch>
            </p:blipFill>
            <p:spPr bwMode="auto">
              <a:xfrm>
                <a:off x="3180150" y="3859302"/>
                <a:ext cx="275497" cy="444500"/>
              </a:xfrm>
              <a:prstGeom prst="rect">
                <a:avLst/>
              </a:prstGeom>
              <a:noFill/>
              <a:ln w="9525">
                <a:noFill/>
                <a:miter lim="800000"/>
                <a:headEnd/>
                <a:tailEnd/>
              </a:ln>
            </p:spPr>
          </p:pic>
          <p:sp>
            <p:nvSpPr>
              <p:cNvPr id="118" name="TextBox 96"/>
              <p:cNvSpPr txBox="1">
                <a:spLocks noChangeArrowheads="1"/>
              </p:cNvSpPr>
              <p:nvPr/>
            </p:nvSpPr>
            <p:spPr bwMode="auto">
              <a:xfrm>
                <a:off x="2319772" y="4378827"/>
                <a:ext cx="1689115" cy="505429"/>
              </a:xfrm>
              <a:prstGeom prst="rect">
                <a:avLst/>
              </a:prstGeom>
              <a:noFill/>
              <a:ln w="9525">
                <a:noFill/>
                <a:miter lim="800000"/>
                <a:headEnd/>
                <a:tailEnd/>
              </a:ln>
            </p:spPr>
            <p:txBody>
              <a:bodyPr lIns="91416" tIns="45709" rIns="91416" bIns="45709">
                <a:spAutoFit/>
              </a:bodyPr>
              <a:lstStyle/>
              <a:p>
                <a:pPr algn="ctr" fontAlgn="t">
                  <a:defRPr/>
                </a:pPr>
                <a:r>
                  <a:rPr lang="en-US" altLang="zh-CN" sz="1400" dirty="0" smtClean="0">
                    <a:latin typeface="+mn-lt"/>
                    <a:ea typeface="+mn-ea"/>
                  </a:rPr>
                  <a:t>FusionAccess</a:t>
                </a:r>
                <a:endParaRPr lang="zh-CN" altLang="en-US" sz="1400" dirty="0">
                  <a:latin typeface="+mn-lt"/>
                  <a:ea typeface="+mn-ea"/>
                </a:endParaRPr>
              </a:p>
            </p:txBody>
          </p:sp>
        </p:grpSp>
        <p:cxnSp>
          <p:nvCxnSpPr>
            <p:cNvPr id="119" name="直接连接符 120"/>
            <p:cNvCxnSpPr>
              <a:cxnSpLocks noChangeShapeType="1"/>
              <a:stCxn id="117" idx="0"/>
            </p:cNvCxnSpPr>
            <p:nvPr/>
          </p:nvCxnSpPr>
          <p:spPr bwMode="auto">
            <a:xfrm flipH="1" flipV="1">
              <a:off x="6116852" y="2392913"/>
              <a:ext cx="666294" cy="348853"/>
            </a:xfrm>
            <a:prstGeom prst="line">
              <a:avLst/>
            </a:prstGeom>
            <a:noFill/>
            <a:ln w="25400" algn="ctr">
              <a:solidFill>
                <a:srgbClr val="0000FF">
                  <a:alpha val="39999"/>
                </a:srgbClr>
              </a:solidFill>
              <a:round/>
              <a:headEnd/>
              <a:tailEnd/>
            </a:ln>
          </p:spPr>
        </p:cxnSp>
        <p:sp>
          <p:nvSpPr>
            <p:cNvPr id="120" name="TextBox 96"/>
            <p:cNvSpPr txBox="1">
              <a:spLocks noChangeArrowheads="1"/>
            </p:cNvSpPr>
            <p:nvPr/>
          </p:nvSpPr>
          <p:spPr bwMode="auto">
            <a:xfrm>
              <a:off x="3709900" y="2455124"/>
              <a:ext cx="872700"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物理集群</a:t>
              </a:r>
              <a:endParaRPr lang="zh-CN" altLang="en-US" sz="1400" dirty="0">
                <a:latin typeface="+mn-lt"/>
                <a:ea typeface="+mn-ea"/>
              </a:endParaRPr>
            </a:p>
          </p:txBody>
        </p:sp>
        <p:sp>
          <p:nvSpPr>
            <p:cNvPr id="121" name="TextBox 96"/>
            <p:cNvSpPr txBox="1">
              <a:spLocks noChangeArrowheads="1"/>
            </p:cNvSpPr>
            <p:nvPr/>
          </p:nvSpPr>
          <p:spPr bwMode="auto">
            <a:xfrm>
              <a:off x="7127191" y="2458594"/>
              <a:ext cx="874503"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物理集群</a:t>
              </a:r>
              <a:endParaRPr lang="zh-CN" altLang="en-US" sz="1400" dirty="0">
                <a:latin typeface="+mn-lt"/>
                <a:ea typeface="+mn-ea"/>
              </a:endParaRPr>
            </a:p>
          </p:txBody>
        </p:sp>
        <p:sp>
          <p:nvSpPr>
            <p:cNvPr id="122" name="TextBox 96"/>
            <p:cNvSpPr txBox="1">
              <a:spLocks noChangeArrowheads="1"/>
            </p:cNvSpPr>
            <p:nvPr/>
          </p:nvSpPr>
          <p:spPr bwMode="auto">
            <a:xfrm>
              <a:off x="4963334" y="3329749"/>
              <a:ext cx="1063581"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计算资源池</a:t>
              </a:r>
              <a:endParaRPr lang="zh-CN" altLang="en-US" sz="1400" dirty="0">
                <a:latin typeface="+mn-lt"/>
                <a:ea typeface="+mn-ea"/>
              </a:endParaRPr>
            </a:p>
          </p:txBody>
        </p:sp>
        <p:sp>
          <p:nvSpPr>
            <p:cNvPr id="123" name="TextBox 96"/>
            <p:cNvSpPr txBox="1">
              <a:spLocks noChangeArrowheads="1"/>
            </p:cNvSpPr>
            <p:nvPr/>
          </p:nvSpPr>
          <p:spPr bwMode="auto">
            <a:xfrm>
              <a:off x="6098923" y="3329749"/>
              <a:ext cx="1063581"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计算资源池</a:t>
              </a:r>
              <a:endParaRPr lang="zh-CN" altLang="en-US" sz="1400" dirty="0">
                <a:latin typeface="+mn-lt"/>
                <a:ea typeface="+mn-ea"/>
              </a:endParaRPr>
            </a:p>
          </p:txBody>
        </p:sp>
        <p:sp>
          <p:nvSpPr>
            <p:cNvPr id="124" name="TextBox 96"/>
            <p:cNvSpPr txBox="1">
              <a:spLocks noChangeArrowheads="1"/>
            </p:cNvSpPr>
            <p:nvPr/>
          </p:nvSpPr>
          <p:spPr bwMode="auto">
            <a:xfrm>
              <a:off x="6979558" y="3329749"/>
              <a:ext cx="1063581" cy="269481"/>
            </a:xfrm>
            <a:prstGeom prst="rect">
              <a:avLst/>
            </a:prstGeom>
            <a:noFill/>
            <a:ln w="9525">
              <a:noFill/>
              <a:miter lim="800000"/>
              <a:headEnd/>
              <a:tailEnd/>
            </a:ln>
          </p:spPr>
          <p:txBody>
            <a:bodyPr wrap="square" lIns="91416" tIns="45709" rIns="91416" bIns="45709">
              <a:spAutoFit/>
            </a:bodyPr>
            <a:lstStyle/>
            <a:p>
              <a:pPr algn="ctr" fontAlgn="t">
                <a:defRPr/>
              </a:pPr>
              <a:r>
                <a:rPr lang="zh-CN" altLang="en-US" sz="1400" dirty="0" smtClean="0">
                  <a:latin typeface="+mn-lt"/>
                  <a:ea typeface="+mn-ea"/>
                </a:rPr>
                <a:t>计算资源池</a:t>
              </a:r>
              <a:endParaRPr lang="zh-CN" altLang="en-US" sz="1400" dirty="0">
                <a:latin typeface="+mn-lt"/>
                <a:ea typeface="+mn-ea"/>
              </a:endParaRPr>
            </a:p>
          </p:txBody>
        </p:sp>
      </p:grpSp>
    </p:spTree>
    <p:extLst>
      <p:ext uri="{BB962C8B-B14F-4D97-AF65-F5344CB8AC3E}">
        <p14:creationId xmlns:p14="http://schemas.microsoft.com/office/powerpoint/2010/main" val="1869197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FusionAccess</a:t>
            </a:r>
            <a:r>
              <a:rPr lang="zh-CN" altLang="en-US" dirty="0" smtClean="0"/>
              <a:t>软件架构 </a:t>
            </a:r>
            <a:r>
              <a:rPr lang="en-US" altLang="zh-CN" dirty="0" smtClean="0"/>
              <a:t>(1/2)</a:t>
            </a:r>
            <a:endParaRPr lang="en-US" dirty="0"/>
          </a:p>
        </p:txBody>
      </p:sp>
      <p:graphicFrame>
        <p:nvGraphicFramePr>
          <p:cNvPr id="195586" name="Object 2"/>
          <p:cNvGraphicFramePr>
            <a:graphicFrameLocks noChangeAspect="1"/>
          </p:cNvGraphicFramePr>
          <p:nvPr>
            <p:extLst>
              <p:ext uri="{D42A27DB-BD31-4B8C-83A1-F6EECF244321}">
                <p14:modId xmlns:p14="http://schemas.microsoft.com/office/powerpoint/2010/main" val="1201004096"/>
              </p:ext>
            </p:extLst>
          </p:nvPr>
        </p:nvGraphicFramePr>
        <p:xfrm>
          <a:off x="755650" y="1341437"/>
          <a:ext cx="7632700" cy="4785903"/>
        </p:xfrm>
        <a:graphic>
          <a:graphicData uri="http://schemas.openxmlformats.org/presentationml/2006/ole">
            <mc:AlternateContent xmlns:mc="http://schemas.openxmlformats.org/markup-compatibility/2006">
              <mc:Choice xmlns:v="urn:schemas-microsoft-com:vml" Requires="v">
                <p:oleObj spid="_x0000_s1099" name="Visio" r:id="rId4" imgW="5374476" imgH="3772688" progId="Visio.Drawing.11">
                  <p:embed/>
                </p:oleObj>
              </mc:Choice>
              <mc:Fallback>
                <p:oleObj name="Visio" r:id="rId4" imgW="5374476" imgH="3772688" progId="Visio.Drawing.11">
                  <p:embed/>
                  <p:pic>
                    <p:nvPicPr>
                      <p:cNvPr id="0" name=""/>
                      <p:cNvPicPr>
                        <a:picLocks noChangeAspect="1" noChangeArrowheads="1"/>
                      </p:cNvPicPr>
                      <p:nvPr/>
                    </p:nvPicPr>
                    <p:blipFill>
                      <a:blip r:embed="rId5"/>
                      <a:srcRect/>
                      <a:stretch>
                        <a:fillRect/>
                      </a:stretch>
                    </p:blipFill>
                    <p:spPr bwMode="auto">
                      <a:xfrm>
                        <a:off x="755650" y="1341437"/>
                        <a:ext cx="7632700" cy="47859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8938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FusionAccess</a:t>
            </a:r>
            <a:r>
              <a:rPr lang="zh-CN" altLang="en-US" dirty="0" smtClean="0"/>
              <a:t>软件架构 </a:t>
            </a:r>
            <a:r>
              <a:rPr lang="en-US" altLang="zh-CN" dirty="0" smtClean="0"/>
              <a:t>(2/2)</a:t>
            </a:r>
            <a:endParaRPr lang="en-US" dirty="0"/>
          </a:p>
        </p:txBody>
      </p:sp>
      <p:graphicFrame>
        <p:nvGraphicFramePr>
          <p:cNvPr id="3" name="表格 2"/>
          <p:cNvGraphicFramePr>
            <a:graphicFrameLocks noGrp="1"/>
          </p:cNvGraphicFramePr>
          <p:nvPr>
            <p:extLst>
              <p:ext uri="{D42A27DB-BD31-4B8C-83A1-F6EECF244321}">
                <p14:modId xmlns:p14="http://schemas.microsoft.com/office/powerpoint/2010/main" val="464333467"/>
              </p:ext>
            </p:extLst>
          </p:nvPr>
        </p:nvGraphicFramePr>
        <p:xfrm>
          <a:off x="759491" y="1403418"/>
          <a:ext cx="7848798" cy="4680000"/>
        </p:xfrm>
        <a:graphic>
          <a:graphicData uri="http://schemas.openxmlformats.org/drawingml/2006/table">
            <a:tbl>
              <a:tblPr firstRow="1" bandRow="1"/>
              <a:tblGrid>
                <a:gridCol w="1594628"/>
                <a:gridCol w="3225084"/>
                <a:gridCol w="3029086"/>
              </a:tblGrid>
              <a:tr h="360000">
                <a:tc>
                  <a:txBody>
                    <a:bodyPr/>
                    <a:lstStyle/>
                    <a:p>
                      <a:pPr algn="ctr"/>
                      <a:r>
                        <a:rPr lang="zh-CN" altLang="en-US" sz="1600" b="1" dirty="0" smtClean="0"/>
                        <a:t>组件</a:t>
                      </a:r>
                      <a:endParaRPr lang="zh-CN" altLang="en-US" sz="1600" b="1" dirty="0">
                        <a:latin typeface="+mn-ea"/>
                        <a:ea typeface="+mn-ea"/>
                      </a:endParaRPr>
                    </a:p>
                  </a:txBody>
                  <a:tcPr marT="50800" marB="508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t>英文名称</a:t>
                      </a:r>
                      <a:endParaRPr lang="zh-CN" altLang="en-US" sz="1600" b="1" dirty="0">
                        <a:latin typeface="+mn-ea"/>
                        <a:ea typeface="+mn-ea"/>
                      </a:endParaRPr>
                    </a:p>
                  </a:txBody>
                  <a:tcPr marT="50800" marB="5080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t>中文名称</a:t>
                      </a:r>
                      <a:endParaRPr lang="zh-CN" altLang="en-US" sz="1600" b="1" dirty="0">
                        <a:latin typeface="+mn-ea"/>
                        <a:ea typeface="+mn-ea"/>
                      </a:endParaRPr>
                    </a:p>
                  </a:txBody>
                  <a:tcPr marT="50800" marB="508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88000">
                <a:tc>
                  <a:txBody>
                    <a:bodyPr/>
                    <a:lstStyle/>
                    <a:p>
                      <a:r>
                        <a:rPr lang="en-US" altLang="zh-CN" sz="1400" dirty="0" smtClean="0"/>
                        <a:t>HDC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Huawei Desktop Controller</a:t>
                      </a:r>
                      <a:endParaRPr lang="zh-CN" altLang="en-US" sz="1400" dirty="0">
                        <a:latin typeface="+mn-lt"/>
                        <a:ea typeface="+mn-ea"/>
                      </a:endParaRPr>
                    </a:p>
                  </a:txBody>
                  <a:tcPr marL="72000" marR="72000" marT="36000" marB="36000" anchor="ctr"/>
                </a:tc>
                <a:tc>
                  <a:txBody>
                    <a:bodyPr/>
                    <a:lstStyle/>
                    <a:p>
                      <a:r>
                        <a:rPr lang="zh-CN" altLang="en-US" sz="1400" dirty="0" smtClean="0"/>
                        <a:t>华为桌面控制器</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LIC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License</a:t>
                      </a:r>
                      <a:endParaRPr lang="zh-CN" altLang="en-US" sz="1400" dirty="0">
                        <a:latin typeface="+mn-lt"/>
                        <a:ea typeface="+mn-ea"/>
                      </a:endParaRPr>
                    </a:p>
                  </a:txBody>
                  <a:tcPr marL="72000" marR="72000" marT="36000" marB="36000" anchor="ctr"/>
                </a:tc>
                <a:tc>
                  <a:txBody>
                    <a:bodyPr/>
                    <a:lstStyle/>
                    <a:p>
                      <a:r>
                        <a:rPr lang="zh-CN" altLang="en-US" sz="1400" dirty="0" smtClean="0"/>
                        <a:t>授权管理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ITA</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IT Adapter</a:t>
                      </a:r>
                      <a:endParaRPr lang="zh-CN" altLang="en-US" sz="1400" dirty="0">
                        <a:latin typeface="+mn-lt"/>
                        <a:ea typeface="+mn-ea"/>
                      </a:endParaRPr>
                    </a:p>
                  </a:txBody>
                  <a:tcPr marL="72000" marR="72000" marT="36000" marB="36000" anchor="ctr"/>
                </a:tc>
                <a:tc>
                  <a:txBody>
                    <a:bodyPr/>
                    <a:lstStyle/>
                    <a:p>
                      <a:r>
                        <a:rPr lang="en-US" altLang="zh-CN" sz="1400" dirty="0" smtClean="0"/>
                        <a:t>IT</a:t>
                      </a:r>
                      <a:r>
                        <a:rPr lang="zh-CN" altLang="en-US" sz="1400" dirty="0" smtClean="0"/>
                        <a:t>资源适配管理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DB</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Data Base</a:t>
                      </a:r>
                      <a:endParaRPr lang="zh-CN" altLang="en-US" sz="1400" dirty="0">
                        <a:latin typeface="+mn-lt"/>
                        <a:ea typeface="+mn-ea"/>
                      </a:endParaRPr>
                    </a:p>
                  </a:txBody>
                  <a:tcPr marL="72000" marR="72000" marT="36000" marB="36000" anchor="ctr"/>
                </a:tc>
                <a:tc>
                  <a:txBody>
                    <a:bodyPr/>
                    <a:lstStyle/>
                    <a:p>
                      <a:r>
                        <a:rPr lang="zh-CN" altLang="en-US" sz="1400" dirty="0" smtClean="0"/>
                        <a:t>一种关系数据库</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AUS</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App</a:t>
                      </a:r>
                      <a:r>
                        <a:rPr lang="en-US" altLang="zh-CN" sz="1400" baseline="0" dirty="0" smtClean="0"/>
                        <a:t> Update Server</a:t>
                      </a:r>
                      <a:endParaRPr lang="zh-CN" altLang="en-US" sz="1400" dirty="0">
                        <a:latin typeface="+mn-lt"/>
                        <a:ea typeface="+mn-ea"/>
                      </a:endParaRPr>
                    </a:p>
                  </a:txBody>
                  <a:tcPr marL="72000" marR="72000" marT="36000" marB="36000" anchor="ctr"/>
                </a:tc>
                <a:tc>
                  <a:txBody>
                    <a:bodyPr/>
                    <a:lstStyle/>
                    <a:p>
                      <a:r>
                        <a:rPr lang="zh-CN" altLang="en-US" sz="1400" dirty="0" smtClean="0"/>
                        <a:t>应用升级服务器</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TCM</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Thin Client Management</a:t>
                      </a:r>
                      <a:endParaRPr lang="zh-CN" altLang="en-US" sz="1400" dirty="0">
                        <a:latin typeface="+mn-lt"/>
                        <a:ea typeface="+mn-ea"/>
                      </a:endParaRPr>
                    </a:p>
                  </a:txBody>
                  <a:tcPr marL="72000" marR="72000" marT="36000" marB="36000" anchor="ctr"/>
                </a:tc>
                <a:tc>
                  <a:txBody>
                    <a:bodyPr/>
                    <a:lstStyle/>
                    <a:p>
                      <a:r>
                        <a:rPr lang="zh-CN" altLang="en-US" sz="1400" dirty="0" smtClean="0"/>
                        <a:t>瘦客户端管理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vLB</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Virtual Load Balance</a:t>
                      </a:r>
                      <a:endParaRPr lang="zh-CN" altLang="en-US" sz="1400" dirty="0">
                        <a:latin typeface="+mn-lt"/>
                        <a:ea typeface="+mn-ea"/>
                      </a:endParaRPr>
                    </a:p>
                  </a:txBody>
                  <a:tcPr marL="72000" marR="72000" marT="36000" marB="36000" anchor="ctr"/>
                </a:tc>
                <a:tc>
                  <a:txBody>
                    <a:bodyPr/>
                    <a:lstStyle/>
                    <a:p>
                      <a:r>
                        <a:rPr lang="zh-CN" altLang="en-US" sz="1400" dirty="0" smtClean="0"/>
                        <a:t>虚拟负载均衡</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vAG</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Virtual Access Gateway</a:t>
                      </a:r>
                      <a:endParaRPr lang="zh-CN" altLang="en-US" sz="1400" dirty="0">
                        <a:latin typeface="+mn-lt"/>
                        <a:ea typeface="+mn-ea"/>
                      </a:endParaRPr>
                    </a:p>
                  </a:txBody>
                  <a:tcPr marL="72000" marR="72000" marT="36000" marB="36000" anchor="ctr"/>
                </a:tc>
                <a:tc>
                  <a:txBody>
                    <a:bodyPr/>
                    <a:lstStyle/>
                    <a:p>
                      <a:r>
                        <a:rPr lang="zh-CN" altLang="en-US" sz="1400" dirty="0" smtClean="0"/>
                        <a:t>虚拟接入网关</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pPr marL="0" algn="l" defTabSz="914400" rtl="0" eaLnBrk="1" latinLnBrk="0" hangingPunct="1"/>
                      <a:r>
                        <a:rPr lang="en-US" altLang="zh-CN" sz="1400" kern="1200" dirty="0" smtClean="0"/>
                        <a:t>SVN</a:t>
                      </a:r>
                      <a:endParaRPr lang="zh-CN" altLang="en-US" sz="1400" kern="1200" dirty="0">
                        <a:solidFill>
                          <a:schemeClr val="dk1"/>
                        </a:solidFill>
                        <a:latin typeface="+mn-lt"/>
                        <a:ea typeface="+mn-ea"/>
                        <a:cs typeface="+mn-cs"/>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smtClean="0"/>
                        <a:t>Security VPN</a:t>
                      </a:r>
                      <a:endParaRPr lang="zh-CN" altLang="en-US" sz="1400" kern="1200" dirty="0">
                        <a:solidFill>
                          <a:schemeClr val="dk1"/>
                        </a:solidFill>
                        <a:latin typeface="+mn-lt"/>
                        <a:ea typeface="+mn-ea"/>
                        <a:cs typeface="+mn-cs"/>
                      </a:endParaRPr>
                    </a:p>
                  </a:txBody>
                  <a:tcPr marL="72000" marR="72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华为安全网关与负载均衡产品</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WI</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Web Interface</a:t>
                      </a:r>
                      <a:endParaRPr lang="zh-CN" altLang="en-US" sz="1400" dirty="0">
                        <a:latin typeface="+mn-lt"/>
                        <a:ea typeface="+mn-ea"/>
                      </a:endParaRPr>
                    </a:p>
                  </a:txBody>
                  <a:tcPr marL="72000" marR="72000" marT="36000" marB="36000" anchor="ctr"/>
                </a:tc>
                <a:tc>
                  <a:txBody>
                    <a:bodyPr/>
                    <a:lstStyle/>
                    <a:p>
                      <a:r>
                        <a:rPr lang="zh-CN" altLang="en-US" sz="1400" dirty="0" smtClean="0"/>
                        <a:t>用户门户接口</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HDA</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HDP Agent</a:t>
                      </a:r>
                      <a:endParaRPr lang="zh-CN" altLang="en-US" sz="1400" dirty="0">
                        <a:latin typeface="+mn-lt"/>
                        <a:ea typeface="+mn-ea"/>
                      </a:endParaRPr>
                    </a:p>
                  </a:txBody>
                  <a:tcPr marL="72000" marR="72000" marT="36000" marB="36000" anchor="ctr"/>
                </a:tc>
                <a:tc>
                  <a:txBody>
                    <a:bodyPr/>
                    <a:lstStyle/>
                    <a:p>
                      <a:r>
                        <a:rPr lang="en-US" altLang="zh-CN" sz="1400" dirty="0" smtClean="0"/>
                        <a:t>HDP</a:t>
                      </a:r>
                      <a:r>
                        <a:rPr lang="zh-CN" altLang="en-US" sz="1400" dirty="0" smtClean="0"/>
                        <a:t>代理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HDP Client</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HDP Client</a:t>
                      </a:r>
                      <a:endParaRPr lang="zh-CN" altLang="en-US" sz="1400" dirty="0">
                        <a:latin typeface="+mn-lt"/>
                        <a:ea typeface="+mn-ea"/>
                      </a:endParaRPr>
                    </a:p>
                  </a:txBody>
                  <a:tcPr marL="72000" marR="72000" marT="36000" marB="36000" anchor="ctr"/>
                </a:tc>
                <a:tc>
                  <a:txBody>
                    <a:bodyPr/>
                    <a:lstStyle/>
                    <a:p>
                      <a:r>
                        <a:rPr lang="en-US" altLang="zh-CN" sz="1400" dirty="0" smtClean="0"/>
                        <a:t>HDP</a:t>
                      </a:r>
                      <a:r>
                        <a:rPr lang="zh-CN" altLang="en-US" sz="1400" dirty="0" smtClean="0"/>
                        <a:t>客户端</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APS</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Application Server</a:t>
                      </a:r>
                      <a:endParaRPr lang="zh-CN" altLang="en-US" sz="1400" dirty="0">
                        <a:latin typeface="+mn-lt"/>
                        <a:ea typeface="+mn-ea"/>
                      </a:endParaRPr>
                    </a:p>
                  </a:txBody>
                  <a:tcPr marL="72000" marR="72000" marT="36000" marB="36000" anchor="ctr"/>
                </a:tc>
                <a:tc>
                  <a:txBody>
                    <a:bodyPr/>
                    <a:lstStyle/>
                    <a:p>
                      <a:r>
                        <a:rPr lang="zh-CN" altLang="en-US" sz="1400" dirty="0" smtClean="0"/>
                        <a:t>应用服务器</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TC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Thin Client</a:t>
                      </a:r>
                      <a:endParaRPr lang="zh-CN" altLang="en-US" sz="1400" dirty="0">
                        <a:latin typeface="+mn-lt"/>
                        <a:ea typeface="+mn-ea"/>
                      </a:endParaRPr>
                    </a:p>
                  </a:txBody>
                  <a:tcPr marL="72000" marR="72000" marT="36000" marB="36000" anchor="ctr"/>
                </a:tc>
                <a:tc>
                  <a:txBody>
                    <a:bodyPr/>
                    <a:lstStyle/>
                    <a:p>
                      <a:r>
                        <a:rPr lang="zh-CN" altLang="en-US" sz="1400" dirty="0" smtClean="0"/>
                        <a:t>瘦客户端</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SC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en-US" altLang="zh-CN" sz="1400" dirty="0" smtClean="0"/>
                        <a:t>Soft Client</a:t>
                      </a:r>
                      <a:endParaRPr lang="zh-CN" altLang="en-US" sz="1400" dirty="0">
                        <a:latin typeface="+mn-lt"/>
                        <a:ea typeface="+mn-ea"/>
                      </a:endParaRPr>
                    </a:p>
                  </a:txBody>
                  <a:tcPr marL="72000" marR="72000" marT="36000" marB="36000" anchor="ctr">
                    <a:lnB w="28575" cap="flat" cmpd="sng" algn="ctr">
                      <a:solidFill>
                        <a:schemeClr val="tx1"/>
                      </a:solidFill>
                      <a:prstDash val="solid"/>
                      <a:round/>
                      <a:headEnd type="none" w="med" len="med"/>
                      <a:tailEnd type="none" w="med" len="med"/>
                    </a:lnB>
                  </a:tcPr>
                </a:tc>
                <a:tc>
                  <a:txBody>
                    <a:bodyPr/>
                    <a:lstStyle/>
                    <a:p>
                      <a:r>
                        <a:rPr lang="zh-CN" altLang="en-US" sz="1400" dirty="0" smtClean="0"/>
                        <a:t>软客户端</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6768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FusionAccess</a:t>
            </a:r>
            <a:r>
              <a:rPr lang="zh-CN" altLang="en-US" dirty="0" smtClean="0"/>
              <a:t>软件架构</a:t>
            </a:r>
            <a:r>
              <a:rPr lang="en-US" altLang="zh-CN" dirty="0"/>
              <a:t> </a:t>
            </a:r>
            <a:r>
              <a:rPr lang="en-US" altLang="zh-CN" dirty="0" smtClean="0"/>
              <a:t>(2/2)</a:t>
            </a:r>
            <a:endParaRPr lang="en-US" dirty="0"/>
          </a:p>
        </p:txBody>
      </p:sp>
      <p:graphicFrame>
        <p:nvGraphicFramePr>
          <p:cNvPr id="3" name="表格 2"/>
          <p:cNvGraphicFramePr>
            <a:graphicFrameLocks noGrp="1"/>
          </p:cNvGraphicFramePr>
          <p:nvPr>
            <p:extLst/>
          </p:nvPr>
        </p:nvGraphicFramePr>
        <p:xfrm>
          <a:off x="759491" y="1403418"/>
          <a:ext cx="7848798" cy="4680000"/>
        </p:xfrm>
        <a:graphic>
          <a:graphicData uri="http://schemas.openxmlformats.org/drawingml/2006/table">
            <a:tbl>
              <a:tblPr firstRow="1" bandRow="1"/>
              <a:tblGrid>
                <a:gridCol w="1594628"/>
                <a:gridCol w="3225084"/>
                <a:gridCol w="3029086"/>
              </a:tblGrid>
              <a:tr h="360000">
                <a:tc>
                  <a:txBody>
                    <a:bodyPr/>
                    <a:lstStyle/>
                    <a:p>
                      <a:pPr algn="ctr"/>
                      <a:r>
                        <a:rPr lang="zh-CN" altLang="en-US" sz="1600" b="1" dirty="0" smtClean="0"/>
                        <a:t>组件</a:t>
                      </a:r>
                      <a:endParaRPr lang="zh-CN" altLang="en-US" sz="1600" b="1" dirty="0">
                        <a:latin typeface="+mn-ea"/>
                        <a:ea typeface="+mn-ea"/>
                      </a:endParaRPr>
                    </a:p>
                  </a:txBody>
                  <a:tcPr marT="50800" marB="508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t>英文名称</a:t>
                      </a:r>
                      <a:endParaRPr lang="zh-CN" altLang="en-US" sz="1600" b="1" dirty="0">
                        <a:latin typeface="+mn-ea"/>
                        <a:ea typeface="+mn-ea"/>
                      </a:endParaRPr>
                    </a:p>
                  </a:txBody>
                  <a:tcPr marT="50800" marB="5080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t>中文名称</a:t>
                      </a:r>
                      <a:endParaRPr lang="zh-CN" altLang="en-US" sz="1600" b="1" dirty="0">
                        <a:latin typeface="+mn-ea"/>
                        <a:ea typeface="+mn-ea"/>
                      </a:endParaRPr>
                    </a:p>
                  </a:txBody>
                  <a:tcPr marT="50800" marB="508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88000">
                <a:tc>
                  <a:txBody>
                    <a:bodyPr/>
                    <a:lstStyle/>
                    <a:p>
                      <a:r>
                        <a:rPr lang="en-US" altLang="zh-CN" sz="1400" dirty="0" smtClean="0"/>
                        <a:t>HDC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Huawei Desktop Controller</a:t>
                      </a:r>
                      <a:endParaRPr lang="zh-CN" altLang="en-US" sz="1400" dirty="0">
                        <a:latin typeface="+mn-lt"/>
                        <a:ea typeface="+mn-ea"/>
                      </a:endParaRPr>
                    </a:p>
                  </a:txBody>
                  <a:tcPr marL="72000" marR="72000" marT="36000" marB="36000" anchor="ctr"/>
                </a:tc>
                <a:tc>
                  <a:txBody>
                    <a:bodyPr/>
                    <a:lstStyle/>
                    <a:p>
                      <a:r>
                        <a:rPr lang="zh-CN" altLang="en-US" sz="1400" dirty="0" smtClean="0"/>
                        <a:t>华为桌面控制器</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LIC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License</a:t>
                      </a:r>
                      <a:endParaRPr lang="zh-CN" altLang="en-US" sz="1400" dirty="0">
                        <a:latin typeface="+mn-lt"/>
                        <a:ea typeface="+mn-ea"/>
                      </a:endParaRPr>
                    </a:p>
                  </a:txBody>
                  <a:tcPr marL="72000" marR="72000" marT="36000" marB="36000" anchor="ctr"/>
                </a:tc>
                <a:tc>
                  <a:txBody>
                    <a:bodyPr/>
                    <a:lstStyle/>
                    <a:p>
                      <a:r>
                        <a:rPr lang="zh-CN" altLang="en-US" sz="1400" dirty="0" smtClean="0"/>
                        <a:t>授权管理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ITA</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IT Adapter</a:t>
                      </a:r>
                      <a:endParaRPr lang="zh-CN" altLang="en-US" sz="1400" dirty="0">
                        <a:latin typeface="+mn-lt"/>
                        <a:ea typeface="+mn-ea"/>
                      </a:endParaRPr>
                    </a:p>
                  </a:txBody>
                  <a:tcPr marL="72000" marR="72000" marT="36000" marB="36000" anchor="ctr"/>
                </a:tc>
                <a:tc>
                  <a:txBody>
                    <a:bodyPr/>
                    <a:lstStyle/>
                    <a:p>
                      <a:r>
                        <a:rPr lang="en-US" altLang="zh-CN" sz="1400" dirty="0" smtClean="0"/>
                        <a:t>IT</a:t>
                      </a:r>
                      <a:r>
                        <a:rPr lang="zh-CN" altLang="en-US" sz="1400" dirty="0" smtClean="0"/>
                        <a:t>资源适配管理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DB</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Data Base</a:t>
                      </a:r>
                      <a:endParaRPr lang="zh-CN" altLang="en-US" sz="1400" dirty="0">
                        <a:latin typeface="+mn-lt"/>
                        <a:ea typeface="+mn-ea"/>
                      </a:endParaRPr>
                    </a:p>
                  </a:txBody>
                  <a:tcPr marL="72000" marR="72000" marT="36000" marB="36000" anchor="ctr"/>
                </a:tc>
                <a:tc>
                  <a:txBody>
                    <a:bodyPr/>
                    <a:lstStyle/>
                    <a:p>
                      <a:r>
                        <a:rPr lang="zh-CN" altLang="en-US" sz="1400" dirty="0" smtClean="0"/>
                        <a:t>一种关系数据库</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AUS</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App</a:t>
                      </a:r>
                      <a:r>
                        <a:rPr lang="en-US" altLang="zh-CN" sz="1400" baseline="0" dirty="0" smtClean="0"/>
                        <a:t> Update Server</a:t>
                      </a:r>
                      <a:endParaRPr lang="zh-CN" altLang="en-US" sz="1400" dirty="0">
                        <a:latin typeface="+mn-lt"/>
                        <a:ea typeface="+mn-ea"/>
                      </a:endParaRPr>
                    </a:p>
                  </a:txBody>
                  <a:tcPr marL="72000" marR="72000" marT="36000" marB="36000" anchor="ctr"/>
                </a:tc>
                <a:tc>
                  <a:txBody>
                    <a:bodyPr/>
                    <a:lstStyle/>
                    <a:p>
                      <a:r>
                        <a:rPr lang="zh-CN" altLang="en-US" sz="1400" dirty="0" smtClean="0"/>
                        <a:t>应用升级服务器</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TCM</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Thin Client Management</a:t>
                      </a:r>
                      <a:endParaRPr lang="zh-CN" altLang="en-US" sz="1400" dirty="0">
                        <a:latin typeface="+mn-lt"/>
                        <a:ea typeface="+mn-ea"/>
                      </a:endParaRPr>
                    </a:p>
                  </a:txBody>
                  <a:tcPr marL="72000" marR="72000" marT="36000" marB="36000" anchor="ctr"/>
                </a:tc>
                <a:tc>
                  <a:txBody>
                    <a:bodyPr/>
                    <a:lstStyle/>
                    <a:p>
                      <a:r>
                        <a:rPr lang="zh-CN" altLang="en-US" sz="1400" dirty="0" smtClean="0"/>
                        <a:t>瘦客户端管理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vLB</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Virtual Load Balance</a:t>
                      </a:r>
                      <a:endParaRPr lang="zh-CN" altLang="en-US" sz="1400" dirty="0">
                        <a:latin typeface="+mn-lt"/>
                        <a:ea typeface="+mn-ea"/>
                      </a:endParaRPr>
                    </a:p>
                  </a:txBody>
                  <a:tcPr marL="72000" marR="72000" marT="36000" marB="36000" anchor="ctr"/>
                </a:tc>
                <a:tc>
                  <a:txBody>
                    <a:bodyPr/>
                    <a:lstStyle/>
                    <a:p>
                      <a:r>
                        <a:rPr lang="zh-CN" altLang="en-US" sz="1400" dirty="0" smtClean="0"/>
                        <a:t>虚拟负载均衡</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vAG</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Virtual Access Gateway</a:t>
                      </a:r>
                      <a:endParaRPr lang="zh-CN" altLang="en-US" sz="1400" dirty="0">
                        <a:latin typeface="+mn-lt"/>
                        <a:ea typeface="+mn-ea"/>
                      </a:endParaRPr>
                    </a:p>
                  </a:txBody>
                  <a:tcPr marL="72000" marR="72000" marT="36000" marB="36000" anchor="ctr"/>
                </a:tc>
                <a:tc>
                  <a:txBody>
                    <a:bodyPr/>
                    <a:lstStyle/>
                    <a:p>
                      <a:r>
                        <a:rPr lang="zh-CN" altLang="en-US" sz="1400" dirty="0" smtClean="0"/>
                        <a:t>虚拟接入网关</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pPr marL="0" algn="l" defTabSz="914400" rtl="0" eaLnBrk="1" latinLnBrk="0" hangingPunct="1"/>
                      <a:r>
                        <a:rPr lang="en-US" altLang="zh-CN" sz="1400" kern="1200" dirty="0" smtClean="0"/>
                        <a:t>SVN</a:t>
                      </a:r>
                      <a:endParaRPr lang="zh-CN" altLang="en-US" sz="1400" kern="1200" dirty="0">
                        <a:solidFill>
                          <a:schemeClr val="dk1"/>
                        </a:solidFill>
                        <a:latin typeface="+mn-lt"/>
                        <a:ea typeface="+mn-ea"/>
                        <a:cs typeface="+mn-cs"/>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smtClean="0"/>
                        <a:t>Security VPN</a:t>
                      </a:r>
                      <a:endParaRPr lang="zh-CN" altLang="en-US" sz="1400" kern="1200" dirty="0">
                        <a:solidFill>
                          <a:schemeClr val="dk1"/>
                        </a:solidFill>
                        <a:latin typeface="+mn-lt"/>
                        <a:ea typeface="+mn-ea"/>
                        <a:cs typeface="+mn-cs"/>
                      </a:endParaRPr>
                    </a:p>
                  </a:txBody>
                  <a:tcPr marL="72000" marR="72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华为安全网关与负载均衡产品</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WI</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Web Interface</a:t>
                      </a:r>
                      <a:endParaRPr lang="zh-CN" altLang="en-US" sz="1400" dirty="0">
                        <a:latin typeface="+mn-lt"/>
                        <a:ea typeface="+mn-ea"/>
                      </a:endParaRPr>
                    </a:p>
                  </a:txBody>
                  <a:tcPr marL="72000" marR="72000" marT="36000" marB="36000" anchor="ctr"/>
                </a:tc>
                <a:tc>
                  <a:txBody>
                    <a:bodyPr/>
                    <a:lstStyle/>
                    <a:p>
                      <a:r>
                        <a:rPr lang="zh-CN" altLang="en-US" sz="1400" dirty="0" smtClean="0"/>
                        <a:t>用户门户接口</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HDA</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HDP Agent</a:t>
                      </a:r>
                      <a:endParaRPr lang="zh-CN" altLang="en-US" sz="1400" dirty="0">
                        <a:latin typeface="+mn-lt"/>
                        <a:ea typeface="+mn-ea"/>
                      </a:endParaRPr>
                    </a:p>
                  </a:txBody>
                  <a:tcPr marL="72000" marR="72000" marT="36000" marB="36000" anchor="ctr"/>
                </a:tc>
                <a:tc>
                  <a:txBody>
                    <a:bodyPr/>
                    <a:lstStyle/>
                    <a:p>
                      <a:r>
                        <a:rPr lang="en-US" altLang="zh-CN" sz="1400" dirty="0" smtClean="0"/>
                        <a:t>HDP</a:t>
                      </a:r>
                      <a:r>
                        <a:rPr lang="zh-CN" altLang="en-US" sz="1400" dirty="0" smtClean="0"/>
                        <a:t>代理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HDP Client</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HDP Client</a:t>
                      </a:r>
                      <a:endParaRPr lang="zh-CN" altLang="en-US" sz="1400" dirty="0">
                        <a:latin typeface="+mn-lt"/>
                        <a:ea typeface="+mn-ea"/>
                      </a:endParaRPr>
                    </a:p>
                  </a:txBody>
                  <a:tcPr marL="72000" marR="72000" marT="36000" marB="36000" anchor="ctr"/>
                </a:tc>
                <a:tc>
                  <a:txBody>
                    <a:bodyPr/>
                    <a:lstStyle/>
                    <a:p>
                      <a:r>
                        <a:rPr lang="en-US" altLang="zh-CN" sz="1400" dirty="0" smtClean="0"/>
                        <a:t>HDP</a:t>
                      </a:r>
                      <a:r>
                        <a:rPr lang="zh-CN" altLang="en-US" sz="1400" dirty="0" smtClean="0"/>
                        <a:t>客户端</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APS</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Application Server</a:t>
                      </a:r>
                      <a:endParaRPr lang="zh-CN" altLang="en-US" sz="1400" dirty="0">
                        <a:latin typeface="+mn-lt"/>
                        <a:ea typeface="+mn-ea"/>
                      </a:endParaRPr>
                    </a:p>
                  </a:txBody>
                  <a:tcPr marL="72000" marR="72000" marT="36000" marB="36000" anchor="ctr"/>
                </a:tc>
                <a:tc>
                  <a:txBody>
                    <a:bodyPr/>
                    <a:lstStyle/>
                    <a:p>
                      <a:r>
                        <a:rPr lang="zh-CN" altLang="en-US" sz="1400" dirty="0" smtClean="0"/>
                        <a:t>应用服务器</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TC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Thin Client</a:t>
                      </a:r>
                      <a:endParaRPr lang="zh-CN" altLang="en-US" sz="1400" dirty="0">
                        <a:latin typeface="+mn-lt"/>
                        <a:ea typeface="+mn-ea"/>
                      </a:endParaRPr>
                    </a:p>
                  </a:txBody>
                  <a:tcPr marL="72000" marR="72000" marT="36000" marB="36000" anchor="ctr"/>
                </a:tc>
                <a:tc>
                  <a:txBody>
                    <a:bodyPr/>
                    <a:lstStyle/>
                    <a:p>
                      <a:r>
                        <a:rPr lang="zh-CN" altLang="en-US" sz="1400" dirty="0" smtClean="0"/>
                        <a:t>瘦客户端</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SC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en-US" altLang="zh-CN" sz="1400" dirty="0" smtClean="0"/>
                        <a:t>Soft Client</a:t>
                      </a:r>
                      <a:endParaRPr lang="zh-CN" altLang="en-US" sz="1400" dirty="0">
                        <a:latin typeface="+mn-lt"/>
                        <a:ea typeface="+mn-ea"/>
                      </a:endParaRPr>
                    </a:p>
                  </a:txBody>
                  <a:tcPr marL="72000" marR="72000" marT="36000" marB="36000" anchor="ctr">
                    <a:lnB w="28575" cap="flat" cmpd="sng" algn="ctr">
                      <a:solidFill>
                        <a:schemeClr val="tx1"/>
                      </a:solidFill>
                      <a:prstDash val="solid"/>
                      <a:round/>
                      <a:headEnd type="none" w="med" len="med"/>
                      <a:tailEnd type="none" w="med" len="med"/>
                    </a:lnB>
                  </a:tcPr>
                </a:tc>
                <a:tc>
                  <a:txBody>
                    <a:bodyPr/>
                    <a:lstStyle/>
                    <a:p>
                      <a:r>
                        <a:rPr lang="zh-CN" altLang="en-US" sz="1400" dirty="0" smtClean="0"/>
                        <a:t>软客户端</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01435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FusionAccess</a:t>
            </a:r>
            <a:r>
              <a:rPr lang="zh-CN" altLang="en-US" dirty="0" smtClean="0"/>
              <a:t>软件架构</a:t>
            </a:r>
            <a:r>
              <a:rPr lang="en-US" altLang="zh-CN" dirty="0"/>
              <a:t> </a:t>
            </a:r>
            <a:r>
              <a:rPr lang="en-US" altLang="zh-CN" dirty="0" smtClean="0"/>
              <a:t>(2/2)</a:t>
            </a:r>
            <a:endParaRPr lang="en-US" dirty="0"/>
          </a:p>
        </p:txBody>
      </p:sp>
      <p:graphicFrame>
        <p:nvGraphicFramePr>
          <p:cNvPr id="3" name="表格 2"/>
          <p:cNvGraphicFramePr>
            <a:graphicFrameLocks noGrp="1"/>
          </p:cNvGraphicFramePr>
          <p:nvPr>
            <p:extLst/>
          </p:nvPr>
        </p:nvGraphicFramePr>
        <p:xfrm>
          <a:off x="759491" y="1403418"/>
          <a:ext cx="7848798" cy="4680000"/>
        </p:xfrm>
        <a:graphic>
          <a:graphicData uri="http://schemas.openxmlformats.org/drawingml/2006/table">
            <a:tbl>
              <a:tblPr firstRow="1" bandRow="1"/>
              <a:tblGrid>
                <a:gridCol w="1594628"/>
                <a:gridCol w="3225084"/>
                <a:gridCol w="3029086"/>
              </a:tblGrid>
              <a:tr h="360000">
                <a:tc>
                  <a:txBody>
                    <a:bodyPr/>
                    <a:lstStyle/>
                    <a:p>
                      <a:pPr algn="ctr"/>
                      <a:r>
                        <a:rPr lang="zh-CN" altLang="en-US" sz="1600" b="1" dirty="0" smtClean="0"/>
                        <a:t>组件</a:t>
                      </a:r>
                      <a:endParaRPr lang="zh-CN" altLang="en-US" sz="1600" b="1" dirty="0">
                        <a:latin typeface="+mn-ea"/>
                        <a:ea typeface="+mn-ea"/>
                      </a:endParaRPr>
                    </a:p>
                  </a:txBody>
                  <a:tcPr marT="50800" marB="508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t>英文名称</a:t>
                      </a:r>
                      <a:endParaRPr lang="zh-CN" altLang="en-US" sz="1600" b="1" dirty="0">
                        <a:latin typeface="+mn-ea"/>
                        <a:ea typeface="+mn-ea"/>
                      </a:endParaRPr>
                    </a:p>
                  </a:txBody>
                  <a:tcPr marT="50800" marB="5080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600" b="1" dirty="0" smtClean="0"/>
                        <a:t>中文名称</a:t>
                      </a:r>
                      <a:endParaRPr lang="zh-CN" altLang="en-US" sz="1600" b="1" dirty="0">
                        <a:latin typeface="+mn-ea"/>
                        <a:ea typeface="+mn-ea"/>
                      </a:endParaRPr>
                    </a:p>
                  </a:txBody>
                  <a:tcPr marT="50800" marB="508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88000">
                <a:tc>
                  <a:txBody>
                    <a:bodyPr/>
                    <a:lstStyle/>
                    <a:p>
                      <a:r>
                        <a:rPr lang="en-US" altLang="zh-CN" sz="1400" dirty="0" smtClean="0"/>
                        <a:t>HDC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Huawei Desktop Controller</a:t>
                      </a:r>
                      <a:endParaRPr lang="zh-CN" altLang="en-US" sz="1400" dirty="0">
                        <a:latin typeface="+mn-lt"/>
                        <a:ea typeface="+mn-ea"/>
                      </a:endParaRPr>
                    </a:p>
                  </a:txBody>
                  <a:tcPr marL="72000" marR="72000" marT="36000" marB="36000" anchor="ctr"/>
                </a:tc>
                <a:tc>
                  <a:txBody>
                    <a:bodyPr/>
                    <a:lstStyle/>
                    <a:p>
                      <a:r>
                        <a:rPr lang="zh-CN" altLang="en-US" sz="1400" dirty="0" smtClean="0"/>
                        <a:t>华为桌面控制器</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LIC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License</a:t>
                      </a:r>
                      <a:endParaRPr lang="zh-CN" altLang="en-US" sz="1400" dirty="0">
                        <a:latin typeface="+mn-lt"/>
                        <a:ea typeface="+mn-ea"/>
                      </a:endParaRPr>
                    </a:p>
                  </a:txBody>
                  <a:tcPr marL="72000" marR="72000" marT="36000" marB="36000" anchor="ctr"/>
                </a:tc>
                <a:tc>
                  <a:txBody>
                    <a:bodyPr/>
                    <a:lstStyle/>
                    <a:p>
                      <a:r>
                        <a:rPr lang="zh-CN" altLang="en-US" sz="1400" dirty="0" smtClean="0"/>
                        <a:t>授权管理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ITA</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IT Adapter</a:t>
                      </a:r>
                      <a:endParaRPr lang="zh-CN" altLang="en-US" sz="1400" dirty="0">
                        <a:latin typeface="+mn-lt"/>
                        <a:ea typeface="+mn-ea"/>
                      </a:endParaRPr>
                    </a:p>
                  </a:txBody>
                  <a:tcPr marL="72000" marR="72000" marT="36000" marB="36000" anchor="ctr"/>
                </a:tc>
                <a:tc>
                  <a:txBody>
                    <a:bodyPr/>
                    <a:lstStyle/>
                    <a:p>
                      <a:r>
                        <a:rPr lang="en-US" altLang="zh-CN" sz="1400" dirty="0" smtClean="0"/>
                        <a:t>IT</a:t>
                      </a:r>
                      <a:r>
                        <a:rPr lang="zh-CN" altLang="en-US" sz="1400" dirty="0" smtClean="0"/>
                        <a:t>资源适配管理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DB</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Data Base</a:t>
                      </a:r>
                      <a:endParaRPr lang="zh-CN" altLang="en-US" sz="1400" dirty="0">
                        <a:latin typeface="+mn-lt"/>
                        <a:ea typeface="+mn-ea"/>
                      </a:endParaRPr>
                    </a:p>
                  </a:txBody>
                  <a:tcPr marL="72000" marR="72000" marT="36000" marB="36000" anchor="ctr"/>
                </a:tc>
                <a:tc>
                  <a:txBody>
                    <a:bodyPr/>
                    <a:lstStyle/>
                    <a:p>
                      <a:r>
                        <a:rPr lang="zh-CN" altLang="en-US" sz="1400" dirty="0" smtClean="0"/>
                        <a:t>一种关系数据库</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AUS</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App</a:t>
                      </a:r>
                      <a:r>
                        <a:rPr lang="en-US" altLang="zh-CN" sz="1400" baseline="0" dirty="0" smtClean="0"/>
                        <a:t> Update Server</a:t>
                      </a:r>
                      <a:endParaRPr lang="zh-CN" altLang="en-US" sz="1400" dirty="0">
                        <a:latin typeface="+mn-lt"/>
                        <a:ea typeface="+mn-ea"/>
                      </a:endParaRPr>
                    </a:p>
                  </a:txBody>
                  <a:tcPr marL="72000" marR="72000" marT="36000" marB="36000" anchor="ctr"/>
                </a:tc>
                <a:tc>
                  <a:txBody>
                    <a:bodyPr/>
                    <a:lstStyle/>
                    <a:p>
                      <a:r>
                        <a:rPr lang="zh-CN" altLang="en-US" sz="1400" dirty="0" smtClean="0"/>
                        <a:t>应用升级服务器</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TCM</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Thin Client Management</a:t>
                      </a:r>
                      <a:endParaRPr lang="zh-CN" altLang="en-US" sz="1400" dirty="0">
                        <a:latin typeface="+mn-lt"/>
                        <a:ea typeface="+mn-ea"/>
                      </a:endParaRPr>
                    </a:p>
                  </a:txBody>
                  <a:tcPr marL="72000" marR="72000" marT="36000" marB="36000" anchor="ctr"/>
                </a:tc>
                <a:tc>
                  <a:txBody>
                    <a:bodyPr/>
                    <a:lstStyle/>
                    <a:p>
                      <a:r>
                        <a:rPr lang="zh-CN" altLang="en-US" sz="1400" dirty="0" smtClean="0"/>
                        <a:t>瘦客户端管理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vLB</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Virtual Load Balance</a:t>
                      </a:r>
                      <a:endParaRPr lang="zh-CN" altLang="en-US" sz="1400" dirty="0">
                        <a:latin typeface="+mn-lt"/>
                        <a:ea typeface="+mn-ea"/>
                      </a:endParaRPr>
                    </a:p>
                  </a:txBody>
                  <a:tcPr marL="72000" marR="72000" marT="36000" marB="36000" anchor="ctr"/>
                </a:tc>
                <a:tc>
                  <a:txBody>
                    <a:bodyPr/>
                    <a:lstStyle/>
                    <a:p>
                      <a:r>
                        <a:rPr lang="zh-CN" altLang="en-US" sz="1400" dirty="0" smtClean="0"/>
                        <a:t>虚拟负载均衡</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vAG</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Virtual Access Gateway</a:t>
                      </a:r>
                      <a:endParaRPr lang="zh-CN" altLang="en-US" sz="1400" dirty="0">
                        <a:latin typeface="+mn-lt"/>
                        <a:ea typeface="+mn-ea"/>
                      </a:endParaRPr>
                    </a:p>
                  </a:txBody>
                  <a:tcPr marL="72000" marR="72000" marT="36000" marB="36000" anchor="ctr"/>
                </a:tc>
                <a:tc>
                  <a:txBody>
                    <a:bodyPr/>
                    <a:lstStyle/>
                    <a:p>
                      <a:r>
                        <a:rPr lang="zh-CN" altLang="en-US" sz="1400" dirty="0" smtClean="0"/>
                        <a:t>虚拟接入网关</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pPr marL="0" algn="l" defTabSz="914400" rtl="0" eaLnBrk="1" latinLnBrk="0" hangingPunct="1"/>
                      <a:r>
                        <a:rPr lang="en-US" altLang="zh-CN" sz="1400" kern="1200" dirty="0" smtClean="0"/>
                        <a:t>SVN</a:t>
                      </a:r>
                      <a:endParaRPr lang="zh-CN" altLang="en-US" sz="1400" kern="1200" dirty="0">
                        <a:solidFill>
                          <a:schemeClr val="dk1"/>
                        </a:solidFill>
                        <a:latin typeface="+mn-lt"/>
                        <a:ea typeface="+mn-ea"/>
                        <a:cs typeface="+mn-cs"/>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smtClean="0"/>
                        <a:t>Security VPN</a:t>
                      </a:r>
                      <a:endParaRPr lang="zh-CN" altLang="en-US" sz="1400" kern="1200" dirty="0">
                        <a:solidFill>
                          <a:schemeClr val="dk1"/>
                        </a:solidFill>
                        <a:latin typeface="+mn-lt"/>
                        <a:ea typeface="+mn-ea"/>
                        <a:cs typeface="+mn-cs"/>
                      </a:endParaRPr>
                    </a:p>
                  </a:txBody>
                  <a:tcPr marL="72000" marR="72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t>华为安全网关与负载均衡产品</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WI</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Web Interface</a:t>
                      </a:r>
                      <a:endParaRPr lang="zh-CN" altLang="en-US" sz="1400" dirty="0">
                        <a:latin typeface="+mn-lt"/>
                        <a:ea typeface="+mn-ea"/>
                      </a:endParaRPr>
                    </a:p>
                  </a:txBody>
                  <a:tcPr marL="72000" marR="72000" marT="36000" marB="36000" anchor="ctr"/>
                </a:tc>
                <a:tc>
                  <a:txBody>
                    <a:bodyPr/>
                    <a:lstStyle/>
                    <a:p>
                      <a:r>
                        <a:rPr lang="zh-CN" altLang="en-US" sz="1400" dirty="0" smtClean="0"/>
                        <a:t>用户门户接口</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HDA</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HDP Agent</a:t>
                      </a:r>
                      <a:endParaRPr lang="zh-CN" altLang="en-US" sz="1400" dirty="0">
                        <a:latin typeface="+mn-lt"/>
                        <a:ea typeface="+mn-ea"/>
                      </a:endParaRPr>
                    </a:p>
                  </a:txBody>
                  <a:tcPr marL="72000" marR="72000" marT="36000" marB="36000" anchor="ctr"/>
                </a:tc>
                <a:tc>
                  <a:txBody>
                    <a:bodyPr/>
                    <a:lstStyle/>
                    <a:p>
                      <a:r>
                        <a:rPr lang="en-US" altLang="zh-CN" sz="1400" dirty="0" smtClean="0"/>
                        <a:t>HDP</a:t>
                      </a:r>
                      <a:r>
                        <a:rPr lang="zh-CN" altLang="en-US" sz="1400" dirty="0" smtClean="0"/>
                        <a:t>代理</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HDP Client</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HDP Client</a:t>
                      </a:r>
                      <a:endParaRPr lang="zh-CN" altLang="en-US" sz="1400" dirty="0">
                        <a:latin typeface="+mn-lt"/>
                        <a:ea typeface="+mn-ea"/>
                      </a:endParaRPr>
                    </a:p>
                  </a:txBody>
                  <a:tcPr marL="72000" marR="72000" marT="36000" marB="36000" anchor="ctr"/>
                </a:tc>
                <a:tc>
                  <a:txBody>
                    <a:bodyPr/>
                    <a:lstStyle/>
                    <a:p>
                      <a:r>
                        <a:rPr lang="en-US" altLang="zh-CN" sz="1400" dirty="0" smtClean="0"/>
                        <a:t>HDP</a:t>
                      </a:r>
                      <a:r>
                        <a:rPr lang="zh-CN" altLang="en-US" sz="1400" dirty="0" smtClean="0"/>
                        <a:t>客户端</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APS</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Application Server</a:t>
                      </a:r>
                      <a:endParaRPr lang="zh-CN" altLang="en-US" sz="1400" dirty="0">
                        <a:latin typeface="+mn-lt"/>
                        <a:ea typeface="+mn-ea"/>
                      </a:endParaRPr>
                    </a:p>
                  </a:txBody>
                  <a:tcPr marL="72000" marR="72000" marT="36000" marB="36000" anchor="ctr"/>
                </a:tc>
                <a:tc>
                  <a:txBody>
                    <a:bodyPr/>
                    <a:lstStyle/>
                    <a:p>
                      <a:r>
                        <a:rPr lang="zh-CN" altLang="en-US" sz="1400" dirty="0" smtClean="0"/>
                        <a:t>应用服务器</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TC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r>
                        <a:rPr lang="en-US" altLang="zh-CN" sz="1400" dirty="0" smtClean="0"/>
                        <a:t>Thin Client</a:t>
                      </a:r>
                      <a:endParaRPr lang="zh-CN" altLang="en-US" sz="1400" dirty="0">
                        <a:latin typeface="+mn-lt"/>
                        <a:ea typeface="+mn-ea"/>
                      </a:endParaRPr>
                    </a:p>
                  </a:txBody>
                  <a:tcPr marL="72000" marR="72000" marT="36000" marB="36000" anchor="ctr"/>
                </a:tc>
                <a:tc>
                  <a:txBody>
                    <a:bodyPr/>
                    <a:lstStyle/>
                    <a:p>
                      <a:r>
                        <a:rPr lang="zh-CN" altLang="en-US" sz="1400" dirty="0" smtClean="0"/>
                        <a:t>瘦客户端</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tcPr>
                </a:tc>
              </a:tr>
              <a:tr h="288000">
                <a:tc>
                  <a:txBody>
                    <a:bodyPr/>
                    <a:lstStyle/>
                    <a:p>
                      <a:r>
                        <a:rPr lang="en-US" altLang="zh-CN" sz="1400" dirty="0" smtClean="0"/>
                        <a:t>SC</a:t>
                      </a:r>
                      <a:endParaRPr lang="zh-CN" altLang="en-US" sz="1400" dirty="0">
                        <a:latin typeface="+mn-lt"/>
                        <a:ea typeface="+mn-ea"/>
                      </a:endParaRPr>
                    </a:p>
                  </a:txBody>
                  <a:tcPr marL="72000" marR="72000" marT="36000" marB="360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en-US" altLang="zh-CN" sz="1400" dirty="0" smtClean="0"/>
                        <a:t>Soft Client</a:t>
                      </a:r>
                      <a:endParaRPr lang="zh-CN" altLang="en-US" sz="1400" dirty="0">
                        <a:latin typeface="+mn-lt"/>
                        <a:ea typeface="+mn-ea"/>
                      </a:endParaRPr>
                    </a:p>
                  </a:txBody>
                  <a:tcPr marL="72000" marR="72000" marT="36000" marB="36000" anchor="ctr">
                    <a:lnB w="28575" cap="flat" cmpd="sng" algn="ctr">
                      <a:solidFill>
                        <a:schemeClr val="tx1"/>
                      </a:solidFill>
                      <a:prstDash val="solid"/>
                      <a:round/>
                      <a:headEnd type="none" w="med" len="med"/>
                      <a:tailEnd type="none" w="med" len="med"/>
                    </a:lnB>
                  </a:tcPr>
                </a:tc>
                <a:tc>
                  <a:txBody>
                    <a:bodyPr/>
                    <a:lstStyle/>
                    <a:p>
                      <a:r>
                        <a:rPr lang="zh-CN" altLang="en-US" sz="1400" dirty="0" smtClean="0"/>
                        <a:t>软客户端</a:t>
                      </a:r>
                      <a:endParaRPr lang="zh-CN" altLang="en-US" sz="1400" dirty="0">
                        <a:latin typeface="+mn-lt"/>
                        <a:ea typeface="+mn-ea"/>
                      </a:endParaRPr>
                    </a:p>
                  </a:txBody>
                  <a:tcPr marL="72000" marR="72000" marT="36000" marB="360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50160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华为桌面云解决方案硬件形态</a:t>
            </a:r>
            <a:endParaRPr lang="en-US" dirty="0"/>
          </a:p>
        </p:txBody>
      </p:sp>
      <p:sp>
        <p:nvSpPr>
          <p:cNvPr id="36" name="TextBox 79"/>
          <p:cNvSpPr txBox="1"/>
          <p:nvPr/>
        </p:nvSpPr>
        <p:spPr>
          <a:xfrm>
            <a:off x="993808" y="3985592"/>
            <a:ext cx="3326164" cy="1600438"/>
          </a:xfrm>
          <a:prstGeom prst="rect">
            <a:avLst/>
          </a:prstGeom>
          <a:noFill/>
        </p:spPr>
        <p:txBody>
          <a:bodyPr wrap="square" rtlCol="0">
            <a:spAutoFit/>
          </a:bodyPr>
          <a:lstStyle/>
          <a:p>
            <a:r>
              <a:rPr lang="zh-CN" altLang="en-US" sz="1400" dirty="0" smtClean="0">
                <a:solidFill>
                  <a:schemeClr val="tx1"/>
                </a:solidFill>
                <a:latin typeface="+mn-lt"/>
                <a:ea typeface="+mn-ea"/>
              </a:rPr>
              <a:t>硬件：</a:t>
            </a:r>
            <a:r>
              <a:rPr lang="en-US" altLang="zh-CN" sz="1400" dirty="0" smtClean="0">
                <a:solidFill>
                  <a:schemeClr val="tx1"/>
                </a:solidFill>
                <a:latin typeface="+mn-lt"/>
                <a:ea typeface="+mn-ea"/>
              </a:rPr>
              <a:t>FusionCube 6000</a:t>
            </a:r>
          </a:p>
          <a:p>
            <a:r>
              <a:rPr lang="en-US" altLang="zh-CN" sz="1400" dirty="0" smtClean="0">
                <a:solidFill>
                  <a:schemeClr val="tx1"/>
                </a:solidFill>
                <a:latin typeface="+mn-lt"/>
                <a:ea typeface="+mn-ea"/>
              </a:rPr>
              <a:t>      </a:t>
            </a:r>
            <a:r>
              <a:rPr lang="en-US" altLang="zh-CN" sz="1400" dirty="0" err="1" smtClean="0">
                <a:solidFill>
                  <a:schemeClr val="tx1"/>
                </a:solidFill>
                <a:latin typeface="+mn-lt"/>
                <a:ea typeface="+mn-ea"/>
              </a:rPr>
              <a:t>FusionCube</a:t>
            </a:r>
            <a:r>
              <a:rPr lang="en-US" altLang="zh-CN" sz="1400" dirty="0" smtClean="0">
                <a:solidFill>
                  <a:schemeClr val="tx1"/>
                </a:solidFill>
                <a:latin typeface="+mn-lt"/>
                <a:ea typeface="+mn-ea"/>
              </a:rPr>
              <a:t> 9000</a:t>
            </a:r>
          </a:p>
          <a:p>
            <a:r>
              <a:rPr lang="zh-CN" altLang="en-US" sz="1400" dirty="0" smtClean="0">
                <a:solidFill>
                  <a:schemeClr val="tx1"/>
                </a:solidFill>
                <a:latin typeface="+mn-lt"/>
                <a:ea typeface="+mn-ea"/>
              </a:rPr>
              <a:t>特点：</a:t>
            </a:r>
            <a:endParaRPr lang="en-US" altLang="zh-CN" sz="1400" dirty="0" smtClean="0">
              <a:solidFill>
                <a:schemeClr val="tx1"/>
              </a:solidFill>
              <a:latin typeface="+mn-lt"/>
              <a:ea typeface="+mn-ea"/>
            </a:endParaRPr>
          </a:p>
          <a:p>
            <a:pPr marL="285750" indent="-285750">
              <a:buClr>
                <a:srgbClr val="808080"/>
              </a:buClr>
              <a:buSzPct val="60000"/>
              <a:buFont typeface="Wingdings" panose="05000000000000000000" pitchFamily="2" charset="2"/>
              <a:buChar char="l"/>
            </a:pPr>
            <a:r>
              <a:rPr lang="zh-CN" altLang="en-US" sz="1400" dirty="0">
                <a:latin typeface="+mn-lt"/>
                <a:ea typeface="+mn-ea"/>
              </a:rPr>
              <a:t>全融合硬件平台，分布式存储</a:t>
            </a:r>
            <a:endParaRPr lang="en-US" altLang="zh-CN" sz="1400" dirty="0">
              <a:latin typeface="+mn-lt"/>
              <a:ea typeface="+mn-ea"/>
            </a:endParaRPr>
          </a:p>
          <a:p>
            <a:pPr marL="285750" indent="-285750">
              <a:buClr>
                <a:srgbClr val="808080"/>
              </a:buClr>
              <a:buSzPct val="60000"/>
              <a:buFont typeface="Wingdings" panose="05000000000000000000" pitchFamily="2" charset="2"/>
              <a:buChar char="l"/>
            </a:pPr>
            <a:r>
              <a:rPr lang="zh-CN" altLang="en-US" sz="1400" dirty="0">
                <a:latin typeface="+mn-lt"/>
                <a:ea typeface="+mn-ea"/>
              </a:rPr>
              <a:t>系统预集成，一体化交付，统一监控告警</a:t>
            </a:r>
            <a:endParaRPr lang="en-US" altLang="zh-CN" sz="1400" dirty="0">
              <a:latin typeface="+mn-lt"/>
              <a:ea typeface="+mn-ea"/>
            </a:endParaRPr>
          </a:p>
          <a:p>
            <a:pPr marL="285750" indent="-285750">
              <a:buClr>
                <a:srgbClr val="808080"/>
              </a:buClr>
              <a:buSzPct val="60000"/>
              <a:buFont typeface="Wingdings" panose="05000000000000000000" pitchFamily="2" charset="2"/>
              <a:buChar char="l"/>
            </a:pPr>
            <a:r>
              <a:rPr lang="zh-CN" altLang="en-US" sz="1400" dirty="0">
                <a:latin typeface="+mn-lt"/>
                <a:ea typeface="+mn-ea"/>
              </a:rPr>
              <a:t>最大规格：</a:t>
            </a:r>
            <a:r>
              <a:rPr lang="en-US" altLang="zh-CN" sz="1400" b="1" dirty="0" smtClean="0">
                <a:solidFill>
                  <a:srgbClr val="FF0000"/>
                </a:solidFill>
                <a:latin typeface="+mn-lt"/>
                <a:ea typeface="+mn-ea"/>
              </a:rPr>
              <a:t>5000</a:t>
            </a:r>
            <a:r>
              <a:rPr lang="zh-CN" altLang="en-US" sz="1400" b="1" dirty="0" smtClean="0">
                <a:solidFill>
                  <a:srgbClr val="FF0000"/>
                </a:solidFill>
                <a:latin typeface="+mn-lt"/>
                <a:ea typeface="+mn-ea"/>
              </a:rPr>
              <a:t>桌面</a:t>
            </a:r>
            <a:r>
              <a:rPr lang="en-US" altLang="zh-CN" sz="1400" dirty="0" smtClean="0">
                <a:latin typeface="+mn-lt"/>
                <a:ea typeface="+mn-ea"/>
              </a:rPr>
              <a:t>/</a:t>
            </a:r>
            <a:r>
              <a:rPr lang="zh-CN" altLang="en-US" sz="1400" dirty="0">
                <a:latin typeface="+mn-lt"/>
                <a:ea typeface="+mn-ea"/>
              </a:rPr>
              <a:t>套</a:t>
            </a:r>
            <a:endParaRPr lang="en-US" altLang="zh-CN" sz="1400" dirty="0">
              <a:latin typeface="+mn-lt"/>
              <a:ea typeface="+mn-ea"/>
            </a:endParaRPr>
          </a:p>
        </p:txBody>
      </p:sp>
      <p:sp>
        <p:nvSpPr>
          <p:cNvPr id="37" name="TextBox 90"/>
          <p:cNvSpPr txBox="1"/>
          <p:nvPr/>
        </p:nvSpPr>
        <p:spPr>
          <a:xfrm>
            <a:off x="1861356" y="1568249"/>
            <a:ext cx="1745638" cy="369332"/>
          </a:xfrm>
          <a:prstGeom prst="rect">
            <a:avLst/>
          </a:prstGeom>
          <a:noFill/>
        </p:spPr>
        <p:txBody>
          <a:bodyPr wrap="square" rtlCol="0">
            <a:spAutoFit/>
          </a:bodyPr>
          <a:lstStyle/>
          <a:p>
            <a:r>
              <a:rPr lang="zh-CN" altLang="en-US" sz="1800" b="1" dirty="0" smtClean="0">
                <a:solidFill>
                  <a:schemeClr val="tx1"/>
                </a:solidFill>
                <a:latin typeface="+mn-ea"/>
                <a:ea typeface="+mn-ea"/>
              </a:rPr>
              <a:t>桌面云一体机</a:t>
            </a:r>
            <a:endParaRPr lang="zh-CN" altLang="en-US" sz="1800" b="1" dirty="0">
              <a:solidFill>
                <a:schemeClr val="tx1"/>
              </a:solidFill>
              <a:latin typeface="+mn-ea"/>
              <a:ea typeface="+mn-ea"/>
            </a:endParaRPr>
          </a:p>
        </p:txBody>
      </p:sp>
      <p:sp>
        <p:nvSpPr>
          <p:cNvPr id="40" name="TextBox 93"/>
          <p:cNvSpPr txBox="1"/>
          <p:nvPr/>
        </p:nvSpPr>
        <p:spPr>
          <a:xfrm>
            <a:off x="5930294" y="1568249"/>
            <a:ext cx="1338828" cy="369332"/>
          </a:xfrm>
          <a:prstGeom prst="rect">
            <a:avLst/>
          </a:prstGeom>
          <a:noFill/>
        </p:spPr>
        <p:txBody>
          <a:bodyPr wrap="none" rtlCol="0">
            <a:spAutoFit/>
          </a:bodyPr>
          <a:lstStyle/>
          <a:p>
            <a:r>
              <a:rPr lang="zh-CN" altLang="en-US" sz="1800" b="1" dirty="0" smtClean="0">
                <a:solidFill>
                  <a:schemeClr val="tx1"/>
                </a:solidFill>
                <a:latin typeface="+mn-ea"/>
                <a:ea typeface="+mn-ea"/>
              </a:rPr>
              <a:t>标准桌面云</a:t>
            </a:r>
            <a:endParaRPr lang="zh-CN" altLang="en-US" sz="1800" b="1" dirty="0">
              <a:solidFill>
                <a:schemeClr val="tx1"/>
              </a:solidFill>
              <a:latin typeface="+mn-ea"/>
              <a:ea typeface="+mn-ea"/>
            </a:endParaRPr>
          </a:p>
        </p:txBody>
      </p:sp>
      <p:sp>
        <p:nvSpPr>
          <p:cNvPr id="41" name="TextBox 94"/>
          <p:cNvSpPr txBox="1"/>
          <p:nvPr/>
        </p:nvSpPr>
        <p:spPr>
          <a:xfrm>
            <a:off x="4869938" y="3985592"/>
            <a:ext cx="3311156" cy="1600438"/>
          </a:xfrm>
          <a:prstGeom prst="rect">
            <a:avLst/>
          </a:prstGeom>
          <a:noFill/>
        </p:spPr>
        <p:txBody>
          <a:bodyPr wrap="square" rtlCol="0">
            <a:spAutoFit/>
          </a:bodyPr>
          <a:lstStyle/>
          <a:p>
            <a:r>
              <a:rPr lang="zh-CN" altLang="en-US" sz="1400" dirty="0" smtClean="0">
                <a:solidFill>
                  <a:schemeClr val="tx1"/>
                </a:solidFill>
                <a:latin typeface="+mn-lt"/>
                <a:ea typeface="+mn-ea"/>
              </a:rPr>
              <a:t>硬件：</a:t>
            </a:r>
            <a:r>
              <a:rPr lang="en-US" altLang="zh-CN" sz="1400" dirty="0" smtClean="0">
                <a:solidFill>
                  <a:schemeClr val="tx1"/>
                </a:solidFill>
                <a:latin typeface="+mn-lt"/>
                <a:ea typeface="+mn-ea"/>
              </a:rPr>
              <a:t>E9000</a:t>
            </a:r>
            <a:r>
              <a:rPr lang="zh-CN" altLang="en-US" sz="1400" dirty="0" smtClean="0">
                <a:solidFill>
                  <a:schemeClr val="tx1"/>
                </a:solidFill>
                <a:latin typeface="+mn-lt"/>
                <a:ea typeface="+mn-ea"/>
              </a:rPr>
              <a:t>刀片服务器</a:t>
            </a:r>
            <a:r>
              <a:rPr lang="en-US" altLang="zh-CN" sz="1400" dirty="0" smtClean="0">
                <a:solidFill>
                  <a:schemeClr val="tx1"/>
                </a:solidFill>
                <a:latin typeface="+mn-lt"/>
                <a:ea typeface="+mn-ea"/>
              </a:rPr>
              <a:t>+ IP SAN</a:t>
            </a:r>
            <a:r>
              <a:rPr lang="zh-CN" altLang="en-US" sz="1400" dirty="0" smtClean="0">
                <a:solidFill>
                  <a:schemeClr val="tx1"/>
                </a:solidFill>
                <a:latin typeface="+mn-lt"/>
                <a:ea typeface="+mn-ea"/>
              </a:rPr>
              <a:t>（</a:t>
            </a:r>
            <a:r>
              <a:rPr lang="en-US" altLang="zh-CN" sz="1400" dirty="0" smtClean="0">
                <a:solidFill>
                  <a:schemeClr val="tx1"/>
                </a:solidFill>
                <a:latin typeface="+mn-lt"/>
                <a:ea typeface="+mn-ea"/>
              </a:rPr>
              <a:t>OceanStor 5300 V3</a:t>
            </a:r>
            <a:r>
              <a:rPr lang="zh-CN" altLang="en-US" sz="1400" dirty="0" smtClean="0">
                <a:solidFill>
                  <a:schemeClr val="tx1"/>
                </a:solidFill>
                <a:latin typeface="+mn-lt"/>
                <a:ea typeface="+mn-ea"/>
              </a:rPr>
              <a:t>）等主流标准硬件</a:t>
            </a:r>
          </a:p>
          <a:p>
            <a:r>
              <a:rPr lang="zh-CN" altLang="en-US" sz="1400" dirty="0" smtClean="0">
                <a:solidFill>
                  <a:schemeClr val="tx1"/>
                </a:solidFill>
                <a:latin typeface="+mn-lt"/>
                <a:ea typeface="+mn-ea"/>
              </a:rPr>
              <a:t>特点：</a:t>
            </a:r>
          </a:p>
          <a:p>
            <a:pPr marL="285750" indent="-285750">
              <a:buClr>
                <a:srgbClr val="808080"/>
              </a:buClr>
              <a:buSzPct val="60000"/>
              <a:buFont typeface="Wingdings" panose="05000000000000000000" pitchFamily="2" charset="2"/>
              <a:buChar char="l"/>
            </a:pPr>
            <a:r>
              <a:rPr lang="zh-CN" altLang="en-US" sz="1400" dirty="0" smtClean="0">
                <a:solidFill>
                  <a:schemeClr val="tx1"/>
                </a:solidFill>
                <a:latin typeface="+mn-lt"/>
                <a:ea typeface="+mn-ea"/>
              </a:rPr>
              <a:t>预验证，按需配置</a:t>
            </a:r>
          </a:p>
          <a:p>
            <a:pPr marL="285750" indent="-285750">
              <a:buClr>
                <a:srgbClr val="808080"/>
              </a:buClr>
              <a:buSzPct val="60000"/>
              <a:buFont typeface="Wingdings" panose="05000000000000000000" pitchFamily="2" charset="2"/>
              <a:buChar char="l"/>
            </a:pPr>
            <a:r>
              <a:rPr lang="zh-CN" altLang="en-US" sz="1400" dirty="0" smtClean="0">
                <a:solidFill>
                  <a:schemeClr val="tx1"/>
                </a:solidFill>
                <a:latin typeface="+mn-lt"/>
                <a:ea typeface="+mn-ea"/>
              </a:rPr>
              <a:t>灵活异构，支持主流服务器和存储</a:t>
            </a:r>
          </a:p>
          <a:p>
            <a:pPr marL="285750" indent="-285750">
              <a:buClr>
                <a:srgbClr val="808080"/>
              </a:buClr>
              <a:buSzPct val="60000"/>
              <a:buFont typeface="Wingdings" panose="05000000000000000000" pitchFamily="2" charset="2"/>
              <a:buChar char="l"/>
            </a:pPr>
            <a:r>
              <a:rPr lang="en-US" altLang="zh-CN" sz="1400" dirty="0" smtClean="0">
                <a:solidFill>
                  <a:schemeClr val="tx1"/>
                </a:solidFill>
                <a:latin typeface="+mn-lt"/>
                <a:ea typeface="+mn-ea"/>
              </a:rPr>
              <a:t>E2E</a:t>
            </a:r>
            <a:r>
              <a:rPr lang="zh-CN" altLang="en-US" sz="1400" dirty="0" smtClean="0">
                <a:solidFill>
                  <a:schemeClr val="tx1"/>
                </a:solidFill>
                <a:latin typeface="+mn-lt"/>
                <a:ea typeface="+mn-ea"/>
              </a:rPr>
              <a:t>系统设计和大规模交付经验</a:t>
            </a:r>
          </a:p>
          <a:p>
            <a:pPr marL="285750" indent="-285750">
              <a:buClr>
                <a:srgbClr val="808080"/>
              </a:buClr>
              <a:buSzPct val="60000"/>
              <a:buFont typeface="Wingdings" panose="05000000000000000000" pitchFamily="2" charset="2"/>
              <a:buChar char="l"/>
            </a:pPr>
            <a:r>
              <a:rPr lang="zh-CN" altLang="en-US" sz="1400" dirty="0" smtClean="0">
                <a:solidFill>
                  <a:schemeClr val="tx1"/>
                </a:solidFill>
                <a:latin typeface="+mn-lt"/>
                <a:ea typeface="+mn-ea"/>
              </a:rPr>
              <a:t>最大规格：</a:t>
            </a:r>
            <a:r>
              <a:rPr lang="en-US" altLang="zh-CN" sz="1400" b="1" dirty="0" smtClean="0">
                <a:solidFill>
                  <a:srgbClr val="FF0000"/>
                </a:solidFill>
                <a:latin typeface="+mn-lt"/>
                <a:ea typeface="+mn-ea"/>
              </a:rPr>
              <a:t>20000</a:t>
            </a:r>
            <a:r>
              <a:rPr lang="zh-CN" altLang="en-US" sz="1400" b="1" dirty="0" smtClean="0">
                <a:solidFill>
                  <a:srgbClr val="FF0000"/>
                </a:solidFill>
                <a:latin typeface="+mn-lt"/>
                <a:ea typeface="+mn-ea"/>
              </a:rPr>
              <a:t>桌面</a:t>
            </a:r>
            <a:r>
              <a:rPr lang="en-US" altLang="zh-CN" sz="1400" dirty="0" smtClean="0">
                <a:solidFill>
                  <a:schemeClr val="tx1"/>
                </a:solidFill>
                <a:latin typeface="+mn-lt"/>
                <a:ea typeface="+mn-ea"/>
              </a:rPr>
              <a:t>/</a:t>
            </a:r>
            <a:r>
              <a:rPr lang="zh-CN" altLang="en-US" sz="1400" dirty="0" smtClean="0">
                <a:solidFill>
                  <a:schemeClr val="tx1"/>
                </a:solidFill>
                <a:latin typeface="+mn-lt"/>
                <a:ea typeface="+mn-ea"/>
              </a:rPr>
              <a:t>套</a:t>
            </a:r>
            <a:endParaRPr lang="zh-CN" altLang="en-US" sz="1400" dirty="0">
              <a:solidFill>
                <a:schemeClr val="tx1"/>
              </a:solidFill>
              <a:latin typeface="+mn-lt"/>
              <a:ea typeface="+mn-ea"/>
            </a:endParaRPr>
          </a:p>
        </p:txBody>
      </p:sp>
      <p:pic>
        <p:nvPicPr>
          <p:cNvPr id="14" name="Picture 6"/>
          <p:cNvPicPr>
            <a:picLocks noChangeAspect="1" noChangeArrowheads="1"/>
          </p:cNvPicPr>
          <p:nvPr/>
        </p:nvPicPr>
        <p:blipFill>
          <a:blip r:embed="rId3" cstate="print"/>
          <a:srcRect/>
          <a:stretch>
            <a:fillRect/>
          </a:stretch>
        </p:blipFill>
        <p:spPr bwMode="auto">
          <a:xfrm>
            <a:off x="1112220" y="2744924"/>
            <a:ext cx="1248792" cy="1109418"/>
          </a:xfrm>
          <a:prstGeom prst="rect">
            <a:avLst/>
          </a:prstGeom>
          <a:noFill/>
          <a:ln w="9525">
            <a:noFill/>
            <a:miter lim="800000"/>
            <a:headEnd/>
            <a:tailEnd/>
          </a:ln>
        </p:spPr>
      </p:pic>
      <p:pic>
        <p:nvPicPr>
          <p:cNvPr id="1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994" y="2386530"/>
            <a:ext cx="1378325" cy="157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p:cNvPicPr>
            <a:picLocks noChangeAspect="1" noChangeArrowheads="1"/>
          </p:cNvPicPr>
          <p:nvPr/>
        </p:nvPicPr>
        <p:blipFill>
          <a:blip r:embed="rId3" cstate="print"/>
          <a:srcRect/>
          <a:stretch>
            <a:fillRect/>
          </a:stretch>
        </p:blipFill>
        <p:spPr bwMode="auto">
          <a:xfrm>
            <a:off x="4902917" y="2744924"/>
            <a:ext cx="1248792" cy="1109418"/>
          </a:xfrm>
          <a:prstGeom prst="rect">
            <a:avLst/>
          </a:prstGeom>
          <a:noFill/>
          <a:ln w="9525">
            <a:noFill/>
            <a:miter lim="800000"/>
            <a:headEnd/>
            <a:tailEnd/>
          </a:ln>
        </p:spPr>
      </p:pic>
      <p:pic>
        <p:nvPicPr>
          <p:cNvPr id="17" name="Picture 2"/>
          <p:cNvPicPr>
            <a:picLocks noChangeAspect="1" noChangeArrowheads="1"/>
          </p:cNvPicPr>
          <p:nvPr/>
        </p:nvPicPr>
        <p:blipFill>
          <a:blip r:embed="rId5" cstate="print"/>
          <a:srcRect/>
          <a:stretch>
            <a:fillRect/>
          </a:stretch>
        </p:blipFill>
        <p:spPr bwMode="auto">
          <a:xfrm>
            <a:off x="6215900" y="2916207"/>
            <a:ext cx="1722903" cy="384017"/>
          </a:xfrm>
          <a:prstGeom prst="rect">
            <a:avLst/>
          </a:prstGeom>
          <a:noFill/>
          <a:ln w="9525">
            <a:noFill/>
            <a:miter lim="800000"/>
            <a:headEnd/>
            <a:tailEnd/>
          </a:ln>
        </p:spPr>
      </p:pic>
      <p:pic>
        <p:nvPicPr>
          <p:cNvPr id="18" name="Picture 3"/>
          <p:cNvPicPr>
            <a:picLocks noChangeAspect="1" noChangeArrowheads="1"/>
          </p:cNvPicPr>
          <p:nvPr/>
        </p:nvPicPr>
        <p:blipFill>
          <a:blip r:embed="rId6" cstate="print"/>
          <a:srcRect/>
          <a:stretch>
            <a:fillRect/>
          </a:stretch>
        </p:blipFill>
        <p:spPr bwMode="auto">
          <a:xfrm>
            <a:off x="6215899" y="3413052"/>
            <a:ext cx="1722904" cy="380557"/>
          </a:xfrm>
          <a:prstGeom prst="rect">
            <a:avLst/>
          </a:prstGeom>
          <a:noFill/>
          <a:ln w="9525">
            <a:noFill/>
            <a:miter lim="800000"/>
            <a:headEnd/>
            <a:tailEnd/>
          </a:ln>
        </p:spPr>
      </p:pic>
      <p:sp>
        <p:nvSpPr>
          <p:cNvPr id="3" name="圆角矩形 2"/>
          <p:cNvSpPr/>
          <p:nvPr/>
        </p:nvSpPr>
        <p:spPr bwMode="auto">
          <a:xfrm>
            <a:off x="993808" y="1477694"/>
            <a:ext cx="3326164" cy="4572508"/>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 name="圆角矩形 12"/>
          <p:cNvSpPr/>
          <p:nvPr/>
        </p:nvSpPr>
        <p:spPr bwMode="auto">
          <a:xfrm>
            <a:off x="4832722" y="1477159"/>
            <a:ext cx="3348372" cy="4572508"/>
          </a:xfrm>
          <a:prstGeom prst="roundRect">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35151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8"/>
          <p:cNvSpPr>
            <a:spLocks noGrp="1" noChangeArrowheads="1"/>
          </p:cNvSpPr>
          <p:nvPr>
            <p:ph type="ctrTitle" sz="quarter"/>
          </p:nvPr>
        </p:nvSpPr>
        <p:spPr/>
        <p:txBody>
          <a:bodyPr/>
          <a:lstStyle/>
          <a:p>
            <a:pPr lvl="0"/>
            <a:r>
              <a:rPr lang="zh-CN" altLang="en-US" dirty="0" smtClean="0"/>
              <a:t>华为桌面云解决方案概述</a:t>
            </a:r>
          </a:p>
        </p:txBody>
      </p:sp>
      <p:sp>
        <p:nvSpPr>
          <p:cNvPr id="5123" name="DtsShapeName" descr="8CE5295821885C70CB254E5500C4G505083E@F83E@PB26513!!!!!!BIHO@]b26513!!!!@5E19B011306188854E31!籽吓纪撑泞变/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pPr fontAlgn="t"/>
            <a:endParaRPr lang="zh-CN" altLang="en-US" sz="1000">
              <a:solidFill>
                <a:srgbClr val="000000"/>
              </a:solidFill>
              <a:latin typeface="FrutigerNext LT Regular" pitchFamily="34" charset="0"/>
            </a:endParaRPr>
          </a:p>
        </p:txBody>
      </p:sp>
    </p:spTree>
    <p:extLst>
      <p:ext uri="{BB962C8B-B14F-4D97-AF65-F5344CB8AC3E}">
        <p14:creationId xmlns:p14="http://schemas.microsoft.com/office/powerpoint/2010/main" val="962019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dirty="0" smtClean="0"/>
              <a:t>FusionAccess R6 </a:t>
            </a:r>
            <a:r>
              <a:rPr lang="zh-CN" altLang="en-US" dirty="0" smtClean="0"/>
              <a:t>物理部署组网</a:t>
            </a:r>
          </a:p>
        </p:txBody>
      </p:sp>
      <p:sp>
        <p:nvSpPr>
          <p:cNvPr id="1029" name="Rectangle 3"/>
          <p:cNvSpPr>
            <a:spLocks noChangeArrowheads="1"/>
          </p:cNvSpPr>
          <p:nvPr/>
        </p:nvSpPr>
        <p:spPr bwMode="auto">
          <a:xfrm>
            <a:off x="0" y="-123825"/>
            <a:ext cx="184150" cy="247650"/>
          </a:xfrm>
          <a:prstGeom prst="rect">
            <a:avLst/>
          </a:prstGeom>
          <a:noFill/>
          <a:ln w="9525">
            <a:noFill/>
            <a:miter lim="800000"/>
            <a:headEnd/>
            <a:tailEnd/>
          </a:ln>
        </p:spPr>
        <p:txBody>
          <a:bodyPr wrap="none" anchor="ctr">
            <a:spAutoFit/>
          </a:bodyPr>
          <a:lstStyle/>
          <a:p>
            <a:endParaRPr lang="zh-CN" altLang="en-US"/>
          </a:p>
        </p:txBody>
      </p:sp>
      <p:graphicFrame>
        <p:nvGraphicFramePr>
          <p:cNvPr id="1026" name="Object 2"/>
          <p:cNvGraphicFramePr>
            <a:graphicFrameLocks noChangeAspect="1"/>
          </p:cNvGraphicFramePr>
          <p:nvPr>
            <p:extLst>
              <p:ext uri="{D42A27DB-BD31-4B8C-83A1-F6EECF244321}">
                <p14:modId xmlns:p14="http://schemas.microsoft.com/office/powerpoint/2010/main" val="3699081616"/>
              </p:ext>
            </p:extLst>
          </p:nvPr>
        </p:nvGraphicFramePr>
        <p:xfrm>
          <a:off x="4795838" y="1374775"/>
          <a:ext cx="3816350" cy="4881563"/>
        </p:xfrm>
        <a:graphic>
          <a:graphicData uri="http://schemas.openxmlformats.org/presentationml/2006/ole">
            <mc:AlternateContent xmlns:mc="http://schemas.openxmlformats.org/markup-compatibility/2006">
              <mc:Choice xmlns:v="urn:schemas-microsoft-com:vml" Requires="v">
                <p:oleObj spid="_x0000_s2188" name="Visio" r:id="rId4" imgW="5129846" imgH="6004560" progId="Visio.Drawing.11">
                  <p:embed/>
                </p:oleObj>
              </mc:Choice>
              <mc:Fallback>
                <p:oleObj name="Visio" r:id="rId4" imgW="5129846" imgH="6004560" progId="Visio.Drawing.11">
                  <p:embed/>
                  <p:pic>
                    <p:nvPicPr>
                      <p:cNvPr id="0" name=""/>
                      <p:cNvPicPr>
                        <a:picLocks noChangeAspect="1" noChangeArrowheads="1"/>
                      </p:cNvPicPr>
                      <p:nvPr/>
                    </p:nvPicPr>
                    <p:blipFill>
                      <a:blip r:embed="rId5"/>
                      <a:srcRect/>
                      <a:stretch>
                        <a:fillRect/>
                      </a:stretch>
                    </p:blipFill>
                    <p:spPr bwMode="auto">
                      <a:xfrm>
                        <a:off x="4795838" y="1374775"/>
                        <a:ext cx="3816350" cy="4881563"/>
                      </a:xfrm>
                      <a:prstGeom prst="rect">
                        <a:avLst/>
                      </a:prstGeom>
                      <a:noFill/>
                      <a:extLst/>
                    </p:spPr>
                  </p:pic>
                </p:oleObj>
              </mc:Fallback>
            </mc:AlternateContent>
          </a:graphicData>
        </a:graphic>
      </p:graphicFrame>
      <p:graphicFrame>
        <p:nvGraphicFramePr>
          <p:cNvPr id="1027" name="Object 3"/>
          <p:cNvGraphicFramePr>
            <a:graphicFrameLocks noChangeAspect="1"/>
          </p:cNvGraphicFramePr>
          <p:nvPr>
            <p:extLst>
              <p:ext uri="{D42A27DB-BD31-4B8C-83A1-F6EECF244321}">
                <p14:modId xmlns:p14="http://schemas.microsoft.com/office/powerpoint/2010/main" val="3376640377"/>
              </p:ext>
            </p:extLst>
          </p:nvPr>
        </p:nvGraphicFramePr>
        <p:xfrm>
          <a:off x="687388" y="1374775"/>
          <a:ext cx="6480175" cy="5149850"/>
        </p:xfrm>
        <a:graphic>
          <a:graphicData uri="http://schemas.openxmlformats.org/presentationml/2006/ole">
            <mc:AlternateContent xmlns:mc="http://schemas.openxmlformats.org/markup-compatibility/2006">
              <mc:Choice xmlns:v="urn:schemas-microsoft-com:vml" Requires="v">
                <p:oleObj spid="_x0000_s2189" name="Visio" r:id="rId6" imgW="8317916" imgH="6340366" progId="Visio.Drawing.11">
                  <p:embed/>
                </p:oleObj>
              </mc:Choice>
              <mc:Fallback>
                <p:oleObj name="Visio" r:id="rId6" imgW="8317916" imgH="6340366" progId="Visio.Drawing.11">
                  <p:embed/>
                  <p:pic>
                    <p:nvPicPr>
                      <p:cNvPr id="0" name=""/>
                      <p:cNvPicPr>
                        <a:picLocks noChangeAspect="1" noChangeArrowheads="1"/>
                      </p:cNvPicPr>
                      <p:nvPr/>
                    </p:nvPicPr>
                    <p:blipFill>
                      <a:blip r:embed="rId7"/>
                      <a:srcRect/>
                      <a:stretch>
                        <a:fillRect/>
                      </a:stretch>
                    </p:blipFill>
                    <p:spPr bwMode="auto">
                      <a:xfrm>
                        <a:off x="687388" y="1374775"/>
                        <a:ext cx="6480175" cy="5149850"/>
                      </a:xfrm>
                      <a:prstGeom prst="rect">
                        <a:avLst/>
                      </a:prstGeom>
                      <a:noFill/>
                      <a:extLst/>
                    </p:spPr>
                  </p:pic>
                </p:oleObj>
              </mc:Fallback>
            </mc:AlternateContent>
          </a:graphicData>
        </a:graphic>
      </p:graphicFrame>
      <p:cxnSp>
        <p:nvCxnSpPr>
          <p:cNvPr id="7" name="直接连接符 6"/>
          <p:cNvCxnSpPr/>
          <p:nvPr/>
        </p:nvCxnSpPr>
        <p:spPr bwMode="auto">
          <a:xfrm>
            <a:off x="4608004" y="1341304"/>
            <a:ext cx="0" cy="48240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p:cNvSpPr txBox="1"/>
          <p:nvPr/>
        </p:nvSpPr>
        <p:spPr>
          <a:xfrm>
            <a:off x="755650" y="1340768"/>
            <a:ext cx="1296144" cy="307777"/>
          </a:xfrm>
          <a:prstGeom prst="rect">
            <a:avLst/>
          </a:prstGeom>
          <a:noFill/>
        </p:spPr>
        <p:txBody>
          <a:bodyPr wrap="square" rtlCol="0">
            <a:spAutoFit/>
          </a:bodyPr>
          <a:lstStyle/>
          <a:p>
            <a:r>
              <a:rPr lang="en-US" altLang="zh-CN" sz="1400" b="1" dirty="0" smtClean="0">
                <a:latin typeface="+mn-lt"/>
                <a:ea typeface="+mn-ea"/>
              </a:rPr>
              <a:t>vAG/vLB</a:t>
            </a:r>
            <a:r>
              <a:rPr lang="zh-CN" altLang="en-US" sz="1400" b="1" dirty="0" smtClean="0">
                <a:latin typeface="+mn-lt"/>
                <a:ea typeface="+mn-ea"/>
              </a:rPr>
              <a:t>组网</a:t>
            </a:r>
            <a:endParaRPr lang="zh-CN" altLang="en-US" sz="1400" b="1" dirty="0">
              <a:latin typeface="+mn-lt"/>
              <a:ea typeface="+mn-ea"/>
            </a:endParaRPr>
          </a:p>
        </p:txBody>
      </p:sp>
      <p:sp>
        <p:nvSpPr>
          <p:cNvPr id="13" name="TextBox 12"/>
          <p:cNvSpPr txBox="1"/>
          <p:nvPr/>
        </p:nvSpPr>
        <p:spPr>
          <a:xfrm>
            <a:off x="4644008" y="1340768"/>
            <a:ext cx="1296144" cy="307777"/>
          </a:xfrm>
          <a:prstGeom prst="rect">
            <a:avLst/>
          </a:prstGeom>
          <a:noFill/>
        </p:spPr>
        <p:txBody>
          <a:bodyPr wrap="square" rtlCol="0">
            <a:spAutoFit/>
          </a:bodyPr>
          <a:lstStyle/>
          <a:p>
            <a:r>
              <a:rPr lang="en-US" altLang="zh-CN" sz="1400" b="1" dirty="0" smtClean="0">
                <a:latin typeface="+mn-lt"/>
                <a:ea typeface="+mn-ea"/>
              </a:rPr>
              <a:t>SVN</a:t>
            </a:r>
            <a:r>
              <a:rPr lang="zh-CN" altLang="en-US" sz="1400" b="1" dirty="0" smtClean="0">
                <a:latin typeface="+mn-lt"/>
                <a:ea typeface="+mn-ea"/>
              </a:rPr>
              <a:t>组网</a:t>
            </a:r>
            <a:endParaRPr lang="zh-CN" altLang="en-US" sz="1400" b="1" dirty="0">
              <a:latin typeface="+mn-lt"/>
              <a:ea typeface="+mn-ea"/>
            </a:endParaRPr>
          </a:p>
        </p:txBody>
      </p:sp>
    </p:spTree>
    <p:extLst>
      <p:ext uri="{BB962C8B-B14F-4D97-AF65-F5344CB8AC3E}">
        <p14:creationId xmlns:p14="http://schemas.microsoft.com/office/powerpoint/2010/main" val="369917326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0"/>
          </p:nvPr>
        </p:nvSpPr>
        <p:spPr/>
        <p:txBody>
          <a:bodyPr/>
          <a:lstStyle/>
          <a:p>
            <a:pPr>
              <a:buClr>
                <a:schemeClr val="bg1">
                  <a:lumMod val="50000"/>
                </a:schemeClr>
              </a:buClr>
            </a:pPr>
            <a:r>
              <a:rPr lang="zh-CN" altLang="en-US" dirty="0">
                <a:solidFill>
                  <a:schemeClr val="bg1">
                    <a:lumMod val="50000"/>
                  </a:schemeClr>
                </a:solidFill>
              </a:rPr>
              <a:t>桌面云概述</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华为桌面云解决方案架构</a:t>
            </a:r>
            <a:endParaRPr lang="en-US" altLang="zh-CN" dirty="0">
              <a:solidFill>
                <a:schemeClr val="bg1">
                  <a:lumMod val="50000"/>
                </a:schemeClr>
              </a:solidFill>
            </a:endParaRPr>
          </a:p>
          <a:p>
            <a:r>
              <a:rPr lang="zh-CN" altLang="en-US" b="1" dirty="0" smtClean="0"/>
              <a:t>华为桌面云桌面类型</a:t>
            </a:r>
            <a:endParaRPr lang="en-US" altLang="zh-CN" b="1" dirty="0" smtClean="0"/>
          </a:p>
          <a:p>
            <a:pPr>
              <a:buClr>
                <a:schemeClr val="bg1">
                  <a:lumMod val="50000"/>
                </a:schemeClr>
              </a:buClr>
            </a:pPr>
            <a:r>
              <a:rPr lang="zh-CN" altLang="en-US" dirty="0">
                <a:solidFill>
                  <a:schemeClr val="bg1">
                    <a:lumMod val="50000"/>
                  </a:schemeClr>
                </a:solidFill>
              </a:rPr>
              <a:t>华为桌面云关键特性</a:t>
            </a:r>
          </a:p>
        </p:txBody>
      </p:sp>
    </p:spTree>
    <p:extLst>
      <p:ext uri="{BB962C8B-B14F-4D97-AF65-F5344CB8AC3E}">
        <p14:creationId xmlns:p14="http://schemas.microsoft.com/office/powerpoint/2010/main" val="165380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桌面形态</a:t>
            </a:r>
            <a:endParaRPr lang="zh-CN" altLang="en-US" dirty="0"/>
          </a:p>
        </p:txBody>
      </p:sp>
      <p:sp>
        <p:nvSpPr>
          <p:cNvPr id="3" name="内容占位符 2"/>
          <p:cNvSpPr>
            <a:spLocks noGrp="1"/>
          </p:cNvSpPr>
          <p:nvPr>
            <p:ph type="body" sz="quarter" idx="10"/>
          </p:nvPr>
        </p:nvSpPr>
        <p:spPr/>
        <p:txBody>
          <a:bodyPr/>
          <a:lstStyle/>
          <a:p>
            <a:r>
              <a:rPr lang="zh-CN" altLang="zh-CN" dirty="0" smtClean="0"/>
              <a:t>华为桌面云可以提供灵活的桌面形态，包括</a:t>
            </a:r>
            <a:r>
              <a:rPr lang="zh-CN" altLang="en-US" dirty="0" smtClean="0"/>
              <a:t>：</a:t>
            </a:r>
            <a:endParaRPr lang="en-US" altLang="zh-CN" dirty="0" smtClean="0"/>
          </a:p>
          <a:p>
            <a:pPr lvl="1"/>
            <a:r>
              <a:rPr lang="zh-CN" altLang="zh-CN" dirty="0" smtClean="0"/>
              <a:t>完整复制桌面云</a:t>
            </a:r>
            <a:endParaRPr lang="en-US" altLang="zh-CN" dirty="0" smtClean="0"/>
          </a:p>
          <a:p>
            <a:pPr lvl="1"/>
            <a:r>
              <a:rPr lang="zh-CN" altLang="zh-CN" dirty="0" smtClean="0"/>
              <a:t>链接克隆桌面云</a:t>
            </a:r>
            <a:endParaRPr lang="en-US" altLang="zh-CN" dirty="0" smtClean="0"/>
          </a:p>
          <a:p>
            <a:pPr lvl="1"/>
            <a:r>
              <a:rPr lang="zh-CN" altLang="zh-CN" dirty="0" smtClean="0"/>
              <a:t>全内存极速桌面</a:t>
            </a:r>
            <a:endParaRPr lang="en-US" altLang="zh-CN" dirty="0" smtClean="0"/>
          </a:p>
          <a:p>
            <a:pPr lvl="1"/>
            <a:r>
              <a:rPr lang="zh-CN" altLang="zh-CN" dirty="0" smtClean="0"/>
              <a:t>高性能图形桌面</a:t>
            </a:r>
            <a:endParaRPr lang="en-US" altLang="zh-CN" dirty="0" smtClean="0"/>
          </a:p>
          <a:p>
            <a:r>
              <a:rPr lang="zh-CN" altLang="zh-CN" dirty="0" smtClean="0"/>
              <a:t>桌面云可以有灵活的发放方式，可提供</a:t>
            </a:r>
            <a:r>
              <a:rPr lang="en-US" altLang="zh-CN" dirty="0" smtClean="0"/>
              <a:t>1</a:t>
            </a:r>
            <a:r>
              <a:rPr lang="zh-CN" altLang="zh-CN" dirty="0" smtClean="0"/>
              <a:t>对</a:t>
            </a:r>
            <a:r>
              <a:rPr lang="en-US" altLang="zh-CN" dirty="0" smtClean="0"/>
              <a:t>1</a:t>
            </a:r>
            <a:r>
              <a:rPr lang="zh-CN" altLang="zh-CN" dirty="0" smtClean="0"/>
              <a:t>、</a:t>
            </a:r>
            <a:r>
              <a:rPr lang="en-US" altLang="zh-CN" dirty="0" smtClean="0"/>
              <a:t>1</a:t>
            </a:r>
            <a:r>
              <a:rPr lang="zh-CN" altLang="zh-CN" dirty="0" smtClean="0"/>
              <a:t>对多，多对</a:t>
            </a:r>
            <a:r>
              <a:rPr lang="en-US" altLang="zh-CN" dirty="0" smtClean="0"/>
              <a:t>1</a:t>
            </a:r>
            <a:r>
              <a:rPr lang="zh-CN" altLang="zh-CN" dirty="0" smtClean="0"/>
              <a:t>，多对多方式的多种发放方式。</a:t>
            </a:r>
            <a:endParaRPr lang="zh-CN" altLang="en-US" dirty="0"/>
          </a:p>
        </p:txBody>
      </p:sp>
    </p:spTree>
    <p:extLst>
      <p:ext uri="{BB962C8B-B14F-4D97-AF65-F5344CB8AC3E}">
        <p14:creationId xmlns:p14="http://schemas.microsoft.com/office/powerpoint/2010/main" val="3327442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3"/>
            <a:r>
              <a:rPr lang="zh-CN" altLang="en-US" smtClean="0"/>
              <a:t>完整复制桌面</a:t>
            </a:r>
            <a:endParaRPr lang="en-US" dirty="0"/>
          </a:p>
        </p:txBody>
      </p:sp>
      <p:grpSp>
        <p:nvGrpSpPr>
          <p:cNvPr id="77" name="组合 76"/>
          <p:cNvGrpSpPr/>
          <p:nvPr/>
        </p:nvGrpSpPr>
        <p:grpSpPr>
          <a:xfrm>
            <a:off x="830081" y="1700114"/>
            <a:ext cx="7918184" cy="4032448"/>
            <a:chOff x="686065" y="2060848"/>
            <a:chExt cx="7918184" cy="4032448"/>
          </a:xfrm>
        </p:grpSpPr>
        <p:sp>
          <p:nvSpPr>
            <p:cNvPr id="4" name="Rectangle 893"/>
            <p:cNvSpPr>
              <a:spLocks noChangeArrowheads="1"/>
            </p:cNvSpPr>
            <p:nvPr/>
          </p:nvSpPr>
          <p:spPr bwMode="auto">
            <a:xfrm>
              <a:off x="2173332" y="2325025"/>
              <a:ext cx="1448731" cy="1000569"/>
            </a:xfrm>
            <a:prstGeom prst="rect">
              <a:avLst/>
            </a:prstGeom>
            <a:solidFill>
              <a:schemeClr val="bg1"/>
            </a:solidFill>
            <a:ln w="9525" algn="ctr">
              <a:solidFill>
                <a:schemeClr val="tx1"/>
              </a:solidFill>
              <a:prstDash val="dash"/>
              <a:miter lim="800000"/>
              <a:headEnd/>
              <a:tailEnd/>
            </a:ln>
          </p:spPr>
          <p:txBody>
            <a:bodyPr wrap="none" anchor="ct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algn="l">
                <a:lnSpc>
                  <a:spcPct val="140000"/>
                </a:lnSpc>
                <a:buFont typeface="Wingdings" pitchFamily="2" charset="2"/>
                <a:buChar char="l"/>
              </a:pPr>
              <a:endParaRPr lang="zh-CN" altLang="en-US" sz="2000">
                <a:latin typeface="+mn-lt"/>
                <a:ea typeface="+mn-ea"/>
              </a:endParaRPr>
            </a:p>
          </p:txBody>
        </p:sp>
        <p:grpSp>
          <p:nvGrpSpPr>
            <p:cNvPr id="5" name="组合 32"/>
            <p:cNvGrpSpPr/>
            <p:nvPr/>
          </p:nvGrpSpPr>
          <p:grpSpPr>
            <a:xfrm>
              <a:off x="4426061" y="2247190"/>
              <a:ext cx="2112649" cy="3797084"/>
              <a:chOff x="891447" y="1474045"/>
              <a:chExt cx="2592288" cy="3927414"/>
            </a:xfrm>
          </p:grpSpPr>
          <p:sp>
            <p:nvSpPr>
              <p:cNvPr id="6" name="圆角矩形 5"/>
              <p:cNvSpPr/>
              <p:nvPr/>
            </p:nvSpPr>
            <p:spPr bwMode="auto">
              <a:xfrm>
                <a:off x="891447" y="3648375"/>
                <a:ext cx="2592288" cy="1753084"/>
              </a:xfrm>
              <a:prstGeom prst="round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mn-lt"/>
                  <a:ea typeface="+mn-ea"/>
                </a:endParaRPr>
              </a:p>
            </p:txBody>
          </p:sp>
          <p:sp>
            <p:nvSpPr>
              <p:cNvPr id="7" name="圆角矩形 6"/>
              <p:cNvSpPr/>
              <p:nvPr/>
            </p:nvSpPr>
            <p:spPr bwMode="auto">
              <a:xfrm>
                <a:off x="891447" y="1474045"/>
                <a:ext cx="2586204" cy="1858116"/>
              </a:xfrm>
              <a:prstGeom prst="roundRect">
                <a:avLst/>
              </a:prstGeom>
              <a:solidFill>
                <a:schemeClr val="bg1">
                  <a:lumMod val="85000"/>
                </a:schemeClr>
              </a:solidFill>
              <a:ln w="254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sz="1400" dirty="0" smtClean="0">
                    <a:latin typeface="+mn-lt"/>
                    <a:ea typeface="+mn-ea"/>
                  </a:rPr>
                  <a:t>计算资源</a:t>
                </a:r>
                <a:endParaRPr kumimoji="0" lang="zh-CN" altLang="en-US" sz="1400" b="0" i="0" u="none" strike="noStrike" cap="none" normalizeH="0" baseline="0" dirty="0" smtClean="0">
                  <a:ln>
                    <a:noFill/>
                  </a:ln>
                  <a:solidFill>
                    <a:schemeClr val="tx1"/>
                  </a:solidFill>
                  <a:effectLst/>
                  <a:latin typeface="+mn-lt"/>
                  <a:ea typeface="+mn-ea"/>
                </a:endParaRPr>
              </a:p>
            </p:txBody>
          </p:sp>
        </p:grpSp>
        <p:sp>
          <p:nvSpPr>
            <p:cNvPr id="8" name="圆角矩形 7"/>
            <p:cNvSpPr/>
            <p:nvPr/>
          </p:nvSpPr>
          <p:spPr bwMode="auto">
            <a:xfrm>
              <a:off x="4304292" y="2233972"/>
              <a:ext cx="2252730" cy="3859324"/>
            </a:xfrm>
            <a:prstGeom prst="roundRect">
              <a:avLst>
                <a:gd name="adj" fmla="val 3637"/>
              </a:avLst>
            </a:prstGeom>
            <a:noFill/>
            <a:ln w="9525" cap="flat" cmpd="sng" algn="ctr">
              <a:solidFill>
                <a:schemeClr val="accent2"/>
              </a:solidFill>
              <a:prstDash val="solid"/>
              <a:round/>
              <a:headEnd type="none" w="med" len="med"/>
              <a:tailEnd type="none" w="med" len="med"/>
            </a:ln>
            <a:effectLst>
              <a:outerShdw blurRad="50800" dist="38100" algn="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mn-lt"/>
                <a:ea typeface="+mn-ea"/>
              </a:endParaRPr>
            </a:p>
          </p:txBody>
        </p:sp>
        <p:pic>
          <p:nvPicPr>
            <p:cNvPr id="9" name="Picture 67" descr="OS Reg Disk.png"/>
            <p:cNvPicPr>
              <a:picLocks noChangeAspect="1"/>
            </p:cNvPicPr>
            <p:nvPr/>
          </p:nvPicPr>
          <p:blipFill>
            <a:blip r:embed="rId3" cstate="print"/>
            <a:srcRect/>
            <a:stretch>
              <a:fillRect/>
            </a:stretch>
          </p:blipFill>
          <p:spPr bwMode="auto">
            <a:xfrm>
              <a:off x="4698116" y="5437902"/>
              <a:ext cx="641214" cy="606373"/>
            </a:xfrm>
            <a:prstGeom prst="rect">
              <a:avLst/>
            </a:prstGeom>
            <a:noFill/>
            <a:ln w="9525">
              <a:noFill/>
              <a:miter lim="800000"/>
              <a:headEnd/>
              <a:tailEnd/>
            </a:ln>
          </p:spPr>
        </p:pic>
        <p:pic>
          <p:nvPicPr>
            <p:cNvPr id="10" name="Picture 77" descr="云3"/>
            <p:cNvPicPr>
              <a:picLocks noChangeAspect="1" noChangeArrowheads="1"/>
            </p:cNvPicPr>
            <p:nvPr/>
          </p:nvPicPr>
          <p:blipFill>
            <a:blip r:embed="rId4" cstate="print"/>
            <a:srcRect/>
            <a:stretch>
              <a:fillRect/>
            </a:stretch>
          </p:blipFill>
          <p:spPr bwMode="auto">
            <a:xfrm>
              <a:off x="1747140" y="3518768"/>
              <a:ext cx="2043627" cy="1662797"/>
            </a:xfrm>
            <a:prstGeom prst="rect">
              <a:avLst/>
            </a:prstGeom>
            <a:noFill/>
          </p:spPr>
        </p:pic>
        <p:pic>
          <p:nvPicPr>
            <p:cNvPr id="11" name="Picture 17" descr="Rackable systems"/>
            <p:cNvPicPr>
              <a:picLocks noChangeAspect="1" noChangeArrowheads="1"/>
            </p:cNvPicPr>
            <p:nvPr/>
          </p:nvPicPr>
          <p:blipFill>
            <a:blip r:embed="rId5" cstate="print"/>
            <a:srcRect/>
            <a:stretch>
              <a:fillRect/>
            </a:stretch>
          </p:blipFill>
          <p:spPr bwMode="auto">
            <a:xfrm>
              <a:off x="2843062" y="4178502"/>
              <a:ext cx="245994" cy="473682"/>
            </a:xfrm>
            <a:prstGeom prst="rect">
              <a:avLst/>
            </a:prstGeom>
            <a:noFill/>
            <a:ln w="9525">
              <a:noFill/>
              <a:miter lim="800000"/>
              <a:headEnd/>
              <a:tailEnd/>
            </a:ln>
          </p:spPr>
        </p:pic>
        <p:pic>
          <p:nvPicPr>
            <p:cNvPr id="12" name="Picture 29" descr="10snode-l"/>
            <p:cNvPicPr>
              <a:picLocks noChangeAspect="1" noChangeArrowheads="1"/>
            </p:cNvPicPr>
            <p:nvPr/>
          </p:nvPicPr>
          <p:blipFill>
            <a:blip r:embed="rId6" cstate="print"/>
            <a:srcRect/>
            <a:stretch>
              <a:fillRect/>
            </a:stretch>
          </p:blipFill>
          <p:spPr bwMode="auto">
            <a:xfrm>
              <a:off x="3147485" y="4178502"/>
              <a:ext cx="194031" cy="473682"/>
            </a:xfrm>
            <a:prstGeom prst="rect">
              <a:avLst/>
            </a:prstGeom>
            <a:solidFill>
              <a:srgbClr val="FFFFFF">
                <a:alpha val="21176"/>
              </a:srgbClr>
            </a:solidFill>
            <a:ln w="9525">
              <a:noFill/>
              <a:miter lim="800000"/>
              <a:headEnd/>
              <a:tailEnd/>
            </a:ln>
          </p:spPr>
        </p:pic>
        <p:sp>
          <p:nvSpPr>
            <p:cNvPr id="13" name="TextBox 12"/>
            <p:cNvSpPr txBox="1"/>
            <p:nvPr/>
          </p:nvSpPr>
          <p:spPr>
            <a:xfrm>
              <a:off x="2348756" y="5061454"/>
              <a:ext cx="1285805" cy="492443"/>
            </a:xfrm>
            <a:prstGeom prst="rect">
              <a:avLst/>
            </a:prstGeom>
            <a:noFill/>
          </p:spPr>
          <p:txBody>
            <a:bodyPr wrap="square" rtlCol="0">
              <a:spAutoFit/>
            </a:bodyPr>
            <a:lstStyle/>
            <a:p>
              <a:r>
                <a:rPr lang="zh-CN" altLang="en-US" sz="1300" dirty="0" smtClean="0">
                  <a:latin typeface="+mn-lt"/>
                  <a:ea typeface="+mn-ea"/>
                </a:rPr>
                <a:t>云平台</a:t>
              </a:r>
              <a:endParaRPr lang="en-US" altLang="zh-CN" sz="1300" dirty="0" smtClean="0">
                <a:latin typeface="+mn-lt"/>
                <a:ea typeface="+mn-ea"/>
              </a:endParaRPr>
            </a:p>
            <a:p>
              <a:r>
                <a:rPr lang="en-US" altLang="zh-CN" sz="1300" dirty="0" smtClean="0">
                  <a:latin typeface="+mn-lt"/>
                  <a:ea typeface="+mn-ea"/>
                </a:rPr>
                <a:t>FusionSphere</a:t>
              </a:r>
              <a:endParaRPr lang="zh-CN" altLang="en-US" sz="1300" dirty="0">
                <a:latin typeface="+mn-lt"/>
                <a:ea typeface="+mn-ea"/>
              </a:endParaRPr>
            </a:p>
          </p:txBody>
        </p:sp>
        <p:pic>
          <p:nvPicPr>
            <p:cNvPr id="14" name="Picture 146" descr="图片544"/>
            <p:cNvPicPr>
              <a:picLocks noChangeAspect="1" noChangeArrowheads="1"/>
            </p:cNvPicPr>
            <p:nvPr/>
          </p:nvPicPr>
          <p:blipFill>
            <a:blip r:embed="rId7" cstate="print"/>
            <a:srcRect/>
            <a:stretch>
              <a:fillRect/>
            </a:stretch>
          </p:blipFill>
          <p:spPr bwMode="auto">
            <a:xfrm>
              <a:off x="2055568" y="4103177"/>
              <a:ext cx="483071" cy="492379"/>
            </a:xfrm>
            <a:prstGeom prst="rect">
              <a:avLst/>
            </a:prstGeom>
            <a:noFill/>
            <a:ln w="9525">
              <a:noFill/>
              <a:miter lim="800000"/>
              <a:headEnd/>
              <a:tailEnd/>
            </a:ln>
          </p:spPr>
        </p:pic>
        <p:sp>
          <p:nvSpPr>
            <p:cNvPr id="15" name="TextBox 14"/>
            <p:cNvSpPr txBox="1"/>
            <p:nvPr/>
          </p:nvSpPr>
          <p:spPr>
            <a:xfrm>
              <a:off x="2252747" y="3629451"/>
              <a:ext cx="1291075" cy="460925"/>
            </a:xfrm>
            <a:prstGeom prst="rect">
              <a:avLst/>
            </a:prstGeom>
            <a:noFill/>
          </p:spPr>
          <p:txBody>
            <a:bodyPr wrap="square" rtlCol="0">
              <a:spAutoFit/>
            </a:bodyPr>
            <a:lstStyle/>
            <a:p>
              <a:r>
                <a:rPr lang="zh-CN" altLang="en-US" sz="1200" dirty="0" smtClean="0">
                  <a:latin typeface="+mn-lt"/>
                  <a:ea typeface="+mn-ea"/>
                </a:rPr>
                <a:t>桌面云管理</a:t>
              </a:r>
              <a:endParaRPr lang="en-US" altLang="zh-CN" sz="1200" dirty="0" smtClean="0">
                <a:latin typeface="+mn-lt"/>
                <a:ea typeface="+mn-ea"/>
              </a:endParaRPr>
            </a:p>
            <a:p>
              <a:r>
                <a:rPr lang="en-US" altLang="zh-CN" sz="1200" dirty="0" smtClean="0">
                  <a:latin typeface="+mn-lt"/>
                  <a:ea typeface="+mn-ea"/>
                </a:rPr>
                <a:t>FusionAccess</a:t>
              </a:r>
              <a:endParaRPr lang="zh-CN" altLang="en-US" sz="1200" dirty="0">
                <a:latin typeface="+mn-lt"/>
                <a:ea typeface="+mn-ea"/>
              </a:endParaRPr>
            </a:p>
          </p:txBody>
        </p:sp>
        <p:pic>
          <p:nvPicPr>
            <p:cNvPr id="16" name="Picture 12" descr="Wyse Vista Desktop"/>
            <p:cNvPicPr>
              <a:picLocks noChangeAspect="1" noChangeArrowheads="1"/>
            </p:cNvPicPr>
            <p:nvPr/>
          </p:nvPicPr>
          <p:blipFill>
            <a:blip r:embed="rId8" cstate="print"/>
            <a:srcRect/>
            <a:stretch>
              <a:fillRect/>
            </a:stretch>
          </p:blipFill>
          <p:spPr bwMode="auto">
            <a:xfrm>
              <a:off x="769757" y="3728066"/>
              <a:ext cx="612075" cy="372994"/>
            </a:xfrm>
            <a:prstGeom prst="rect">
              <a:avLst/>
            </a:prstGeom>
            <a:noFill/>
            <a:ln w="9525">
              <a:noFill/>
              <a:miter lim="800000"/>
              <a:headEnd/>
              <a:tailEnd/>
            </a:ln>
          </p:spPr>
        </p:pic>
        <p:grpSp>
          <p:nvGrpSpPr>
            <p:cNvPr id="17" name="组合 13"/>
            <p:cNvGrpSpPr/>
            <p:nvPr/>
          </p:nvGrpSpPr>
          <p:grpSpPr>
            <a:xfrm>
              <a:off x="686065" y="4688802"/>
              <a:ext cx="668663" cy="713222"/>
              <a:chOff x="1510087" y="2390313"/>
              <a:chExt cx="901963" cy="1136136"/>
            </a:xfrm>
          </p:grpSpPr>
          <p:pic>
            <p:nvPicPr>
              <p:cNvPr id="18" name="Picture 7" descr="XP icon my computer"/>
              <p:cNvPicPr>
                <a:picLocks noChangeAspect="1" noChangeArrowheads="1"/>
              </p:cNvPicPr>
              <p:nvPr/>
            </p:nvPicPr>
            <p:blipFill>
              <a:blip r:embed="rId9" cstate="print"/>
              <a:srcRect/>
              <a:stretch>
                <a:fillRect/>
              </a:stretch>
            </p:blipFill>
            <p:spPr bwMode="auto">
              <a:xfrm>
                <a:off x="1658436" y="2390313"/>
                <a:ext cx="735949" cy="593517"/>
              </a:xfrm>
              <a:prstGeom prst="rect">
                <a:avLst/>
              </a:prstGeom>
              <a:noFill/>
              <a:ln w="9525">
                <a:noFill/>
                <a:miter lim="800000"/>
                <a:headEnd/>
                <a:tailEnd/>
              </a:ln>
            </p:spPr>
          </p:pic>
          <p:sp>
            <p:nvSpPr>
              <p:cNvPr id="19" name="Rectangle 42"/>
              <p:cNvSpPr>
                <a:spLocks noChangeArrowheads="1"/>
              </p:cNvSpPr>
              <p:nvPr/>
            </p:nvSpPr>
            <p:spPr bwMode="auto">
              <a:xfrm>
                <a:off x="1510087" y="3073541"/>
                <a:ext cx="901963" cy="452908"/>
              </a:xfrm>
              <a:prstGeom prst="rect">
                <a:avLst/>
              </a:prstGeom>
              <a:noFill/>
              <a:ln w="9525" algn="ctr">
                <a:noFill/>
                <a:miter lim="800000"/>
                <a:headEnd/>
                <a:tailEnd/>
              </a:ln>
            </p:spPr>
            <p:txBody>
              <a:bodyPr wrap="none" lIns="83448" tIns="41724" rIns="83448" bIns="41724">
                <a:spAutoFit/>
              </a:bodyPr>
              <a:lstStyle/>
              <a:p>
                <a:pPr eaLnBrk="0" hangingPunct="0"/>
                <a:r>
                  <a:rPr lang="zh-CN" altLang="en-US" sz="1300" dirty="0" smtClean="0">
                    <a:latin typeface="+mn-lt"/>
                    <a:ea typeface="+mn-ea"/>
                  </a:rPr>
                  <a:t>软终端</a:t>
                </a:r>
                <a:endParaRPr lang="zh-CN" altLang="en-US" sz="1300" dirty="0">
                  <a:latin typeface="+mn-lt"/>
                  <a:ea typeface="+mn-ea"/>
                </a:endParaRPr>
              </a:p>
            </p:txBody>
          </p:sp>
        </p:grpSp>
        <p:pic>
          <p:nvPicPr>
            <p:cNvPr id="20" name="Picture 12" descr="Wyse Vista Desktop"/>
            <p:cNvPicPr>
              <a:picLocks noChangeAspect="1" noChangeArrowheads="1"/>
            </p:cNvPicPr>
            <p:nvPr/>
          </p:nvPicPr>
          <p:blipFill>
            <a:blip r:embed="rId8" cstate="print"/>
            <a:srcRect/>
            <a:stretch>
              <a:fillRect/>
            </a:stretch>
          </p:blipFill>
          <p:spPr bwMode="auto">
            <a:xfrm>
              <a:off x="772986" y="4225542"/>
              <a:ext cx="612075" cy="372994"/>
            </a:xfrm>
            <a:prstGeom prst="rect">
              <a:avLst/>
            </a:prstGeom>
            <a:noFill/>
            <a:ln w="9525">
              <a:noFill/>
              <a:miter lim="800000"/>
              <a:headEnd/>
              <a:tailEnd/>
            </a:ln>
          </p:spPr>
        </p:pic>
        <p:cxnSp>
          <p:nvCxnSpPr>
            <p:cNvPr id="21" name="直接连接符 20"/>
            <p:cNvCxnSpPr>
              <a:stCxn id="16" idx="3"/>
            </p:cNvCxnSpPr>
            <p:nvPr/>
          </p:nvCxnSpPr>
          <p:spPr>
            <a:xfrm>
              <a:off x="1381832" y="3914564"/>
              <a:ext cx="673736" cy="4331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4" idx="1"/>
            </p:cNvCxnSpPr>
            <p:nvPr/>
          </p:nvCxnSpPr>
          <p:spPr>
            <a:xfrm>
              <a:off x="1385061" y="4347763"/>
              <a:ext cx="670507" cy="16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355586" y="4347764"/>
              <a:ext cx="699982" cy="4138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520496" y="4376837"/>
              <a:ext cx="3834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355" descr="图片221"/>
            <p:cNvPicPr>
              <a:picLocks noChangeAspect="1" noChangeArrowheads="1"/>
            </p:cNvPicPr>
            <p:nvPr/>
          </p:nvPicPr>
          <p:blipFill>
            <a:blip r:embed="rId10" cstate="print"/>
            <a:srcRect/>
            <a:stretch>
              <a:fillRect/>
            </a:stretch>
          </p:blipFill>
          <p:spPr bwMode="auto">
            <a:xfrm>
              <a:off x="4852253" y="3456490"/>
              <a:ext cx="518107" cy="502902"/>
            </a:xfrm>
            <a:prstGeom prst="rect">
              <a:avLst/>
            </a:prstGeom>
            <a:noFill/>
          </p:spPr>
        </p:pic>
        <p:sp>
          <p:nvSpPr>
            <p:cNvPr id="26" name="Isosceles Triangle 89"/>
            <p:cNvSpPr>
              <a:spLocks noChangeArrowheads="1"/>
            </p:cNvSpPr>
            <p:nvPr/>
          </p:nvSpPr>
          <p:spPr bwMode="auto">
            <a:xfrm rot="10800000">
              <a:off x="4791727" y="3250349"/>
              <a:ext cx="1582282" cy="319236"/>
            </a:xfrm>
            <a:prstGeom prst="triangle">
              <a:avLst>
                <a:gd name="adj" fmla="val 49426"/>
              </a:avLst>
            </a:prstGeom>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anchor="ctr" anchorCtr="0">
              <a:normAutofit fontScale="47500" lnSpcReduction="20000"/>
              <a:scene3d>
                <a:camera prst="orthographicFront">
                  <a:rot lat="0" lon="10800000" rev="0"/>
                </a:camera>
                <a:lightRig rig="threePt" dir="t"/>
              </a:scene3d>
            </a:bodyPr>
            <a:lstStyle/>
            <a:p>
              <a:pPr fontAlgn="auto">
                <a:spcBef>
                  <a:spcPts val="0"/>
                </a:spcBef>
                <a:spcAft>
                  <a:spcPts val="0"/>
                </a:spcAft>
                <a:defRPr/>
              </a:pPr>
              <a:endParaRPr lang="zh-CN" altLang="en-US" sz="1100" b="1" dirty="0">
                <a:solidFill>
                  <a:srgbClr val="FFFFFF"/>
                </a:solidFill>
                <a:cs typeface="Arial" pitchFamily="34" charset="0"/>
              </a:endParaRPr>
            </a:p>
          </p:txBody>
        </p:sp>
        <p:pic>
          <p:nvPicPr>
            <p:cNvPr id="27" name="Picture 67" descr="OS Reg Disk.png"/>
            <p:cNvPicPr>
              <a:picLocks noChangeAspect="1"/>
            </p:cNvPicPr>
            <p:nvPr/>
          </p:nvPicPr>
          <p:blipFill>
            <a:blip r:embed="rId3" cstate="print"/>
            <a:srcRect/>
            <a:stretch>
              <a:fillRect/>
            </a:stretch>
          </p:blipFill>
          <p:spPr bwMode="auto">
            <a:xfrm>
              <a:off x="5733154" y="5437902"/>
              <a:ext cx="641214" cy="606373"/>
            </a:xfrm>
            <a:prstGeom prst="rect">
              <a:avLst/>
            </a:prstGeom>
            <a:noFill/>
            <a:ln w="9525">
              <a:noFill/>
              <a:miter lim="800000"/>
              <a:headEnd/>
              <a:tailEnd/>
            </a:ln>
          </p:spPr>
        </p:pic>
        <p:pic>
          <p:nvPicPr>
            <p:cNvPr id="28" name="Picture 2355" descr="图片221"/>
            <p:cNvPicPr>
              <a:picLocks noChangeAspect="1" noChangeArrowheads="1"/>
            </p:cNvPicPr>
            <p:nvPr/>
          </p:nvPicPr>
          <p:blipFill>
            <a:blip r:embed="rId10" cstate="print"/>
            <a:srcRect/>
            <a:stretch>
              <a:fillRect/>
            </a:stretch>
          </p:blipFill>
          <p:spPr bwMode="auto">
            <a:xfrm>
              <a:off x="5612722" y="3404994"/>
              <a:ext cx="518107" cy="502902"/>
            </a:xfrm>
            <a:prstGeom prst="rect">
              <a:avLst/>
            </a:prstGeom>
            <a:noFill/>
          </p:spPr>
        </p:pic>
        <p:sp>
          <p:nvSpPr>
            <p:cNvPr id="29" name="AutoShape 23"/>
            <p:cNvSpPr>
              <a:spLocks noChangeArrowheads="1"/>
            </p:cNvSpPr>
            <p:nvPr/>
          </p:nvSpPr>
          <p:spPr bwMode="auto">
            <a:xfrm>
              <a:off x="4791727" y="2912041"/>
              <a:ext cx="364226" cy="344108"/>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100" b="0" dirty="0" smtClean="0">
                  <a:solidFill>
                    <a:srgbClr val="000000"/>
                  </a:solidFill>
                  <a:latin typeface="+mn-lt"/>
                  <a:ea typeface="+mn-ea"/>
                  <a:cs typeface="Arial Unicode MS" pitchFamily="34" charset="-122"/>
                </a:rPr>
                <a:t>VM</a:t>
              </a:r>
              <a:endParaRPr lang="zh-CN" altLang="en-US" sz="1100" b="0" dirty="0">
                <a:solidFill>
                  <a:srgbClr val="000000"/>
                </a:solidFill>
                <a:latin typeface="+mn-lt"/>
                <a:ea typeface="+mn-ea"/>
                <a:cs typeface="Arial Unicode MS" pitchFamily="34" charset="-122"/>
              </a:endParaRPr>
            </a:p>
          </p:txBody>
        </p:sp>
        <p:sp>
          <p:nvSpPr>
            <p:cNvPr id="30" name="AutoShape 23"/>
            <p:cNvSpPr>
              <a:spLocks noChangeArrowheads="1"/>
            </p:cNvSpPr>
            <p:nvPr/>
          </p:nvSpPr>
          <p:spPr bwMode="auto">
            <a:xfrm>
              <a:off x="5399856" y="2912041"/>
              <a:ext cx="364226" cy="344108"/>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100" b="0" dirty="0" smtClean="0">
                  <a:solidFill>
                    <a:srgbClr val="000000"/>
                  </a:solidFill>
                  <a:latin typeface="+mn-lt"/>
                  <a:ea typeface="+mn-ea"/>
                  <a:cs typeface="Arial Unicode MS" pitchFamily="34" charset="-122"/>
                </a:rPr>
                <a:t>VM</a:t>
              </a:r>
              <a:endParaRPr lang="zh-CN" altLang="en-US" sz="1100" b="0" dirty="0">
                <a:solidFill>
                  <a:srgbClr val="000000"/>
                </a:solidFill>
                <a:latin typeface="+mn-lt"/>
                <a:ea typeface="+mn-ea"/>
                <a:cs typeface="Arial Unicode MS" pitchFamily="34" charset="-122"/>
              </a:endParaRPr>
            </a:p>
          </p:txBody>
        </p:sp>
        <p:sp>
          <p:nvSpPr>
            <p:cNvPr id="31" name="AutoShape 23"/>
            <p:cNvSpPr>
              <a:spLocks noChangeArrowheads="1"/>
            </p:cNvSpPr>
            <p:nvPr/>
          </p:nvSpPr>
          <p:spPr bwMode="auto">
            <a:xfrm>
              <a:off x="6009783" y="2912041"/>
              <a:ext cx="364226" cy="344108"/>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r>
                <a:rPr lang="en-US" altLang="zh-CN" sz="1100" b="0" dirty="0" smtClean="0">
                  <a:solidFill>
                    <a:srgbClr val="000000"/>
                  </a:solidFill>
                  <a:latin typeface="+mn-lt"/>
                  <a:ea typeface="+mn-ea"/>
                  <a:cs typeface="Arial Unicode MS" pitchFamily="34" charset="-122"/>
                </a:rPr>
                <a:t>VM</a:t>
              </a:r>
              <a:endParaRPr lang="zh-CN" altLang="en-US" sz="1100" b="0" dirty="0">
                <a:solidFill>
                  <a:srgbClr val="000000"/>
                </a:solidFill>
                <a:latin typeface="+mn-lt"/>
                <a:ea typeface="+mn-ea"/>
                <a:cs typeface="Arial Unicode MS" pitchFamily="34" charset="-122"/>
              </a:endParaRPr>
            </a:p>
          </p:txBody>
        </p:sp>
        <p:cxnSp>
          <p:nvCxnSpPr>
            <p:cNvPr id="32" name="直接连接符 31"/>
            <p:cNvCxnSpPr/>
            <p:nvPr/>
          </p:nvCxnSpPr>
          <p:spPr>
            <a:xfrm>
              <a:off x="3347504" y="4376837"/>
              <a:ext cx="956788"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流程图: 磁盘 32"/>
            <p:cNvSpPr/>
            <p:nvPr/>
          </p:nvSpPr>
          <p:spPr bwMode="auto">
            <a:xfrm>
              <a:off x="4486946" y="4678317"/>
              <a:ext cx="641214" cy="28757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algn="ctr" defTabSz="801688" fontAlgn="base">
                <a:spcBef>
                  <a:spcPct val="0"/>
                </a:spcBef>
                <a:spcAft>
                  <a:spcPct val="0"/>
                </a:spcAft>
              </a:pPr>
              <a:r>
                <a:rPr lang="zh-CN" altLang="en-US" sz="1200" b="1" dirty="0" smtClean="0">
                  <a:solidFill>
                    <a:srgbClr val="C00000"/>
                  </a:solidFill>
                  <a:latin typeface="+mn-lt"/>
                  <a:ea typeface="+mn-ea"/>
                </a:rPr>
                <a:t>用户盘</a:t>
              </a:r>
            </a:p>
          </p:txBody>
        </p:sp>
        <p:cxnSp>
          <p:nvCxnSpPr>
            <p:cNvPr id="34" name="直接箭头连接符 8"/>
            <p:cNvCxnSpPr/>
            <p:nvPr/>
          </p:nvCxnSpPr>
          <p:spPr bwMode="auto">
            <a:xfrm>
              <a:off x="4913138" y="3887499"/>
              <a:ext cx="0" cy="657519"/>
            </a:xfrm>
            <a:prstGeom prst="straightConnector1">
              <a:avLst/>
            </a:prstGeom>
            <a:noFill/>
            <a:ln w="22225" cap="flat" cmpd="sng" algn="ctr">
              <a:solidFill>
                <a:srgbClr val="00B050"/>
              </a:solidFill>
              <a:prstDash val="sysDash"/>
              <a:round/>
              <a:headEnd type="arrow"/>
              <a:tailEnd type="arrow"/>
            </a:ln>
            <a:effectLst/>
          </p:spPr>
        </p:cxnSp>
        <p:sp>
          <p:nvSpPr>
            <p:cNvPr id="35" name="TextBox 34"/>
            <p:cNvSpPr txBox="1"/>
            <p:nvPr/>
          </p:nvSpPr>
          <p:spPr>
            <a:xfrm>
              <a:off x="5102774" y="5571538"/>
              <a:ext cx="1224136" cy="307777"/>
            </a:xfrm>
            <a:prstGeom prst="rect">
              <a:avLst/>
            </a:prstGeom>
            <a:noFill/>
          </p:spPr>
          <p:txBody>
            <a:bodyPr wrap="square" rtlCol="0">
              <a:spAutoFit/>
            </a:bodyPr>
            <a:lstStyle/>
            <a:p>
              <a:r>
                <a:rPr lang="zh-CN" altLang="en-US" sz="1400" dirty="0" smtClean="0">
                  <a:latin typeface="+mn-lt"/>
                  <a:ea typeface="+mn-ea"/>
                </a:rPr>
                <a:t>存储资源</a:t>
              </a:r>
              <a:endParaRPr lang="zh-CN" altLang="en-US" sz="1400" dirty="0">
                <a:latin typeface="+mn-lt"/>
                <a:ea typeface="+mn-ea"/>
              </a:endParaRPr>
            </a:p>
          </p:txBody>
        </p:sp>
        <p:cxnSp>
          <p:nvCxnSpPr>
            <p:cNvPr id="36" name="直接箭头连接符 8"/>
            <p:cNvCxnSpPr/>
            <p:nvPr/>
          </p:nvCxnSpPr>
          <p:spPr bwMode="auto">
            <a:xfrm>
              <a:off x="5521984" y="3914564"/>
              <a:ext cx="0" cy="619968"/>
            </a:xfrm>
            <a:prstGeom prst="straightConnector1">
              <a:avLst/>
            </a:prstGeom>
            <a:noFill/>
            <a:ln w="22225" cap="flat" cmpd="sng" algn="ctr">
              <a:solidFill>
                <a:srgbClr val="00B050"/>
              </a:solidFill>
              <a:prstDash val="sysDash"/>
              <a:round/>
              <a:headEnd type="arrow"/>
              <a:tailEnd type="arrow"/>
            </a:ln>
            <a:effectLst/>
          </p:spPr>
        </p:cxnSp>
        <p:cxnSp>
          <p:nvCxnSpPr>
            <p:cNvPr id="37" name="直接箭头连接符 8"/>
            <p:cNvCxnSpPr/>
            <p:nvPr/>
          </p:nvCxnSpPr>
          <p:spPr bwMode="auto">
            <a:xfrm>
              <a:off x="6130830" y="3887499"/>
              <a:ext cx="0" cy="657519"/>
            </a:xfrm>
            <a:prstGeom prst="straightConnector1">
              <a:avLst/>
            </a:prstGeom>
            <a:noFill/>
            <a:ln w="22225" cap="flat" cmpd="sng" algn="ctr">
              <a:solidFill>
                <a:srgbClr val="00B050"/>
              </a:solidFill>
              <a:prstDash val="sysDash"/>
              <a:round/>
              <a:headEnd type="arrow"/>
              <a:tailEnd type="arrow"/>
            </a:ln>
            <a:effectLst/>
          </p:spPr>
        </p:cxnSp>
        <p:sp>
          <p:nvSpPr>
            <p:cNvPr id="38" name="圆角矩形 37"/>
            <p:cNvSpPr/>
            <p:nvPr/>
          </p:nvSpPr>
          <p:spPr>
            <a:xfrm>
              <a:off x="4626305" y="4127028"/>
              <a:ext cx="1758987" cy="1733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lumMod val="95000"/>
                      <a:lumOff val="5000"/>
                    </a:schemeClr>
                  </a:solidFill>
                </a:rPr>
                <a:t>NAS</a:t>
              </a:r>
              <a:r>
                <a:rPr lang="zh-CN" altLang="en-US" sz="1400" dirty="0" smtClean="0">
                  <a:solidFill>
                    <a:schemeClr val="tx1">
                      <a:lumMod val="95000"/>
                      <a:lumOff val="5000"/>
                    </a:schemeClr>
                  </a:solidFill>
                </a:rPr>
                <a:t>或</a:t>
              </a:r>
              <a:r>
                <a:rPr lang="en-US" altLang="zh-CN" sz="1400" dirty="0" smtClean="0">
                  <a:solidFill>
                    <a:schemeClr val="tx1">
                      <a:lumMod val="95000"/>
                      <a:lumOff val="5000"/>
                    </a:schemeClr>
                  </a:solidFill>
                </a:rPr>
                <a:t>SAN</a:t>
              </a:r>
              <a:endParaRPr lang="zh-CN" altLang="en-US" sz="1400" dirty="0">
                <a:solidFill>
                  <a:schemeClr val="tx1">
                    <a:lumMod val="95000"/>
                    <a:lumOff val="5000"/>
                  </a:schemeClr>
                </a:solidFill>
              </a:endParaRPr>
            </a:p>
          </p:txBody>
        </p:sp>
        <p:sp>
          <p:nvSpPr>
            <p:cNvPr id="39" name="流程图: 磁盘 38"/>
            <p:cNvSpPr/>
            <p:nvPr/>
          </p:nvSpPr>
          <p:spPr bwMode="auto">
            <a:xfrm>
              <a:off x="4486946" y="5011555"/>
              <a:ext cx="627873" cy="313795"/>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algn="ctr" defTabSz="801688" fontAlgn="base">
                <a:spcBef>
                  <a:spcPct val="0"/>
                </a:spcBef>
                <a:spcAft>
                  <a:spcPct val="0"/>
                </a:spcAft>
              </a:pPr>
              <a:r>
                <a:rPr lang="zh-CN" altLang="en-US" sz="1200" b="1" dirty="0" smtClean="0">
                  <a:solidFill>
                    <a:srgbClr val="C00000"/>
                  </a:solidFill>
                  <a:latin typeface="+mn-lt"/>
                  <a:ea typeface="+mn-ea"/>
                </a:rPr>
                <a:t>系统盘</a:t>
              </a:r>
            </a:p>
          </p:txBody>
        </p:sp>
        <p:sp>
          <p:nvSpPr>
            <p:cNvPr id="40" name="流程图: 磁盘 39"/>
            <p:cNvSpPr/>
            <p:nvPr/>
          </p:nvSpPr>
          <p:spPr bwMode="auto">
            <a:xfrm>
              <a:off x="5185192" y="4678317"/>
              <a:ext cx="641214" cy="28757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algn="ctr" defTabSz="801688" fontAlgn="base">
                <a:spcBef>
                  <a:spcPct val="0"/>
                </a:spcBef>
                <a:spcAft>
                  <a:spcPct val="0"/>
                </a:spcAft>
              </a:pPr>
              <a:r>
                <a:rPr lang="zh-CN" altLang="en-US" sz="1200" b="1" dirty="0" smtClean="0">
                  <a:solidFill>
                    <a:srgbClr val="C00000"/>
                  </a:solidFill>
                  <a:latin typeface="+mn-lt"/>
                  <a:ea typeface="+mn-ea"/>
                </a:rPr>
                <a:t>用户盘</a:t>
              </a:r>
            </a:p>
          </p:txBody>
        </p:sp>
        <p:sp>
          <p:nvSpPr>
            <p:cNvPr id="41" name="流程图: 磁盘 40"/>
            <p:cNvSpPr/>
            <p:nvPr/>
          </p:nvSpPr>
          <p:spPr bwMode="auto">
            <a:xfrm>
              <a:off x="5185192" y="5011555"/>
              <a:ext cx="627873" cy="313795"/>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algn="ctr" defTabSz="801688" fontAlgn="base">
                <a:spcBef>
                  <a:spcPct val="0"/>
                </a:spcBef>
                <a:spcAft>
                  <a:spcPct val="0"/>
                </a:spcAft>
              </a:pPr>
              <a:r>
                <a:rPr lang="zh-CN" altLang="en-US" sz="1200" b="1" dirty="0" smtClean="0">
                  <a:solidFill>
                    <a:srgbClr val="C00000"/>
                  </a:solidFill>
                  <a:latin typeface="+mn-lt"/>
                  <a:ea typeface="+mn-ea"/>
                </a:rPr>
                <a:t>系统盘</a:t>
              </a:r>
            </a:p>
          </p:txBody>
        </p:sp>
        <p:sp>
          <p:nvSpPr>
            <p:cNvPr id="42" name="流程图: 磁盘 41"/>
            <p:cNvSpPr/>
            <p:nvPr/>
          </p:nvSpPr>
          <p:spPr bwMode="auto">
            <a:xfrm>
              <a:off x="5915807" y="4678317"/>
              <a:ext cx="641214" cy="28757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algn="ctr" defTabSz="801688" fontAlgn="base">
                <a:spcBef>
                  <a:spcPct val="0"/>
                </a:spcBef>
                <a:spcAft>
                  <a:spcPct val="0"/>
                </a:spcAft>
              </a:pPr>
              <a:r>
                <a:rPr lang="zh-CN" altLang="en-US" sz="1200" b="1" dirty="0" smtClean="0">
                  <a:solidFill>
                    <a:srgbClr val="C00000"/>
                  </a:solidFill>
                  <a:latin typeface="+mn-lt"/>
                  <a:ea typeface="+mn-ea"/>
                </a:rPr>
                <a:t>用户盘</a:t>
              </a:r>
            </a:p>
          </p:txBody>
        </p:sp>
        <p:sp>
          <p:nvSpPr>
            <p:cNvPr id="43" name="流程图: 磁盘 42"/>
            <p:cNvSpPr/>
            <p:nvPr/>
          </p:nvSpPr>
          <p:spPr bwMode="auto">
            <a:xfrm>
              <a:off x="5915807" y="5011555"/>
              <a:ext cx="627873" cy="313795"/>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algn="ctr" defTabSz="801688" fontAlgn="base">
                <a:spcBef>
                  <a:spcPct val="0"/>
                </a:spcBef>
                <a:spcAft>
                  <a:spcPct val="0"/>
                </a:spcAft>
              </a:pPr>
              <a:r>
                <a:rPr lang="zh-CN" altLang="en-US" sz="1200" b="1" dirty="0" smtClean="0">
                  <a:solidFill>
                    <a:srgbClr val="C00000"/>
                  </a:solidFill>
                  <a:latin typeface="+mn-lt"/>
                  <a:ea typeface="+mn-ea"/>
                </a:rPr>
                <a:t>系统盘</a:t>
              </a:r>
            </a:p>
          </p:txBody>
        </p:sp>
        <p:sp>
          <p:nvSpPr>
            <p:cNvPr id="44" name="Text Box 1707"/>
            <p:cNvSpPr txBox="1">
              <a:spLocks noChangeArrowheads="1"/>
            </p:cNvSpPr>
            <p:nvPr/>
          </p:nvSpPr>
          <p:spPr bwMode="auto">
            <a:xfrm>
              <a:off x="2185830" y="3096682"/>
              <a:ext cx="413694" cy="215098"/>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a:solidFill>
                    <a:srgbClr val="000000"/>
                  </a:solidFill>
                  <a:latin typeface="+mn-lt"/>
                  <a:ea typeface="+mn-ea"/>
                </a:rPr>
                <a:t>AD</a:t>
              </a:r>
            </a:p>
          </p:txBody>
        </p:sp>
        <p:sp>
          <p:nvSpPr>
            <p:cNvPr id="45" name="Text Box 1707"/>
            <p:cNvSpPr txBox="1">
              <a:spLocks noChangeArrowheads="1"/>
            </p:cNvSpPr>
            <p:nvPr/>
          </p:nvSpPr>
          <p:spPr bwMode="auto">
            <a:xfrm>
              <a:off x="2176790" y="2340236"/>
              <a:ext cx="1076527" cy="215098"/>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chemeClr val="tx1">
                      <a:lumMod val="95000"/>
                      <a:lumOff val="5000"/>
                    </a:schemeClr>
                  </a:solidFill>
                  <a:latin typeface="+mn-lt"/>
                  <a:ea typeface="+mn-ea"/>
                </a:rPr>
                <a:t>IT</a:t>
              </a:r>
              <a:r>
                <a:rPr lang="zh-CN" altLang="en-US" sz="1400" dirty="0" smtClean="0">
                  <a:solidFill>
                    <a:schemeClr val="tx1">
                      <a:lumMod val="95000"/>
                      <a:lumOff val="5000"/>
                    </a:schemeClr>
                  </a:solidFill>
                  <a:latin typeface="+mn-lt"/>
                  <a:ea typeface="+mn-ea"/>
                </a:rPr>
                <a:t>基础部件</a:t>
              </a:r>
              <a:endParaRPr lang="zh-CN" altLang="en-US" sz="1400" dirty="0">
                <a:solidFill>
                  <a:schemeClr val="tx1">
                    <a:lumMod val="95000"/>
                    <a:lumOff val="5000"/>
                  </a:schemeClr>
                </a:solidFill>
                <a:latin typeface="+mn-lt"/>
                <a:ea typeface="+mn-ea"/>
              </a:endParaRPr>
            </a:p>
          </p:txBody>
        </p:sp>
        <p:pic>
          <p:nvPicPr>
            <p:cNvPr id="46" name="Picture 2795" descr="图片135"/>
            <p:cNvPicPr>
              <a:picLocks noChangeAspect="1" noChangeArrowheads="1"/>
            </p:cNvPicPr>
            <p:nvPr/>
          </p:nvPicPr>
          <p:blipFill>
            <a:blip r:embed="rId11" cstate="print"/>
            <a:srcRect/>
            <a:stretch>
              <a:fillRect/>
            </a:stretch>
          </p:blipFill>
          <p:spPr bwMode="auto">
            <a:xfrm>
              <a:off x="2701149" y="2596042"/>
              <a:ext cx="263682" cy="541298"/>
            </a:xfrm>
            <a:prstGeom prst="rect">
              <a:avLst/>
            </a:prstGeom>
            <a:noFill/>
            <a:ln w="9525">
              <a:noFill/>
              <a:miter lim="800000"/>
              <a:headEnd/>
              <a:tailEnd/>
            </a:ln>
          </p:spPr>
        </p:pic>
        <p:pic>
          <p:nvPicPr>
            <p:cNvPr id="47" name="Picture 2022" descr="图片247"/>
            <p:cNvPicPr>
              <a:picLocks noChangeAspect="1" noChangeArrowheads="1"/>
            </p:cNvPicPr>
            <p:nvPr/>
          </p:nvPicPr>
          <p:blipFill>
            <a:blip r:embed="rId12" cstate="print"/>
            <a:srcRect/>
            <a:stretch>
              <a:fillRect/>
            </a:stretch>
          </p:blipFill>
          <p:spPr bwMode="auto">
            <a:xfrm>
              <a:off x="2219760" y="2593434"/>
              <a:ext cx="257994" cy="505652"/>
            </a:xfrm>
            <a:prstGeom prst="rect">
              <a:avLst/>
            </a:prstGeom>
            <a:noFill/>
            <a:ln w="9525">
              <a:noFill/>
              <a:miter lim="800000"/>
              <a:headEnd/>
              <a:tailEnd/>
            </a:ln>
          </p:spPr>
        </p:pic>
        <p:pic>
          <p:nvPicPr>
            <p:cNvPr id="48" name="Picture 2023" descr="图片248"/>
            <p:cNvPicPr>
              <a:picLocks noChangeAspect="1" noChangeArrowheads="1"/>
            </p:cNvPicPr>
            <p:nvPr/>
          </p:nvPicPr>
          <p:blipFill>
            <a:blip r:embed="rId13" cstate="print"/>
            <a:srcRect/>
            <a:stretch>
              <a:fillRect/>
            </a:stretch>
          </p:blipFill>
          <p:spPr bwMode="auto">
            <a:xfrm>
              <a:off x="3187282" y="2559622"/>
              <a:ext cx="203741" cy="601444"/>
            </a:xfrm>
            <a:prstGeom prst="rect">
              <a:avLst/>
            </a:prstGeom>
            <a:noFill/>
            <a:ln w="9525">
              <a:noFill/>
              <a:miter lim="800000"/>
              <a:headEnd/>
              <a:tailEnd/>
            </a:ln>
          </p:spPr>
        </p:pic>
        <p:sp>
          <p:nvSpPr>
            <p:cNvPr id="49" name="Text Box 1707"/>
            <p:cNvSpPr txBox="1">
              <a:spLocks noChangeArrowheads="1"/>
            </p:cNvSpPr>
            <p:nvPr/>
          </p:nvSpPr>
          <p:spPr bwMode="auto">
            <a:xfrm>
              <a:off x="2672907" y="3096682"/>
              <a:ext cx="413694" cy="215098"/>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rgbClr val="000000"/>
                  </a:solidFill>
                  <a:latin typeface="+mn-lt"/>
                  <a:ea typeface="+mn-ea"/>
                </a:rPr>
                <a:t>DNS</a:t>
              </a:r>
              <a:endParaRPr lang="en-US" altLang="zh-CN" sz="1400" dirty="0">
                <a:solidFill>
                  <a:srgbClr val="000000"/>
                </a:solidFill>
                <a:latin typeface="+mn-lt"/>
                <a:ea typeface="+mn-ea"/>
              </a:endParaRPr>
            </a:p>
          </p:txBody>
        </p:sp>
        <p:sp>
          <p:nvSpPr>
            <p:cNvPr id="50" name="Text Box 1707"/>
            <p:cNvSpPr txBox="1">
              <a:spLocks noChangeArrowheads="1"/>
            </p:cNvSpPr>
            <p:nvPr/>
          </p:nvSpPr>
          <p:spPr bwMode="auto">
            <a:xfrm>
              <a:off x="3159984" y="3096682"/>
              <a:ext cx="474578"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rgbClr val="000000"/>
                  </a:solidFill>
                  <a:latin typeface="+mn-lt"/>
                  <a:ea typeface="+mn-ea"/>
                </a:rPr>
                <a:t>DHCP</a:t>
              </a:r>
              <a:endParaRPr lang="en-US" altLang="zh-CN" sz="1400" dirty="0">
                <a:solidFill>
                  <a:srgbClr val="000000"/>
                </a:solidFill>
                <a:latin typeface="+mn-lt"/>
                <a:ea typeface="+mn-ea"/>
              </a:endParaRPr>
            </a:p>
          </p:txBody>
        </p:sp>
        <p:cxnSp>
          <p:nvCxnSpPr>
            <p:cNvPr id="51" name="直接连接符 50"/>
            <p:cNvCxnSpPr/>
            <p:nvPr/>
          </p:nvCxnSpPr>
          <p:spPr>
            <a:xfrm>
              <a:off x="2782177" y="3312359"/>
              <a:ext cx="0" cy="4180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634562" y="2809112"/>
              <a:ext cx="6697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070588" y="3185672"/>
              <a:ext cx="1211188" cy="307777"/>
            </a:xfrm>
            <a:prstGeom prst="rect">
              <a:avLst/>
            </a:prstGeom>
            <a:noFill/>
          </p:spPr>
          <p:txBody>
            <a:bodyPr wrap="square" rtlCol="0">
              <a:spAutoFit/>
            </a:bodyPr>
            <a:lstStyle/>
            <a:p>
              <a:r>
                <a:rPr lang="en-US" altLang="zh-CN" sz="1400" dirty="0" smtClean="0">
                  <a:latin typeface="+mn-lt"/>
                  <a:ea typeface="+mn-ea"/>
                </a:rPr>
                <a:t>Hypervisor</a:t>
              </a:r>
              <a:endParaRPr lang="zh-CN" altLang="en-US" sz="1400" dirty="0">
                <a:latin typeface="+mn-lt"/>
                <a:ea typeface="+mn-ea"/>
              </a:endParaRPr>
            </a:p>
          </p:txBody>
        </p:sp>
        <p:pic>
          <p:nvPicPr>
            <p:cNvPr id="54"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5400215" y="2596042"/>
              <a:ext cx="363868" cy="356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5"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6010500" y="2596043"/>
              <a:ext cx="363868" cy="356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55576" y="4175131"/>
              <a:ext cx="363868" cy="356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55576" y="3749756"/>
              <a:ext cx="363868" cy="356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8" name="Freeform 400"/>
            <p:cNvSpPr>
              <a:spLocks/>
            </p:cNvSpPr>
            <p:nvPr/>
          </p:nvSpPr>
          <p:spPr bwMode="auto">
            <a:xfrm>
              <a:off x="3001073" y="3979228"/>
              <a:ext cx="602680" cy="472316"/>
            </a:xfrm>
            <a:custGeom>
              <a:avLst/>
              <a:gdLst>
                <a:gd name="T0" fmla="*/ 211 w 449"/>
                <a:gd name="T1" fmla="*/ 0 h 298"/>
                <a:gd name="T2" fmla="*/ 232 w 449"/>
                <a:gd name="T3" fmla="*/ 1 h 298"/>
                <a:gd name="T4" fmla="*/ 253 w 449"/>
                <a:gd name="T5" fmla="*/ 5 h 298"/>
                <a:gd name="T6" fmla="*/ 271 w 449"/>
                <a:gd name="T7" fmla="*/ 13 h 298"/>
                <a:gd name="T8" fmla="*/ 289 w 449"/>
                <a:gd name="T9" fmla="*/ 23 h 298"/>
                <a:gd name="T10" fmla="*/ 303 w 449"/>
                <a:gd name="T11" fmla="*/ 36 h 298"/>
                <a:gd name="T12" fmla="*/ 317 w 449"/>
                <a:gd name="T13" fmla="*/ 51 h 298"/>
                <a:gd name="T14" fmla="*/ 329 w 449"/>
                <a:gd name="T15" fmla="*/ 66 h 298"/>
                <a:gd name="T16" fmla="*/ 337 w 449"/>
                <a:gd name="T17" fmla="*/ 84 h 298"/>
                <a:gd name="T18" fmla="*/ 343 w 449"/>
                <a:gd name="T19" fmla="*/ 84 h 298"/>
                <a:gd name="T20" fmla="*/ 354 w 449"/>
                <a:gd name="T21" fmla="*/ 86 h 298"/>
                <a:gd name="T22" fmla="*/ 375 w 449"/>
                <a:gd name="T23" fmla="*/ 89 h 298"/>
                <a:gd name="T24" fmla="*/ 394 w 449"/>
                <a:gd name="T25" fmla="*/ 97 h 298"/>
                <a:gd name="T26" fmla="*/ 411 w 449"/>
                <a:gd name="T27" fmla="*/ 109 h 298"/>
                <a:gd name="T28" fmla="*/ 426 w 449"/>
                <a:gd name="T29" fmla="*/ 123 h 298"/>
                <a:gd name="T30" fmla="*/ 437 w 449"/>
                <a:gd name="T31" fmla="*/ 141 h 298"/>
                <a:gd name="T32" fmla="*/ 445 w 449"/>
                <a:gd name="T33" fmla="*/ 159 h 298"/>
                <a:gd name="T34" fmla="*/ 449 w 449"/>
                <a:gd name="T35" fmla="*/ 181 h 298"/>
                <a:gd name="T36" fmla="*/ 449 w 449"/>
                <a:gd name="T37" fmla="*/ 191 h 298"/>
                <a:gd name="T38" fmla="*/ 448 w 449"/>
                <a:gd name="T39" fmla="*/ 213 h 298"/>
                <a:gd name="T40" fmla="*/ 441 w 449"/>
                <a:gd name="T41" fmla="*/ 233 h 298"/>
                <a:gd name="T42" fmla="*/ 431 w 449"/>
                <a:gd name="T43" fmla="*/ 251 h 298"/>
                <a:gd name="T44" fmla="*/ 419 w 449"/>
                <a:gd name="T45" fmla="*/ 267 h 298"/>
                <a:gd name="T46" fmla="*/ 403 w 449"/>
                <a:gd name="T47" fmla="*/ 280 h 298"/>
                <a:gd name="T48" fmla="*/ 385 w 449"/>
                <a:gd name="T49" fmla="*/ 289 h 298"/>
                <a:gd name="T50" fmla="*/ 365 w 449"/>
                <a:gd name="T51" fmla="*/ 296 h 298"/>
                <a:gd name="T52" fmla="*/ 343 w 449"/>
                <a:gd name="T53" fmla="*/ 298 h 298"/>
                <a:gd name="T54" fmla="*/ 90 w 449"/>
                <a:gd name="T55" fmla="*/ 298 h 298"/>
                <a:gd name="T56" fmla="*/ 71 w 449"/>
                <a:gd name="T57" fmla="*/ 296 h 298"/>
                <a:gd name="T58" fmla="*/ 54 w 449"/>
                <a:gd name="T59" fmla="*/ 292 h 298"/>
                <a:gd name="T60" fmla="*/ 40 w 449"/>
                <a:gd name="T61" fmla="*/ 282 h 298"/>
                <a:gd name="T62" fmla="*/ 26 w 449"/>
                <a:gd name="T63" fmla="*/ 272 h 298"/>
                <a:gd name="T64" fmla="*/ 16 w 449"/>
                <a:gd name="T65" fmla="*/ 259 h 298"/>
                <a:gd name="T66" fmla="*/ 8 w 449"/>
                <a:gd name="T67" fmla="*/ 244 h 298"/>
                <a:gd name="T68" fmla="*/ 2 w 449"/>
                <a:gd name="T69" fmla="*/ 227 h 298"/>
                <a:gd name="T70" fmla="*/ 0 w 449"/>
                <a:gd name="T71" fmla="*/ 209 h 298"/>
                <a:gd name="T72" fmla="*/ 1 w 449"/>
                <a:gd name="T73" fmla="*/ 201 h 298"/>
                <a:gd name="T74" fmla="*/ 4 w 449"/>
                <a:gd name="T75" fmla="*/ 185 h 298"/>
                <a:gd name="T76" fmla="*/ 9 w 449"/>
                <a:gd name="T77" fmla="*/ 170 h 298"/>
                <a:gd name="T78" fmla="*/ 22 w 449"/>
                <a:gd name="T79" fmla="*/ 151 h 298"/>
                <a:gd name="T80" fmla="*/ 45 w 449"/>
                <a:gd name="T81" fmla="*/ 132 h 298"/>
                <a:gd name="T82" fmla="*/ 60 w 449"/>
                <a:gd name="T83" fmla="*/ 125 h 298"/>
                <a:gd name="T84" fmla="*/ 75 w 449"/>
                <a:gd name="T85" fmla="*/ 122 h 298"/>
                <a:gd name="T86" fmla="*/ 77 w 449"/>
                <a:gd name="T87" fmla="*/ 109 h 298"/>
                <a:gd name="T88" fmla="*/ 84 w 449"/>
                <a:gd name="T89" fmla="*/ 84 h 298"/>
                <a:gd name="T90" fmla="*/ 95 w 449"/>
                <a:gd name="T91" fmla="*/ 63 h 298"/>
                <a:gd name="T92" fmla="*/ 111 w 449"/>
                <a:gd name="T93" fmla="*/ 44 h 298"/>
                <a:gd name="T94" fmla="*/ 129 w 449"/>
                <a:gd name="T95" fmla="*/ 27 h 298"/>
                <a:gd name="T96" fmla="*/ 150 w 449"/>
                <a:gd name="T97" fmla="*/ 14 h 298"/>
                <a:gd name="T98" fmla="*/ 173 w 449"/>
                <a:gd name="T99" fmla="*/ 5 h 298"/>
                <a:gd name="T100" fmla="*/ 198 w 449"/>
                <a:gd name="T101" fmla="*/ 0 h 298"/>
                <a:gd name="T102" fmla="*/ 211 w 449"/>
                <a:gd name="T10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8">
                  <a:moveTo>
                    <a:pt x="211" y="0"/>
                  </a:moveTo>
                  <a:lnTo>
                    <a:pt x="211" y="0"/>
                  </a:lnTo>
                  <a:lnTo>
                    <a:pt x="222" y="0"/>
                  </a:lnTo>
                  <a:lnTo>
                    <a:pt x="232" y="1"/>
                  </a:lnTo>
                  <a:lnTo>
                    <a:pt x="242" y="3"/>
                  </a:lnTo>
                  <a:lnTo>
                    <a:pt x="253" y="5"/>
                  </a:lnTo>
                  <a:lnTo>
                    <a:pt x="262" y="9"/>
                  </a:lnTo>
                  <a:lnTo>
                    <a:pt x="271" y="13"/>
                  </a:lnTo>
                  <a:lnTo>
                    <a:pt x="280" y="18"/>
                  </a:lnTo>
                  <a:lnTo>
                    <a:pt x="289" y="23"/>
                  </a:lnTo>
                  <a:lnTo>
                    <a:pt x="297" y="29"/>
                  </a:lnTo>
                  <a:lnTo>
                    <a:pt x="303" y="36"/>
                  </a:lnTo>
                  <a:lnTo>
                    <a:pt x="311" y="43"/>
                  </a:lnTo>
                  <a:lnTo>
                    <a:pt x="317" y="51"/>
                  </a:lnTo>
                  <a:lnTo>
                    <a:pt x="324" y="58"/>
                  </a:lnTo>
                  <a:lnTo>
                    <a:pt x="329" y="66"/>
                  </a:lnTo>
                  <a:lnTo>
                    <a:pt x="334" y="75"/>
                  </a:lnTo>
                  <a:lnTo>
                    <a:pt x="337" y="84"/>
                  </a:lnTo>
                  <a:lnTo>
                    <a:pt x="337" y="84"/>
                  </a:lnTo>
                  <a:lnTo>
                    <a:pt x="343" y="84"/>
                  </a:lnTo>
                  <a:lnTo>
                    <a:pt x="343" y="84"/>
                  </a:lnTo>
                  <a:lnTo>
                    <a:pt x="354" y="86"/>
                  </a:lnTo>
                  <a:lnTo>
                    <a:pt x="365" y="87"/>
                  </a:lnTo>
                  <a:lnTo>
                    <a:pt x="375" y="89"/>
                  </a:lnTo>
                  <a:lnTo>
                    <a:pt x="385" y="94"/>
                  </a:lnTo>
                  <a:lnTo>
                    <a:pt x="394" y="97"/>
                  </a:lnTo>
                  <a:lnTo>
                    <a:pt x="403" y="103"/>
                  </a:lnTo>
                  <a:lnTo>
                    <a:pt x="411" y="109"/>
                  </a:lnTo>
                  <a:lnTo>
                    <a:pt x="419" y="116"/>
                  </a:lnTo>
                  <a:lnTo>
                    <a:pt x="426" y="123"/>
                  </a:lnTo>
                  <a:lnTo>
                    <a:pt x="431" y="132"/>
                  </a:lnTo>
                  <a:lnTo>
                    <a:pt x="437" y="141"/>
                  </a:lnTo>
                  <a:lnTo>
                    <a:pt x="441" y="150"/>
                  </a:lnTo>
                  <a:lnTo>
                    <a:pt x="445" y="159"/>
                  </a:lnTo>
                  <a:lnTo>
                    <a:pt x="448" y="169"/>
                  </a:lnTo>
                  <a:lnTo>
                    <a:pt x="449" y="181"/>
                  </a:lnTo>
                  <a:lnTo>
                    <a:pt x="449" y="191"/>
                  </a:lnTo>
                  <a:lnTo>
                    <a:pt x="449" y="191"/>
                  </a:lnTo>
                  <a:lnTo>
                    <a:pt x="449" y="202"/>
                  </a:lnTo>
                  <a:lnTo>
                    <a:pt x="448" y="213"/>
                  </a:lnTo>
                  <a:lnTo>
                    <a:pt x="445" y="224"/>
                  </a:lnTo>
                  <a:lnTo>
                    <a:pt x="441" y="233"/>
                  </a:lnTo>
                  <a:lnTo>
                    <a:pt x="437" y="242"/>
                  </a:lnTo>
                  <a:lnTo>
                    <a:pt x="431" y="251"/>
                  </a:lnTo>
                  <a:lnTo>
                    <a:pt x="426" y="260"/>
                  </a:lnTo>
                  <a:lnTo>
                    <a:pt x="419" y="267"/>
                  </a:lnTo>
                  <a:lnTo>
                    <a:pt x="411" y="273"/>
                  </a:lnTo>
                  <a:lnTo>
                    <a:pt x="403" y="280"/>
                  </a:lnTo>
                  <a:lnTo>
                    <a:pt x="394" y="286"/>
                  </a:lnTo>
                  <a:lnTo>
                    <a:pt x="385" y="289"/>
                  </a:lnTo>
                  <a:lnTo>
                    <a:pt x="375" y="294"/>
                  </a:lnTo>
                  <a:lnTo>
                    <a:pt x="365" y="296"/>
                  </a:lnTo>
                  <a:lnTo>
                    <a:pt x="354" y="297"/>
                  </a:lnTo>
                  <a:lnTo>
                    <a:pt x="343" y="298"/>
                  </a:lnTo>
                  <a:lnTo>
                    <a:pt x="90" y="298"/>
                  </a:lnTo>
                  <a:lnTo>
                    <a:pt x="90" y="298"/>
                  </a:lnTo>
                  <a:lnTo>
                    <a:pt x="81" y="297"/>
                  </a:lnTo>
                  <a:lnTo>
                    <a:pt x="71" y="296"/>
                  </a:lnTo>
                  <a:lnTo>
                    <a:pt x="64" y="294"/>
                  </a:lnTo>
                  <a:lnTo>
                    <a:pt x="54" y="292"/>
                  </a:lnTo>
                  <a:lnTo>
                    <a:pt x="47" y="287"/>
                  </a:lnTo>
                  <a:lnTo>
                    <a:pt x="40" y="282"/>
                  </a:lnTo>
                  <a:lnTo>
                    <a:pt x="33" y="278"/>
                  </a:lnTo>
                  <a:lnTo>
                    <a:pt x="26" y="272"/>
                  </a:lnTo>
                  <a:lnTo>
                    <a:pt x="21" y="266"/>
                  </a:lnTo>
                  <a:lnTo>
                    <a:pt x="16" y="259"/>
                  </a:lnTo>
                  <a:lnTo>
                    <a:pt x="11" y="252"/>
                  </a:lnTo>
                  <a:lnTo>
                    <a:pt x="8" y="244"/>
                  </a:lnTo>
                  <a:lnTo>
                    <a:pt x="5" y="236"/>
                  </a:lnTo>
                  <a:lnTo>
                    <a:pt x="2" y="227"/>
                  </a:lnTo>
                  <a:lnTo>
                    <a:pt x="1" y="218"/>
                  </a:lnTo>
                  <a:lnTo>
                    <a:pt x="0" y="209"/>
                  </a:lnTo>
                  <a:lnTo>
                    <a:pt x="0" y="209"/>
                  </a:lnTo>
                  <a:lnTo>
                    <a:pt x="1" y="201"/>
                  </a:lnTo>
                  <a:lnTo>
                    <a:pt x="2" y="193"/>
                  </a:lnTo>
                  <a:lnTo>
                    <a:pt x="4" y="185"/>
                  </a:lnTo>
                  <a:lnTo>
                    <a:pt x="6" y="178"/>
                  </a:lnTo>
                  <a:lnTo>
                    <a:pt x="9" y="170"/>
                  </a:lnTo>
                  <a:lnTo>
                    <a:pt x="13" y="164"/>
                  </a:lnTo>
                  <a:lnTo>
                    <a:pt x="22" y="151"/>
                  </a:lnTo>
                  <a:lnTo>
                    <a:pt x="33" y="141"/>
                  </a:lnTo>
                  <a:lnTo>
                    <a:pt x="45" y="132"/>
                  </a:lnTo>
                  <a:lnTo>
                    <a:pt x="52" y="129"/>
                  </a:lnTo>
                  <a:lnTo>
                    <a:pt x="60" y="125"/>
                  </a:lnTo>
                  <a:lnTo>
                    <a:pt x="67" y="123"/>
                  </a:lnTo>
                  <a:lnTo>
                    <a:pt x="75" y="122"/>
                  </a:lnTo>
                  <a:lnTo>
                    <a:pt x="75" y="122"/>
                  </a:lnTo>
                  <a:lnTo>
                    <a:pt x="77" y="109"/>
                  </a:lnTo>
                  <a:lnTo>
                    <a:pt x="81" y="97"/>
                  </a:lnTo>
                  <a:lnTo>
                    <a:pt x="84" y="84"/>
                  </a:lnTo>
                  <a:lnTo>
                    <a:pt x="90" y="73"/>
                  </a:lnTo>
                  <a:lnTo>
                    <a:pt x="95" y="63"/>
                  </a:lnTo>
                  <a:lnTo>
                    <a:pt x="103" y="53"/>
                  </a:lnTo>
                  <a:lnTo>
                    <a:pt x="111" y="44"/>
                  </a:lnTo>
                  <a:lnTo>
                    <a:pt x="119" y="35"/>
                  </a:lnTo>
                  <a:lnTo>
                    <a:pt x="129" y="27"/>
                  </a:lnTo>
                  <a:lnTo>
                    <a:pt x="139" y="20"/>
                  </a:lnTo>
                  <a:lnTo>
                    <a:pt x="150" y="14"/>
                  </a:lnTo>
                  <a:lnTo>
                    <a:pt x="161" y="9"/>
                  </a:lnTo>
                  <a:lnTo>
                    <a:pt x="173" y="5"/>
                  </a:lnTo>
                  <a:lnTo>
                    <a:pt x="186" y="2"/>
                  </a:lnTo>
                  <a:lnTo>
                    <a:pt x="198" y="0"/>
                  </a:lnTo>
                  <a:lnTo>
                    <a:pt x="211" y="0"/>
                  </a:lnTo>
                  <a:lnTo>
                    <a:pt x="211"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59" name="Freeform 401"/>
            <p:cNvSpPr>
              <a:spLocks/>
            </p:cNvSpPr>
            <p:nvPr/>
          </p:nvSpPr>
          <p:spPr bwMode="auto">
            <a:xfrm>
              <a:off x="2964831" y="3987153"/>
              <a:ext cx="602680" cy="475486"/>
            </a:xfrm>
            <a:custGeom>
              <a:avLst/>
              <a:gdLst>
                <a:gd name="T0" fmla="*/ 210 w 449"/>
                <a:gd name="T1" fmla="*/ 0 h 300"/>
                <a:gd name="T2" fmla="*/ 232 w 449"/>
                <a:gd name="T3" fmla="*/ 3 h 300"/>
                <a:gd name="T4" fmla="*/ 251 w 449"/>
                <a:gd name="T5" fmla="*/ 7 h 300"/>
                <a:gd name="T6" fmla="*/ 270 w 449"/>
                <a:gd name="T7" fmla="*/ 15 h 300"/>
                <a:gd name="T8" fmla="*/ 287 w 449"/>
                <a:gd name="T9" fmla="*/ 25 h 300"/>
                <a:gd name="T10" fmla="*/ 303 w 449"/>
                <a:gd name="T11" fmla="*/ 38 h 300"/>
                <a:gd name="T12" fmla="*/ 317 w 449"/>
                <a:gd name="T13" fmla="*/ 51 h 300"/>
                <a:gd name="T14" fmla="*/ 328 w 449"/>
                <a:gd name="T15" fmla="*/ 68 h 300"/>
                <a:gd name="T16" fmla="*/ 337 w 449"/>
                <a:gd name="T17" fmla="*/ 86 h 300"/>
                <a:gd name="T18" fmla="*/ 343 w 449"/>
                <a:gd name="T19" fmla="*/ 86 h 300"/>
                <a:gd name="T20" fmla="*/ 353 w 449"/>
                <a:gd name="T21" fmla="*/ 86 h 300"/>
                <a:gd name="T22" fmla="*/ 375 w 449"/>
                <a:gd name="T23" fmla="*/ 91 h 300"/>
                <a:gd name="T24" fmla="*/ 394 w 449"/>
                <a:gd name="T25" fmla="*/ 99 h 300"/>
                <a:gd name="T26" fmla="*/ 411 w 449"/>
                <a:gd name="T27" fmla="*/ 110 h 300"/>
                <a:gd name="T28" fmla="*/ 425 w 449"/>
                <a:gd name="T29" fmla="*/ 125 h 300"/>
                <a:gd name="T30" fmla="*/ 437 w 449"/>
                <a:gd name="T31" fmla="*/ 142 h 300"/>
                <a:gd name="T32" fmla="*/ 445 w 449"/>
                <a:gd name="T33" fmla="*/ 161 h 300"/>
                <a:gd name="T34" fmla="*/ 449 w 449"/>
                <a:gd name="T35" fmla="*/ 182 h 300"/>
                <a:gd name="T36" fmla="*/ 449 w 449"/>
                <a:gd name="T37" fmla="*/ 193 h 300"/>
                <a:gd name="T38" fmla="*/ 447 w 449"/>
                <a:gd name="T39" fmla="*/ 214 h 300"/>
                <a:gd name="T40" fmla="*/ 441 w 449"/>
                <a:gd name="T41" fmla="*/ 235 h 300"/>
                <a:gd name="T42" fmla="*/ 431 w 449"/>
                <a:gd name="T43" fmla="*/ 253 h 300"/>
                <a:gd name="T44" fmla="*/ 419 w 449"/>
                <a:gd name="T45" fmla="*/ 268 h 300"/>
                <a:gd name="T46" fmla="*/ 403 w 449"/>
                <a:gd name="T47" fmla="*/ 281 h 300"/>
                <a:gd name="T48" fmla="*/ 385 w 449"/>
                <a:gd name="T49" fmla="*/ 291 h 300"/>
                <a:gd name="T50" fmla="*/ 364 w 449"/>
                <a:gd name="T51" fmla="*/ 298 h 300"/>
                <a:gd name="T52" fmla="*/ 343 w 449"/>
                <a:gd name="T53" fmla="*/ 300 h 300"/>
                <a:gd name="T54" fmla="*/ 89 w 449"/>
                <a:gd name="T55" fmla="*/ 300 h 300"/>
                <a:gd name="T56" fmla="*/ 71 w 449"/>
                <a:gd name="T57" fmla="*/ 298 h 300"/>
                <a:gd name="T58" fmla="*/ 54 w 449"/>
                <a:gd name="T59" fmla="*/ 292 h 300"/>
                <a:gd name="T60" fmla="*/ 40 w 449"/>
                <a:gd name="T61" fmla="*/ 284 h 300"/>
                <a:gd name="T62" fmla="*/ 26 w 449"/>
                <a:gd name="T63" fmla="*/ 274 h 300"/>
                <a:gd name="T64" fmla="*/ 15 w 449"/>
                <a:gd name="T65" fmla="*/ 261 h 300"/>
                <a:gd name="T66" fmla="*/ 7 w 449"/>
                <a:gd name="T67" fmla="*/ 246 h 300"/>
                <a:gd name="T68" fmla="*/ 2 w 449"/>
                <a:gd name="T69" fmla="*/ 229 h 300"/>
                <a:gd name="T70" fmla="*/ 0 w 449"/>
                <a:gd name="T71" fmla="*/ 211 h 300"/>
                <a:gd name="T72" fmla="*/ 0 w 449"/>
                <a:gd name="T73" fmla="*/ 203 h 300"/>
                <a:gd name="T74" fmla="*/ 3 w 449"/>
                <a:gd name="T75" fmla="*/ 187 h 300"/>
                <a:gd name="T76" fmla="*/ 9 w 449"/>
                <a:gd name="T77" fmla="*/ 172 h 300"/>
                <a:gd name="T78" fmla="*/ 22 w 449"/>
                <a:gd name="T79" fmla="*/ 153 h 300"/>
                <a:gd name="T80" fmla="*/ 45 w 449"/>
                <a:gd name="T81" fmla="*/ 134 h 300"/>
                <a:gd name="T82" fmla="*/ 59 w 449"/>
                <a:gd name="T83" fmla="*/ 127 h 300"/>
                <a:gd name="T84" fmla="*/ 75 w 449"/>
                <a:gd name="T85" fmla="*/ 122 h 300"/>
                <a:gd name="T86" fmla="*/ 77 w 449"/>
                <a:gd name="T87" fmla="*/ 110 h 300"/>
                <a:gd name="T88" fmla="*/ 84 w 449"/>
                <a:gd name="T89" fmla="*/ 86 h 300"/>
                <a:gd name="T90" fmla="*/ 95 w 449"/>
                <a:gd name="T91" fmla="*/ 64 h 300"/>
                <a:gd name="T92" fmla="*/ 110 w 449"/>
                <a:gd name="T93" fmla="*/ 44 h 300"/>
                <a:gd name="T94" fmla="*/ 128 w 449"/>
                <a:gd name="T95" fmla="*/ 29 h 300"/>
                <a:gd name="T96" fmla="*/ 149 w 449"/>
                <a:gd name="T97" fmla="*/ 15 h 300"/>
                <a:gd name="T98" fmla="*/ 172 w 449"/>
                <a:gd name="T99" fmla="*/ 6 h 300"/>
                <a:gd name="T100" fmla="*/ 198 w 449"/>
                <a:gd name="T101" fmla="*/ 1 h 300"/>
                <a:gd name="T102" fmla="*/ 210 w 449"/>
                <a:gd name="T10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300">
                  <a:moveTo>
                    <a:pt x="210" y="0"/>
                  </a:moveTo>
                  <a:lnTo>
                    <a:pt x="210" y="0"/>
                  </a:lnTo>
                  <a:lnTo>
                    <a:pt x="221" y="1"/>
                  </a:lnTo>
                  <a:lnTo>
                    <a:pt x="232" y="3"/>
                  </a:lnTo>
                  <a:lnTo>
                    <a:pt x="242" y="5"/>
                  </a:lnTo>
                  <a:lnTo>
                    <a:pt x="251" y="7"/>
                  </a:lnTo>
                  <a:lnTo>
                    <a:pt x="261" y="10"/>
                  </a:lnTo>
                  <a:lnTo>
                    <a:pt x="270" y="15"/>
                  </a:lnTo>
                  <a:lnTo>
                    <a:pt x="280" y="20"/>
                  </a:lnTo>
                  <a:lnTo>
                    <a:pt x="287" y="25"/>
                  </a:lnTo>
                  <a:lnTo>
                    <a:pt x="295" y="31"/>
                  </a:lnTo>
                  <a:lnTo>
                    <a:pt x="303" y="38"/>
                  </a:lnTo>
                  <a:lnTo>
                    <a:pt x="310" y="44"/>
                  </a:lnTo>
                  <a:lnTo>
                    <a:pt x="317" y="51"/>
                  </a:lnTo>
                  <a:lnTo>
                    <a:pt x="323" y="59"/>
                  </a:lnTo>
                  <a:lnTo>
                    <a:pt x="328" y="68"/>
                  </a:lnTo>
                  <a:lnTo>
                    <a:pt x="333" y="77"/>
                  </a:lnTo>
                  <a:lnTo>
                    <a:pt x="337" y="86"/>
                  </a:lnTo>
                  <a:lnTo>
                    <a:pt x="337" y="86"/>
                  </a:lnTo>
                  <a:lnTo>
                    <a:pt x="343" y="86"/>
                  </a:lnTo>
                  <a:lnTo>
                    <a:pt x="343" y="86"/>
                  </a:lnTo>
                  <a:lnTo>
                    <a:pt x="353" y="86"/>
                  </a:lnTo>
                  <a:lnTo>
                    <a:pt x="364" y="89"/>
                  </a:lnTo>
                  <a:lnTo>
                    <a:pt x="375" y="91"/>
                  </a:lnTo>
                  <a:lnTo>
                    <a:pt x="385" y="94"/>
                  </a:lnTo>
                  <a:lnTo>
                    <a:pt x="394" y="99"/>
                  </a:lnTo>
                  <a:lnTo>
                    <a:pt x="403" y="104"/>
                  </a:lnTo>
                  <a:lnTo>
                    <a:pt x="411" y="110"/>
                  </a:lnTo>
                  <a:lnTo>
                    <a:pt x="419" y="117"/>
                  </a:lnTo>
                  <a:lnTo>
                    <a:pt x="425" y="125"/>
                  </a:lnTo>
                  <a:lnTo>
                    <a:pt x="431" y="133"/>
                  </a:lnTo>
                  <a:lnTo>
                    <a:pt x="437" y="142"/>
                  </a:lnTo>
                  <a:lnTo>
                    <a:pt x="441" y="151"/>
                  </a:lnTo>
                  <a:lnTo>
                    <a:pt x="445" y="161"/>
                  </a:lnTo>
                  <a:lnTo>
                    <a:pt x="447" y="171"/>
                  </a:lnTo>
                  <a:lnTo>
                    <a:pt x="449" y="182"/>
                  </a:lnTo>
                  <a:lnTo>
                    <a:pt x="449" y="193"/>
                  </a:lnTo>
                  <a:lnTo>
                    <a:pt x="449" y="193"/>
                  </a:lnTo>
                  <a:lnTo>
                    <a:pt x="449" y="204"/>
                  </a:lnTo>
                  <a:lnTo>
                    <a:pt x="447" y="214"/>
                  </a:lnTo>
                  <a:lnTo>
                    <a:pt x="445" y="224"/>
                  </a:lnTo>
                  <a:lnTo>
                    <a:pt x="441" y="235"/>
                  </a:lnTo>
                  <a:lnTo>
                    <a:pt x="437" y="244"/>
                  </a:lnTo>
                  <a:lnTo>
                    <a:pt x="431" y="253"/>
                  </a:lnTo>
                  <a:lnTo>
                    <a:pt x="425" y="261"/>
                  </a:lnTo>
                  <a:lnTo>
                    <a:pt x="419" y="268"/>
                  </a:lnTo>
                  <a:lnTo>
                    <a:pt x="411" y="275"/>
                  </a:lnTo>
                  <a:lnTo>
                    <a:pt x="403" y="281"/>
                  </a:lnTo>
                  <a:lnTo>
                    <a:pt x="394" y="287"/>
                  </a:lnTo>
                  <a:lnTo>
                    <a:pt x="385" y="291"/>
                  </a:lnTo>
                  <a:lnTo>
                    <a:pt x="375" y="294"/>
                  </a:lnTo>
                  <a:lnTo>
                    <a:pt x="364" y="298"/>
                  </a:lnTo>
                  <a:lnTo>
                    <a:pt x="353" y="299"/>
                  </a:lnTo>
                  <a:lnTo>
                    <a:pt x="343" y="300"/>
                  </a:lnTo>
                  <a:lnTo>
                    <a:pt x="89" y="300"/>
                  </a:lnTo>
                  <a:lnTo>
                    <a:pt x="89" y="300"/>
                  </a:lnTo>
                  <a:lnTo>
                    <a:pt x="80" y="299"/>
                  </a:lnTo>
                  <a:lnTo>
                    <a:pt x="71" y="298"/>
                  </a:lnTo>
                  <a:lnTo>
                    <a:pt x="62" y="296"/>
                  </a:lnTo>
                  <a:lnTo>
                    <a:pt x="54" y="292"/>
                  </a:lnTo>
                  <a:lnTo>
                    <a:pt x="46" y="289"/>
                  </a:lnTo>
                  <a:lnTo>
                    <a:pt x="40" y="284"/>
                  </a:lnTo>
                  <a:lnTo>
                    <a:pt x="33" y="280"/>
                  </a:lnTo>
                  <a:lnTo>
                    <a:pt x="26" y="274"/>
                  </a:lnTo>
                  <a:lnTo>
                    <a:pt x="20" y="267"/>
                  </a:lnTo>
                  <a:lnTo>
                    <a:pt x="15" y="261"/>
                  </a:lnTo>
                  <a:lnTo>
                    <a:pt x="11" y="253"/>
                  </a:lnTo>
                  <a:lnTo>
                    <a:pt x="7" y="246"/>
                  </a:lnTo>
                  <a:lnTo>
                    <a:pt x="5" y="237"/>
                  </a:lnTo>
                  <a:lnTo>
                    <a:pt x="2" y="229"/>
                  </a:lnTo>
                  <a:lnTo>
                    <a:pt x="0" y="220"/>
                  </a:lnTo>
                  <a:lnTo>
                    <a:pt x="0" y="211"/>
                  </a:lnTo>
                  <a:lnTo>
                    <a:pt x="0" y="211"/>
                  </a:lnTo>
                  <a:lnTo>
                    <a:pt x="0" y="203"/>
                  </a:lnTo>
                  <a:lnTo>
                    <a:pt x="1" y="195"/>
                  </a:lnTo>
                  <a:lnTo>
                    <a:pt x="3" y="187"/>
                  </a:lnTo>
                  <a:lnTo>
                    <a:pt x="6" y="179"/>
                  </a:lnTo>
                  <a:lnTo>
                    <a:pt x="9" y="172"/>
                  </a:lnTo>
                  <a:lnTo>
                    <a:pt x="12" y="165"/>
                  </a:lnTo>
                  <a:lnTo>
                    <a:pt x="22" y="153"/>
                  </a:lnTo>
                  <a:lnTo>
                    <a:pt x="33" y="142"/>
                  </a:lnTo>
                  <a:lnTo>
                    <a:pt x="45" y="134"/>
                  </a:lnTo>
                  <a:lnTo>
                    <a:pt x="52" y="130"/>
                  </a:lnTo>
                  <a:lnTo>
                    <a:pt x="59" y="127"/>
                  </a:lnTo>
                  <a:lnTo>
                    <a:pt x="67" y="125"/>
                  </a:lnTo>
                  <a:lnTo>
                    <a:pt x="75" y="122"/>
                  </a:lnTo>
                  <a:lnTo>
                    <a:pt x="75" y="122"/>
                  </a:lnTo>
                  <a:lnTo>
                    <a:pt x="77" y="110"/>
                  </a:lnTo>
                  <a:lnTo>
                    <a:pt x="79" y="98"/>
                  </a:lnTo>
                  <a:lnTo>
                    <a:pt x="84" y="86"/>
                  </a:lnTo>
                  <a:lnTo>
                    <a:pt x="89" y="75"/>
                  </a:lnTo>
                  <a:lnTo>
                    <a:pt x="95" y="64"/>
                  </a:lnTo>
                  <a:lnTo>
                    <a:pt x="102" y="55"/>
                  </a:lnTo>
                  <a:lnTo>
                    <a:pt x="110" y="44"/>
                  </a:lnTo>
                  <a:lnTo>
                    <a:pt x="119" y="36"/>
                  </a:lnTo>
                  <a:lnTo>
                    <a:pt x="128" y="29"/>
                  </a:lnTo>
                  <a:lnTo>
                    <a:pt x="138" y="22"/>
                  </a:lnTo>
                  <a:lnTo>
                    <a:pt x="149" y="15"/>
                  </a:lnTo>
                  <a:lnTo>
                    <a:pt x="161" y="10"/>
                  </a:lnTo>
                  <a:lnTo>
                    <a:pt x="172" y="6"/>
                  </a:lnTo>
                  <a:lnTo>
                    <a:pt x="184" y="4"/>
                  </a:lnTo>
                  <a:lnTo>
                    <a:pt x="198" y="1"/>
                  </a:lnTo>
                  <a:lnTo>
                    <a:pt x="210" y="0"/>
                  </a:lnTo>
                  <a:lnTo>
                    <a:pt x="210" y="0"/>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60" name="Freeform 402"/>
            <p:cNvSpPr>
              <a:spLocks noEditPoints="1"/>
            </p:cNvSpPr>
            <p:nvPr/>
          </p:nvSpPr>
          <p:spPr bwMode="auto">
            <a:xfrm>
              <a:off x="3163487" y="4204291"/>
              <a:ext cx="132885" cy="163251"/>
            </a:xfrm>
            <a:custGeom>
              <a:avLst/>
              <a:gdLst>
                <a:gd name="T0" fmla="*/ 99 w 99"/>
                <a:gd name="T1" fmla="*/ 52 h 103"/>
                <a:gd name="T2" fmla="*/ 95 w 99"/>
                <a:gd name="T3" fmla="*/ 73 h 103"/>
                <a:gd name="T4" fmla="*/ 91 w 99"/>
                <a:gd name="T5" fmla="*/ 82 h 103"/>
                <a:gd name="T6" fmla="*/ 85 w 99"/>
                <a:gd name="T7" fmla="*/ 90 h 103"/>
                <a:gd name="T8" fmla="*/ 70 w 99"/>
                <a:gd name="T9" fmla="*/ 100 h 103"/>
                <a:gd name="T10" fmla="*/ 60 w 99"/>
                <a:gd name="T11" fmla="*/ 103 h 103"/>
                <a:gd name="T12" fmla="*/ 49 w 99"/>
                <a:gd name="T13" fmla="*/ 103 h 103"/>
                <a:gd name="T14" fmla="*/ 29 w 99"/>
                <a:gd name="T15" fmla="*/ 100 h 103"/>
                <a:gd name="T16" fmla="*/ 19 w 99"/>
                <a:gd name="T17" fmla="*/ 95 h 103"/>
                <a:gd name="T18" fmla="*/ 13 w 99"/>
                <a:gd name="T19" fmla="*/ 90 h 103"/>
                <a:gd name="T20" fmla="*/ 4 w 99"/>
                <a:gd name="T21" fmla="*/ 74 h 103"/>
                <a:gd name="T22" fmla="*/ 1 w 99"/>
                <a:gd name="T23" fmla="*/ 64 h 103"/>
                <a:gd name="T24" fmla="*/ 0 w 99"/>
                <a:gd name="T25" fmla="*/ 52 h 103"/>
                <a:gd name="T26" fmla="*/ 4 w 99"/>
                <a:gd name="T27" fmla="*/ 31 h 103"/>
                <a:gd name="T28" fmla="*/ 7 w 99"/>
                <a:gd name="T29" fmla="*/ 23 h 103"/>
                <a:gd name="T30" fmla="*/ 13 w 99"/>
                <a:gd name="T31" fmla="*/ 15 h 103"/>
                <a:gd name="T32" fmla="*/ 29 w 99"/>
                <a:gd name="T33" fmla="*/ 5 h 103"/>
                <a:gd name="T34" fmla="*/ 38 w 99"/>
                <a:gd name="T35" fmla="*/ 1 h 103"/>
                <a:gd name="T36" fmla="*/ 49 w 99"/>
                <a:gd name="T37" fmla="*/ 0 h 103"/>
                <a:gd name="T38" fmla="*/ 70 w 99"/>
                <a:gd name="T39" fmla="*/ 5 h 103"/>
                <a:gd name="T40" fmla="*/ 78 w 99"/>
                <a:gd name="T41" fmla="*/ 9 h 103"/>
                <a:gd name="T42" fmla="*/ 85 w 99"/>
                <a:gd name="T43" fmla="*/ 15 h 103"/>
                <a:gd name="T44" fmla="*/ 95 w 99"/>
                <a:gd name="T45" fmla="*/ 31 h 103"/>
                <a:gd name="T46" fmla="*/ 98 w 99"/>
                <a:gd name="T47" fmla="*/ 41 h 103"/>
                <a:gd name="T48" fmla="*/ 99 w 99"/>
                <a:gd name="T49" fmla="*/ 52 h 103"/>
                <a:gd name="T50" fmla="*/ 75 w 99"/>
                <a:gd name="T51" fmla="*/ 52 h 103"/>
                <a:gd name="T52" fmla="*/ 74 w 99"/>
                <a:gd name="T53" fmla="*/ 40 h 103"/>
                <a:gd name="T54" fmla="*/ 69 w 99"/>
                <a:gd name="T55" fmla="*/ 27 h 103"/>
                <a:gd name="T56" fmla="*/ 66 w 99"/>
                <a:gd name="T57" fmla="*/ 23 h 103"/>
                <a:gd name="T58" fmla="*/ 61 w 99"/>
                <a:gd name="T59" fmla="*/ 19 h 103"/>
                <a:gd name="T60" fmla="*/ 49 w 99"/>
                <a:gd name="T61" fmla="*/ 16 h 103"/>
                <a:gd name="T62" fmla="*/ 42 w 99"/>
                <a:gd name="T63" fmla="*/ 17 h 103"/>
                <a:gd name="T64" fmla="*/ 36 w 99"/>
                <a:gd name="T65" fmla="*/ 19 h 103"/>
                <a:gd name="T66" fmla="*/ 29 w 99"/>
                <a:gd name="T67" fmla="*/ 28 h 103"/>
                <a:gd name="T68" fmla="*/ 26 w 99"/>
                <a:gd name="T69" fmla="*/ 33 h 103"/>
                <a:gd name="T70" fmla="*/ 25 w 99"/>
                <a:gd name="T71" fmla="*/ 40 h 103"/>
                <a:gd name="T72" fmla="*/ 23 w 99"/>
                <a:gd name="T73" fmla="*/ 52 h 103"/>
                <a:gd name="T74" fmla="*/ 25 w 99"/>
                <a:gd name="T75" fmla="*/ 65 h 103"/>
                <a:gd name="T76" fmla="*/ 29 w 99"/>
                <a:gd name="T77" fmla="*/ 76 h 103"/>
                <a:gd name="T78" fmla="*/ 33 w 99"/>
                <a:gd name="T79" fmla="*/ 81 h 103"/>
                <a:gd name="T80" fmla="*/ 38 w 99"/>
                <a:gd name="T81" fmla="*/ 85 h 103"/>
                <a:gd name="T82" fmla="*/ 49 w 99"/>
                <a:gd name="T83" fmla="*/ 88 h 103"/>
                <a:gd name="T84" fmla="*/ 56 w 99"/>
                <a:gd name="T85" fmla="*/ 87 h 103"/>
                <a:gd name="T86" fmla="*/ 61 w 99"/>
                <a:gd name="T87" fmla="*/ 85 h 103"/>
                <a:gd name="T88" fmla="*/ 69 w 99"/>
                <a:gd name="T89" fmla="*/ 76 h 103"/>
                <a:gd name="T90" fmla="*/ 73 w 99"/>
                <a:gd name="T91" fmla="*/ 70 h 103"/>
                <a:gd name="T92" fmla="*/ 74 w 99"/>
                <a:gd name="T93" fmla="*/ 65 h 103"/>
                <a:gd name="T94" fmla="*/ 75 w 99"/>
                <a:gd name="T95"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 h="103">
                  <a:moveTo>
                    <a:pt x="99" y="52"/>
                  </a:moveTo>
                  <a:lnTo>
                    <a:pt x="99" y="52"/>
                  </a:lnTo>
                  <a:lnTo>
                    <a:pt x="98" y="64"/>
                  </a:lnTo>
                  <a:lnTo>
                    <a:pt x="95" y="73"/>
                  </a:lnTo>
                  <a:lnTo>
                    <a:pt x="95" y="73"/>
                  </a:lnTo>
                  <a:lnTo>
                    <a:pt x="91" y="82"/>
                  </a:lnTo>
                  <a:lnTo>
                    <a:pt x="85" y="90"/>
                  </a:lnTo>
                  <a:lnTo>
                    <a:pt x="85" y="90"/>
                  </a:lnTo>
                  <a:lnTo>
                    <a:pt x="78" y="95"/>
                  </a:lnTo>
                  <a:lnTo>
                    <a:pt x="70" y="100"/>
                  </a:lnTo>
                  <a:lnTo>
                    <a:pt x="70" y="100"/>
                  </a:lnTo>
                  <a:lnTo>
                    <a:pt x="60" y="103"/>
                  </a:lnTo>
                  <a:lnTo>
                    <a:pt x="49" y="103"/>
                  </a:lnTo>
                  <a:lnTo>
                    <a:pt x="49" y="103"/>
                  </a:lnTo>
                  <a:lnTo>
                    <a:pt x="38" y="103"/>
                  </a:lnTo>
                  <a:lnTo>
                    <a:pt x="29" y="100"/>
                  </a:lnTo>
                  <a:lnTo>
                    <a:pt x="29" y="100"/>
                  </a:lnTo>
                  <a:lnTo>
                    <a:pt x="19" y="95"/>
                  </a:lnTo>
                  <a:lnTo>
                    <a:pt x="13" y="90"/>
                  </a:lnTo>
                  <a:lnTo>
                    <a:pt x="13" y="90"/>
                  </a:lnTo>
                  <a:lnTo>
                    <a:pt x="7" y="82"/>
                  </a:lnTo>
                  <a:lnTo>
                    <a:pt x="4" y="74"/>
                  </a:lnTo>
                  <a:lnTo>
                    <a:pt x="4" y="74"/>
                  </a:lnTo>
                  <a:lnTo>
                    <a:pt x="1" y="64"/>
                  </a:lnTo>
                  <a:lnTo>
                    <a:pt x="0" y="52"/>
                  </a:lnTo>
                  <a:lnTo>
                    <a:pt x="0" y="52"/>
                  </a:lnTo>
                  <a:lnTo>
                    <a:pt x="1" y="41"/>
                  </a:lnTo>
                  <a:lnTo>
                    <a:pt x="4" y="31"/>
                  </a:lnTo>
                  <a:lnTo>
                    <a:pt x="4" y="31"/>
                  </a:lnTo>
                  <a:lnTo>
                    <a:pt x="7" y="23"/>
                  </a:lnTo>
                  <a:lnTo>
                    <a:pt x="13" y="15"/>
                  </a:lnTo>
                  <a:lnTo>
                    <a:pt x="13" y="15"/>
                  </a:lnTo>
                  <a:lnTo>
                    <a:pt x="19" y="9"/>
                  </a:lnTo>
                  <a:lnTo>
                    <a:pt x="29" y="5"/>
                  </a:lnTo>
                  <a:lnTo>
                    <a:pt x="29" y="5"/>
                  </a:lnTo>
                  <a:lnTo>
                    <a:pt x="38" y="1"/>
                  </a:lnTo>
                  <a:lnTo>
                    <a:pt x="49" y="0"/>
                  </a:lnTo>
                  <a:lnTo>
                    <a:pt x="49" y="0"/>
                  </a:lnTo>
                  <a:lnTo>
                    <a:pt x="60" y="1"/>
                  </a:lnTo>
                  <a:lnTo>
                    <a:pt x="70" y="5"/>
                  </a:lnTo>
                  <a:lnTo>
                    <a:pt x="70" y="5"/>
                  </a:lnTo>
                  <a:lnTo>
                    <a:pt x="78" y="9"/>
                  </a:lnTo>
                  <a:lnTo>
                    <a:pt x="85" y="15"/>
                  </a:lnTo>
                  <a:lnTo>
                    <a:pt x="85" y="15"/>
                  </a:lnTo>
                  <a:lnTo>
                    <a:pt x="91" y="22"/>
                  </a:lnTo>
                  <a:lnTo>
                    <a:pt x="95" y="31"/>
                  </a:lnTo>
                  <a:lnTo>
                    <a:pt x="95" y="31"/>
                  </a:lnTo>
                  <a:lnTo>
                    <a:pt x="98" y="41"/>
                  </a:lnTo>
                  <a:lnTo>
                    <a:pt x="99" y="52"/>
                  </a:lnTo>
                  <a:lnTo>
                    <a:pt x="99" y="52"/>
                  </a:lnTo>
                  <a:close/>
                  <a:moveTo>
                    <a:pt x="75" y="52"/>
                  </a:moveTo>
                  <a:lnTo>
                    <a:pt x="75" y="52"/>
                  </a:lnTo>
                  <a:lnTo>
                    <a:pt x="74" y="40"/>
                  </a:lnTo>
                  <a:lnTo>
                    <a:pt x="74" y="40"/>
                  </a:lnTo>
                  <a:lnTo>
                    <a:pt x="73" y="33"/>
                  </a:lnTo>
                  <a:lnTo>
                    <a:pt x="69" y="27"/>
                  </a:lnTo>
                  <a:lnTo>
                    <a:pt x="69" y="27"/>
                  </a:lnTo>
                  <a:lnTo>
                    <a:pt x="66" y="23"/>
                  </a:lnTo>
                  <a:lnTo>
                    <a:pt x="61" y="19"/>
                  </a:lnTo>
                  <a:lnTo>
                    <a:pt x="61" y="19"/>
                  </a:lnTo>
                  <a:lnTo>
                    <a:pt x="56" y="17"/>
                  </a:lnTo>
                  <a:lnTo>
                    <a:pt x="49" y="16"/>
                  </a:lnTo>
                  <a:lnTo>
                    <a:pt x="49" y="16"/>
                  </a:lnTo>
                  <a:lnTo>
                    <a:pt x="42" y="17"/>
                  </a:lnTo>
                  <a:lnTo>
                    <a:pt x="36" y="19"/>
                  </a:lnTo>
                  <a:lnTo>
                    <a:pt x="36" y="19"/>
                  </a:lnTo>
                  <a:lnTo>
                    <a:pt x="32" y="23"/>
                  </a:lnTo>
                  <a:lnTo>
                    <a:pt x="29" y="28"/>
                  </a:lnTo>
                  <a:lnTo>
                    <a:pt x="29" y="28"/>
                  </a:lnTo>
                  <a:lnTo>
                    <a:pt x="26" y="33"/>
                  </a:lnTo>
                  <a:lnTo>
                    <a:pt x="25" y="40"/>
                  </a:lnTo>
                  <a:lnTo>
                    <a:pt x="25" y="40"/>
                  </a:lnTo>
                  <a:lnTo>
                    <a:pt x="23" y="52"/>
                  </a:lnTo>
                  <a:lnTo>
                    <a:pt x="23" y="52"/>
                  </a:lnTo>
                  <a:lnTo>
                    <a:pt x="25" y="65"/>
                  </a:lnTo>
                  <a:lnTo>
                    <a:pt x="25" y="65"/>
                  </a:lnTo>
                  <a:lnTo>
                    <a:pt x="26" y="70"/>
                  </a:lnTo>
                  <a:lnTo>
                    <a:pt x="29" y="76"/>
                  </a:lnTo>
                  <a:lnTo>
                    <a:pt x="29" y="76"/>
                  </a:lnTo>
                  <a:lnTo>
                    <a:pt x="33" y="81"/>
                  </a:lnTo>
                  <a:lnTo>
                    <a:pt x="38" y="85"/>
                  </a:lnTo>
                  <a:lnTo>
                    <a:pt x="38" y="85"/>
                  </a:lnTo>
                  <a:lnTo>
                    <a:pt x="42" y="87"/>
                  </a:lnTo>
                  <a:lnTo>
                    <a:pt x="49" y="88"/>
                  </a:lnTo>
                  <a:lnTo>
                    <a:pt x="49" y="88"/>
                  </a:lnTo>
                  <a:lnTo>
                    <a:pt x="56" y="87"/>
                  </a:lnTo>
                  <a:lnTo>
                    <a:pt x="61" y="85"/>
                  </a:lnTo>
                  <a:lnTo>
                    <a:pt x="61" y="85"/>
                  </a:lnTo>
                  <a:lnTo>
                    <a:pt x="66" y="82"/>
                  </a:lnTo>
                  <a:lnTo>
                    <a:pt x="69" y="76"/>
                  </a:lnTo>
                  <a:lnTo>
                    <a:pt x="69" y="76"/>
                  </a:lnTo>
                  <a:lnTo>
                    <a:pt x="73" y="70"/>
                  </a:lnTo>
                  <a:lnTo>
                    <a:pt x="74" y="65"/>
                  </a:lnTo>
                  <a:lnTo>
                    <a:pt x="74" y="65"/>
                  </a:lnTo>
                  <a:lnTo>
                    <a:pt x="75" y="52"/>
                  </a:lnTo>
                  <a:lnTo>
                    <a:pt x="7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61" name="Freeform 403"/>
            <p:cNvSpPr>
              <a:spLocks/>
            </p:cNvSpPr>
            <p:nvPr/>
          </p:nvSpPr>
          <p:spPr bwMode="auto">
            <a:xfrm>
              <a:off x="3311137" y="4204291"/>
              <a:ext cx="95302" cy="163251"/>
            </a:xfrm>
            <a:custGeom>
              <a:avLst/>
              <a:gdLst>
                <a:gd name="T0" fmla="*/ 71 w 71"/>
                <a:gd name="T1" fmla="*/ 74 h 103"/>
                <a:gd name="T2" fmla="*/ 68 w 71"/>
                <a:gd name="T3" fmla="*/ 87 h 103"/>
                <a:gd name="T4" fmla="*/ 63 w 71"/>
                <a:gd name="T5" fmla="*/ 93 h 103"/>
                <a:gd name="T6" fmla="*/ 59 w 71"/>
                <a:gd name="T7" fmla="*/ 96 h 103"/>
                <a:gd name="T8" fmla="*/ 46 w 71"/>
                <a:gd name="T9" fmla="*/ 102 h 103"/>
                <a:gd name="T10" fmla="*/ 38 w 71"/>
                <a:gd name="T11" fmla="*/ 103 h 103"/>
                <a:gd name="T12" fmla="*/ 32 w 71"/>
                <a:gd name="T13" fmla="*/ 103 h 103"/>
                <a:gd name="T14" fmla="*/ 16 w 71"/>
                <a:gd name="T15" fmla="*/ 103 h 103"/>
                <a:gd name="T16" fmla="*/ 1 w 71"/>
                <a:gd name="T17" fmla="*/ 100 h 103"/>
                <a:gd name="T18" fmla="*/ 1 w 71"/>
                <a:gd name="T19" fmla="*/ 82 h 103"/>
                <a:gd name="T20" fmla="*/ 15 w 71"/>
                <a:gd name="T21" fmla="*/ 87 h 103"/>
                <a:gd name="T22" fmla="*/ 29 w 71"/>
                <a:gd name="T23" fmla="*/ 88 h 103"/>
                <a:gd name="T24" fmla="*/ 36 w 71"/>
                <a:gd name="T25" fmla="*/ 87 h 103"/>
                <a:gd name="T26" fmla="*/ 43 w 71"/>
                <a:gd name="T27" fmla="*/ 85 h 103"/>
                <a:gd name="T28" fmla="*/ 45 w 71"/>
                <a:gd name="T29" fmla="*/ 83 h 103"/>
                <a:gd name="T30" fmla="*/ 48 w 71"/>
                <a:gd name="T31" fmla="*/ 81 h 103"/>
                <a:gd name="T32" fmla="*/ 49 w 71"/>
                <a:gd name="T33" fmla="*/ 74 h 103"/>
                <a:gd name="T34" fmla="*/ 49 w 71"/>
                <a:gd name="T35" fmla="*/ 71 h 103"/>
                <a:gd name="T36" fmla="*/ 48 w 71"/>
                <a:gd name="T37" fmla="*/ 69 h 103"/>
                <a:gd name="T38" fmla="*/ 43 w 71"/>
                <a:gd name="T39" fmla="*/ 65 h 103"/>
                <a:gd name="T40" fmla="*/ 37 w 71"/>
                <a:gd name="T41" fmla="*/ 62 h 103"/>
                <a:gd name="T42" fmla="*/ 20 w 71"/>
                <a:gd name="T43" fmla="*/ 55 h 103"/>
                <a:gd name="T44" fmla="*/ 12 w 71"/>
                <a:gd name="T45" fmla="*/ 51 h 103"/>
                <a:gd name="T46" fmla="*/ 6 w 71"/>
                <a:gd name="T47" fmla="*/ 45 h 103"/>
                <a:gd name="T48" fmla="*/ 3 w 71"/>
                <a:gd name="T49" fmla="*/ 42 h 103"/>
                <a:gd name="T50" fmla="*/ 1 w 71"/>
                <a:gd name="T51" fmla="*/ 39 h 103"/>
                <a:gd name="T52" fmla="*/ 0 w 71"/>
                <a:gd name="T53" fmla="*/ 30 h 103"/>
                <a:gd name="T54" fmla="*/ 1 w 71"/>
                <a:gd name="T55" fmla="*/ 22 h 103"/>
                <a:gd name="T56" fmla="*/ 3 w 71"/>
                <a:gd name="T57" fmla="*/ 16 h 103"/>
                <a:gd name="T58" fmla="*/ 14 w 71"/>
                <a:gd name="T59" fmla="*/ 7 h 103"/>
                <a:gd name="T60" fmla="*/ 19 w 71"/>
                <a:gd name="T61" fmla="*/ 4 h 103"/>
                <a:gd name="T62" fmla="*/ 27 w 71"/>
                <a:gd name="T63" fmla="*/ 2 h 103"/>
                <a:gd name="T64" fmla="*/ 41 w 71"/>
                <a:gd name="T65" fmla="*/ 0 h 103"/>
                <a:gd name="T66" fmla="*/ 53 w 71"/>
                <a:gd name="T67" fmla="*/ 1 h 103"/>
                <a:gd name="T68" fmla="*/ 66 w 71"/>
                <a:gd name="T69" fmla="*/ 4 h 103"/>
                <a:gd name="T70" fmla="*/ 66 w 71"/>
                <a:gd name="T71" fmla="*/ 21 h 103"/>
                <a:gd name="T72" fmla="*/ 54 w 71"/>
                <a:gd name="T73" fmla="*/ 17 h 103"/>
                <a:gd name="T74" fmla="*/ 42 w 71"/>
                <a:gd name="T75" fmla="*/ 16 h 103"/>
                <a:gd name="T76" fmla="*/ 35 w 71"/>
                <a:gd name="T77" fmla="*/ 16 h 103"/>
                <a:gd name="T78" fmla="*/ 29 w 71"/>
                <a:gd name="T79" fmla="*/ 18 h 103"/>
                <a:gd name="T80" fmla="*/ 26 w 71"/>
                <a:gd name="T81" fmla="*/ 19 h 103"/>
                <a:gd name="T82" fmla="*/ 24 w 71"/>
                <a:gd name="T83" fmla="*/ 22 h 103"/>
                <a:gd name="T84" fmla="*/ 23 w 71"/>
                <a:gd name="T85" fmla="*/ 28 h 103"/>
                <a:gd name="T86" fmla="*/ 23 w 71"/>
                <a:gd name="T87" fmla="*/ 31 h 103"/>
                <a:gd name="T88" fmla="*/ 24 w 71"/>
                <a:gd name="T89" fmla="*/ 33 h 103"/>
                <a:gd name="T90" fmla="*/ 27 w 71"/>
                <a:gd name="T91" fmla="*/ 36 h 103"/>
                <a:gd name="T92" fmla="*/ 33 w 71"/>
                <a:gd name="T93" fmla="*/ 39 h 103"/>
                <a:gd name="T94" fmla="*/ 49 w 71"/>
                <a:gd name="T95" fmla="*/ 45 h 103"/>
                <a:gd name="T96" fmla="*/ 58 w 71"/>
                <a:gd name="T97" fmla="*/ 50 h 103"/>
                <a:gd name="T98" fmla="*/ 65 w 71"/>
                <a:gd name="T99" fmla="*/ 56 h 103"/>
                <a:gd name="T100" fmla="*/ 68 w 71"/>
                <a:gd name="T101" fmla="*/ 59 h 103"/>
                <a:gd name="T102" fmla="*/ 69 w 71"/>
                <a:gd name="T103" fmla="*/ 64 h 103"/>
                <a:gd name="T104" fmla="*/ 71 w 71"/>
                <a:gd name="T105"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103">
                  <a:moveTo>
                    <a:pt x="71" y="74"/>
                  </a:moveTo>
                  <a:lnTo>
                    <a:pt x="71" y="74"/>
                  </a:lnTo>
                  <a:lnTo>
                    <a:pt x="70" y="81"/>
                  </a:lnTo>
                  <a:lnTo>
                    <a:pt x="68" y="87"/>
                  </a:lnTo>
                  <a:lnTo>
                    <a:pt x="68" y="87"/>
                  </a:lnTo>
                  <a:lnTo>
                    <a:pt x="63" y="93"/>
                  </a:lnTo>
                  <a:lnTo>
                    <a:pt x="59" y="96"/>
                  </a:lnTo>
                  <a:lnTo>
                    <a:pt x="59" y="96"/>
                  </a:lnTo>
                  <a:lnTo>
                    <a:pt x="53" y="100"/>
                  </a:lnTo>
                  <a:lnTo>
                    <a:pt x="46" y="102"/>
                  </a:lnTo>
                  <a:lnTo>
                    <a:pt x="46" y="102"/>
                  </a:lnTo>
                  <a:lnTo>
                    <a:pt x="38" y="103"/>
                  </a:lnTo>
                  <a:lnTo>
                    <a:pt x="32" y="103"/>
                  </a:lnTo>
                  <a:lnTo>
                    <a:pt x="32" y="103"/>
                  </a:lnTo>
                  <a:lnTo>
                    <a:pt x="16" y="103"/>
                  </a:lnTo>
                  <a:lnTo>
                    <a:pt x="16" y="103"/>
                  </a:lnTo>
                  <a:lnTo>
                    <a:pt x="8" y="101"/>
                  </a:lnTo>
                  <a:lnTo>
                    <a:pt x="1" y="100"/>
                  </a:lnTo>
                  <a:lnTo>
                    <a:pt x="1" y="82"/>
                  </a:lnTo>
                  <a:lnTo>
                    <a:pt x="1" y="82"/>
                  </a:lnTo>
                  <a:lnTo>
                    <a:pt x="8" y="85"/>
                  </a:lnTo>
                  <a:lnTo>
                    <a:pt x="15" y="87"/>
                  </a:lnTo>
                  <a:lnTo>
                    <a:pt x="15" y="87"/>
                  </a:lnTo>
                  <a:lnTo>
                    <a:pt x="29" y="88"/>
                  </a:lnTo>
                  <a:lnTo>
                    <a:pt x="29" y="88"/>
                  </a:lnTo>
                  <a:lnTo>
                    <a:pt x="36" y="87"/>
                  </a:lnTo>
                  <a:lnTo>
                    <a:pt x="36" y="87"/>
                  </a:lnTo>
                  <a:lnTo>
                    <a:pt x="43" y="85"/>
                  </a:lnTo>
                  <a:lnTo>
                    <a:pt x="43" y="85"/>
                  </a:lnTo>
                  <a:lnTo>
                    <a:pt x="45" y="83"/>
                  </a:lnTo>
                  <a:lnTo>
                    <a:pt x="48" y="81"/>
                  </a:lnTo>
                  <a:lnTo>
                    <a:pt x="48" y="81"/>
                  </a:lnTo>
                  <a:lnTo>
                    <a:pt x="49" y="78"/>
                  </a:lnTo>
                  <a:lnTo>
                    <a:pt x="49" y="74"/>
                  </a:lnTo>
                  <a:lnTo>
                    <a:pt x="49" y="74"/>
                  </a:lnTo>
                  <a:lnTo>
                    <a:pt x="49" y="71"/>
                  </a:lnTo>
                  <a:lnTo>
                    <a:pt x="48" y="69"/>
                  </a:lnTo>
                  <a:lnTo>
                    <a:pt x="48" y="69"/>
                  </a:lnTo>
                  <a:lnTo>
                    <a:pt x="43" y="65"/>
                  </a:lnTo>
                  <a:lnTo>
                    <a:pt x="43" y="65"/>
                  </a:lnTo>
                  <a:lnTo>
                    <a:pt x="37" y="62"/>
                  </a:lnTo>
                  <a:lnTo>
                    <a:pt x="37" y="62"/>
                  </a:lnTo>
                  <a:lnTo>
                    <a:pt x="31" y="59"/>
                  </a:lnTo>
                  <a:lnTo>
                    <a:pt x="20" y="55"/>
                  </a:lnTo>
                  <a:lnTo>
                    <a:pt x="20" y="55"/>
                  </a:lnTo>
                  <a:lnTo>
                    <a:pt x="12" y="51"/>
                  </a:lnTo>
                  <a:lnTo>
                    <a:pt x="12" y="51"/>
                  </a:lnTo>
                  <a:lnTo>
                    <a:pt x="6" y="45"/>
                  </a:lnTo>
                  <a:lnTo>
                    <a:pt x="6" y="45"/>
                  </a:lnTo>
                  <a:lnTo>
                    <a:pt x="3" y="42"/>
                  </a:lnTo>
                  <a:lnTo>
                    <a:pt x="1" y="39"/>
                  </a:lnTo>
                  <a:lnTo>
                    <a:pt x="1" y="39"/>
                  </a:lnTo>
                  <a:lnTo>
                    <a:pt x="0" y="34"/>
                  </a:lnTo>
                  <a:lnTo>
                    <a:pt x="0" y="30"/>
                  </a:lnTo>
                  <a:lnTo>
                    <a:pt x="0" y="30"/>
                  </a:lnTo>
                  <a:lnTo>
                    <a:pt x="1" y="22"/>
                  </a:lnTo>
                  <a:lnTo>
                    <a:pt x="3" y="16"/>
                  </a:lnTo>
                  <a:lnTo>
                    <a:pt x="3" y="16"/>
                  </a:lnTo>
                  <a:lnTo>
                    <a:pt x="8" y="10"/>
                  </a:lnTo>
                  <a:lnTo>
                    <a:pt x="14" y="7"/>
                  </a:lnTo>
                  <a:lnTo>
                    <a:pt x="14" y="7"/>
                  </a:lnTo>
                  <a:lnTo>
                    <a:pt x="19" y="4"/>
                  </a:lnTo>
                  <a:lnTo>
                    <a:pt x="27" y="2"/>
                  </a:lnTo>
                  <a:lnTo>
                    <a:pt x="27" y="2"/>
                  </a:lnTo>
                  <a:lnTo>
                    <a:pt x="34" y="1"/>
                  </a:lnTo>
                  <a:lnTo>
                    <a:pt x="41" y="0"/>
                  </a:lnTo>
                  <a:lnTo>
                    <a:pt x="41" y="0"/>
                  </a:lnTo>
                  <a:lnTo>
                    <a:pt x="53" y="1"/>
                  </a:lnTo>
                  <a:lnTo>
                    <a:pt x="53" y="1"/>
                  </a:lnTo>
                  <a:lnTo>
                    <a:pt x="66" y="4"/>
                  </a:lnTo>
                  <a:lnTo>
                    <a:pt x="66" y="21"/>
                  </a:lnTo>
                  <a:lnTo>
                    <a:pt x="66" y="21"/>
                  </a:lnTo>
                  <a:lnTo>
                    <a:pt x="60" y="18"/>
                  </a:lnTo>
                  <a:lnTo>
                    <a:pt x="54" y="17"/>
                  </a:lnTo>
                  <a:lnTo>
                    <a:pt x="54" y="17"/>
                  </a:lnTo>
                  <a:lnTo>
                    <a:pt x="42" y="16"/>
                  </a:lnTo>
                  <a:lnTo>
                    <a:pt x="42" y="16"/>
                  </a:lnTo>
                  <a:lnTo>
                    <a:pt x="35" y="16"/>
                  </a:lnTo>
                  <a:lnTo>
                    <a:pt x="35" y="16"/>
                  </a:lnTo>
                  <a:lnTo>
                    <a:pt x="29" y="18"/>
                  </a:lnTo>
                  <a:lnTo>
                    <a:pt x="29" y="18"/>
                  </a:lnTo>
                  <a:lnTo>
                    <a:pt x="26" y="19"/>
                  </a:lnTo>
                  <a:lnTo>
                    <a:pt x="24" y="22"/>
                  </a:lnTo>
                  <a:lnTo>
                    <a:pt x="24" y="22"/>
                  </a:lnTo>
                  <a:lnTo>
                    <a:pt x="23" y="25"/>
                  </a:lnTo>
                  <a:lnTo>
                    <a:pt x="23" y="28"/>
                  </a:lnTo>
                  <a:lnTo>
                    <a:pt x="23" y="28"/>
                  </a:lnTo>
                  <a:lnTo>
                    <a:pt x="23" y="31"/>
                  </a:lnTo>
                  <a:lnTo>
                    <a:pt x="24" y="33"/>
                  </a:lnTo>
                  <a:lnTo>
                    <a:pt x="24" y="33"/>
                  </a:lnTo>
                  <a:lnTo>
                    <a:pt x="27" y="36"/>
                  </a:lnTo>
                  <a:lnTo>
                    <a:pt x="27" y="36"/>
                  </a:lnTo>
                  <a:lnTo>
                    <a:pt x="33" y="39"/>
                  </a:lnTo>
                  <a:lnTo>
                    <a:pt x="33" y="39"/>
                  </a:lnTo>
                  <a:lnTo>
                    <a:pt x="37" y="41"/>
                  </a:lnTo>
                  <a:lnTo>
                    <a:pt x="49" y="45"/>
                  </a:lnTo>
                  <a:lnTo>
                    <a:pt x="49" y="45"/>
                  </a:lnTo>
                  <a:lnTo>
                    <a:pt x="58" y="50"/>
                  </a:lnTo>
                  <a:lnTo>
                    <a:pt x="58" y="50"/>
                  </a:lnTo>
                  <a:lnTo>
                    <a:pt x="65" y="56"/>
                  </a:lnTo>
                  <a:lnTo>
                    <a:pt x="65" y="56"/>
                  </a:lnTo>
                  <a:lnTo>
                    <a:pt x="68" y="59"/>
                  </a:lnTo>
                  <a:lnTo>
                    <a:pt x="69" y="64"/>
                  </a:lnTo>
                  <a:lnTo>
                    <a:pt x="69" y="64"/>
                  </a:lnTo>
                  <a:lnTo>
                    <a:pt x="71" y="68"/>
                  </a:lnTo>
                  <a:lnTo>
                    <a:pt x="71" y="74"/>
                  </a:lnTo>
                  <a:lnTo>
                    <a:pt x="7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62" name="圆角矩形 61"/>
            <p:cNvSpPr/>
            <p:nvPr/>
          </p:nvSpPr>
          <p:spPr bwMode="auto">
            <a:xfrm>
              <a:off x="6804248" y="2375923"/>
              <a:ext cx="1512168" cy="1511577"/>
            </a:xfrm>
            <a:prstGeom prst="roundRect">
              <a:avLst/>
            </a:prstGeom>
            <a:solidFill>
              <a:schemeClr val="bg1">
                <a:lumMod val="85000"/>
              </a:schemeClr>
            </a:solidFill>
            <a:ln w="254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endParaRPr>
            </a:p>
          </p:txBody>
        </p:sp>
        <p:cxnSp>
          <p:nvCxnSpPr>
            <p:cNvPr id="63" name="直接连接符 62"/>
            <p:cNvCxnSpPr/>
            <p:nvPr/>
          </p:nvCxnSpPr>
          <p:spPr>
            <a:xfrm>
              <a:off x="6516216" y="2737219"/>
              <a:ext cx="4273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组合 76"/>
            <p:cNvGrpSpPr/>
            <p:nvPr/>
          </p:nvGrpSpPr>
          <p:grpSpPr>
            <a:xfrm>
              <a:off x="6732241" y="2854051"/>
              <a:ext cx="1872008" cy="1022781"/>
              <a:chOff x="1318913" y="930232"/>
              <a:chExt cx="2783022" cy="1474956"/>
            </a:xfrm>
          </p:grpSpPr>
          <p:sp>
            <p:nvSpPr>
              <p:cNvPr id="65" name="TextBox 56"/>
              <p:cNvSpPr txBox="1"/>
              <p:nvPr/>
            </p:nvSpPr>
            <p:spPr>
              <a:xfrm>
                <a:off x="1318913" y="930232"/>
                <a:ext cx="1547189" cy="3772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smtClean="0"/>
                  <a:t>文件服务器</a:t>
                </a:r>
                <a:endParaRPr lang="zh-CN" altLang="en-US" sz="1100" dirty="0"/>
              </a:p>
            </p:txBody>
          </p:sp>
          <p:sp>
            <p:nvSpPr>
              <p:cNvPr id="66" name="TextBox 58"/>
              <p:cNvSpPr txBox="1"/>
              <p:nvPr/>
            </p:nvSpPr>
            <p:spPr>
              <a:xfrm>
                <a:off x="2496471" y="930232"/>
                <a:ext cx="1605464" cy="3772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smtClean="0"/>
                  <a:t>邮件服务器</a:t>
                </a:r>
              </a:p>
            </p:txBody>
          </p:sp>
          <p:sp>
            <p:nvSpPr>
              <p:cNvPr id="67" name="TextBox 60"/>
              <p:cNvSpPr txBox="1"/>
              <p:nvPr/>
            </p:nvSpPr>
            <p:spPr>
              <a:xfrm>
                <a:off x="2389420" y="2027350"/>
                <a:ext cx="1391657" cy="3753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100" dirty="0" smtClean="0"/>
                  <a:t>WEB</a:t>
                </a:r>
                <a:r>
                  <a:rPr lang="zh-CN" altLang="en-US" sz="1100" dirty="0" smtClean="0"/>
                  <a:t>服务器</a:t>
                </a:r>
              </a:p>
            </p:txBody>
          </p:sp>
          <p:sp>
            <p:nvSpPr>
              <p:cNvPr id="68" name="TextBox 62"/>
              <p:cNvSpPr txBox="1"/>
              <p:nvPr/>
            </p:nvSpPr>
            <p:spPr>
              <a:xfrm>
                <a:off x="1533014" y="2027919"/>
                <a:ext cx="904551" cy="3772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dirty="0" smtClean="0"/>
                  <a:t>数据库</a:t>
                </a:r>
                <a:endParaRPr lang="zh-CN" altLang="en-US" sz="1000" dirty="0"/>
              </a:p>
            </p:txBody>
          </p:sp>
        </p:grpSp>
        <p:sp>
          <p:nvSpPr>
            <p:cNvPr id="69" name="TextBox 63"/>
            <p:cNvSpPr txBox="1"/>
            <p:nvPr/>
          </p:nvSpPr>
          <p:spPr>
            <a:xfrm>
              <a:off x="6876256" y="2060848"/>
              <a:ext cx="1584102" cy="2923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300" b="1" dirty="0" smtClean="0">
                  <a:solidFill>
                    <a:schemeClr val="tx1">
                      <a:lumMod val="95000"/>
                      <a:lumOff val="5000"/>
                    </a:schemeClr>
                  </a:solidFill>
                </a:rPr>
                <a:t>现网办公应用系统</a:t>
              </a:r>
              <a:endParaRPr lang="zh-CN" altLang="en-US" sz="1300" b="1" dirty="0">
                <a:solidFill>
                  <a:schemeClr val="tx1">
                    <a:lumMod val="95000"/>
                    <a:lumOff val="5000"/>
                  </a:schemeClr>
                </a:solidFill>
              </a:endParaRPr>
            </a:p>
          </p:txBody>
        </p:sp>
        <p:pic>
          <p:nvPicPr>
            <p:cNvPr id="70" name="Picture 8" descr="F:\PIC\16：10_PPT_pic\ICOS\email-server-icon.png"/>
            <p:cNvPicPr>
              <a:picLocks noChangeAspect="1" noChangeArrowheads="1"/>
            </p:cNvPicPr>
            <p:nvPr/>
          </p:nvPicPr>
          <p:blipFill>
            <a:blip r:embed="rId15" cstate="screen"/>
            <a:srcRect/>
            <a:stretch>
              <a:fillRect/>
            </a:stretch>
          </p:blipFill>
          <p:spPr bwMode="auto">
            <a:xfrm>
              <a:off x="7772962" y="2417471"/>
              <a:ext cx="384460" cy="363201"/>
            </a:xfrm>
            <a:prstGeom prst="rect">
              <a:avLst/>
            </a:prstGeom>
            <a:noFill/>
          </p:spPr>
        </p:pic>
        <p:pic>
          <p:nvPicPr>
            <p:cNvPr id="71" name="Picture 5" descr="F:\PIC\16：10_PPT_pic\ICOS\data-server-icon.png"/>
            <p:cNvPicPr>
              <a:picLocks noChangeAspect="1" noChangeArrowheads="1"/>
            </p:cNvPicPr>
            <p:nvPr/>
          </p:nvPicPr>
          <p:blipFill>
            <a:blip r:embed="rId16" cstate="screen"/>
            <a:srcRect/>
            <a:stretch>
              <a:fillRect/>
            </a:stretch>
          </p:blipFill>
          <p:spPr bwMode="auto">
            <a:xfrm>
              <a:off x="7016127" y="3142986"/>
              <a:ext cx="364185" cy="430030"/>
            </a:xfrm>
            <a:prstGeom prst="rect">
              <a:avLst/>
            </a:prstGeom>
            <a:noFill/>
          </p:spPr>
        </p:pic>
        <p:pic>
          <p:nvPicPr>
            <p:cNvPr id="72" name="Picture 14" descr="F:\PIC\16：10_PPT_pic\ICOS\web-server-icon.png"/>
            <p:cNvPicPr>
              <a:picLocks noChangeAspect="1" noChangeArrowheads="1"/>
            </p:cNvPicPr>
            <p:nvPr/>
          </p:nvPicPr>
          <p:blipFill>
            <a:blip r:embed="rId17" cstate="screen"/>
            <a:srcRect/>
            <a:stretch>
              <a:fillRect/>
            </a:stretch>
          </p:blipFill>
          <p:spPr bwMode="auto">
            <a:xfrm>
              <a:off x="7668344" y="3140968"/>
              <a:ext cx="343877" cy="406050"/>
            </a:xfrm>
            <a:prstGeom prst="rect">
              <a:avLst/>
            </a:prstGeom>
            <a:noFill/>
          </p:spPr>
        </p:pic>
        <p:pic>
          <p:nvPicPr>
            <p:cNvPr id="73" name="Picture 13" descr="F:\PIC\16：10_PPT_pic\ICOS\proxy-server-icon.png"/>
            <p:cNvPicPr>
              <a:picLocks noChangeAspect="1" noChangeArrowheads="1"/>
            </p:cNvPicPr>
            <p:nvPr/>
          </p:nvPicPr>
          <p:blipFill>
            <a:blip r:embed="rId18" cstate="screen"/>
            <a:srcRect/>
            <a:stretch>
              <a:fillRect/>
            </a:stretch>
          </p:blipFill>
          <p:spPr bwMode="auto">
            <a:xfrm>
              <a:off x="7122385" y="2417471"/>
              <a:ext cx="369733" cy="436581"/>
            </a:xfrm>
            <a:prstGeom prst="rect">
              <a:avLst/>
            </a:prstGeom>
            <a:noFill/>
          </p:spPr>
        </p:pic>
        <p:pic>
          <p:nvPicPr>
            <p:cNvPr id="74"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55576" y="4680926"/>
              <a:ext cx="363868" cy="356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5"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4775398" y="2555188"/>
              <a:ext cx="363868" cy="356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49445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3"/>
            <a:r>
              <a:rPr lang="zh-CN" altLang="en-US" smtClean="0"/>
              <a:t>链接克隆桌面</a:t>
            </a:r>
            <a:endParaRPr lang="en-US" dirty="0"/>
          </a:p>
        </p:txBody>
      </p:sp>
      <p:grpSp>
        <p:nvGrpSpPr>
          <p:cNvPr id="74" name="组合 73"/>
          <p:cNvGrpSpPr/>
          <p:nvPr/>
        </p:nvGrpSpPr>
        <p:grpSpPr>
          <a:xfrm>
            <a:off x="812499" y="1556792"/>
            <a:ext cx="7663461" cy="4571405"/>
            <a:chOff x="755576" y="1556792"/>
            <a:chExt cx="7663461" cy="4571405"/>
          </a:xfrm>
        </p:grpSpPr>
        <p:sp>
          <p:nvSpPr>
            <p:cNvPr id="4" name="Rectangle 893"/>
            <p:cNvSpPr>
              <a:spLocks noChangeArrowheads="1"/>
            </p:cNvSpPr>
            <p:nvPr/>
          </p:nvSpPr>
          <p:spPr bwMode="auto">
            <a:xfrm>
              <a:off x="2432351" y="1647992"/>
              <a:ext cx="1713409" cy="1002176"/>
            </a:xfrm>
            <a:prstGeom prst="rect">
              <a:avLst/>
            </a:prstGeom>
            <a:solidFill>
              <a:schemeClr val="bg1"/>
            </a:solidFill>
            <a:ln w="9525" algn="ctr">
              <a:solidFill>
                <a:schemeClr val="tx1"/>
              </a:solidFill>
              <a:prstDash val="dash"/>
              <a:miter lim="800000"/>
              <a:headEnd/>
              <a:tailEnd/>
            </a:ln>
          </p:spPr>
          <p:txBody>
            <a:bodyPr wrap="none" anchor="ct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algn="l">
                <a:lnSpc>
                  <a:spcPct val="140000"/>
                </a:lnSpc>
                <a:buFont typeface="Wingdings" pitchFamily="2" charset="2"/>
                <a:buChar char="l"/>
              </a:pPr>
              <a:endParaRPr lang="zh-CN" altLang="en-US" sz="2000">
                <a:latin typeface="+mn-lt"/>
              </a:endParaRPr>
            </a:p>
          </p:txBody>
        </p:sp>
        <p:sp>
          <p:nvSpPr>
            <p:cNvPr id="5" name="圆角矩形 4"/>
            <p:cNvSpPr/>
            <p:nvPr/>
          </p:nvSpPr>
          <p:spPr bwMode="auto">
            <a:xfrm>
              <a:off x="4711343" y="3675585"/>
              <a:ext cx="3650924" cy="2417711"/>
            </a:xfrm>
            <a:prstGeom prst="round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mn-lt"/>
                <a:ea typeface="华文细黑" pitchFamily="2" charset="-122"/>
              </a:endParaRPr>
            </a:p>
          </p:txBody>
        </p:sp>
        <p:sp>
          <p:nvSpPr>
            <p:cNvPr id="6" name="圆角矩形 5"/>
            <p:cNvSpPr/>
            <p:nvPr/>
          </p:nvSpPr>
          <p:spPr bwMode="auto">
            <a:xfrm>
              <a:off x="4711343" y="1570032"/>
              <a:ext cx="3642355" cy="1799341"/>
            </a:xfrm>
            <a:prstGeom prst="roundRect">
              <a:avLst/>
            </a:prstGeom>
            <a:solidFill>
              <a:schemeClr val="bg1">
                <a:lumMod val="85000"/>
              </a:schemeClr>
            </a:solidFill>
            <a:ln w="254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sz="1400" dirty="0" smtClean="0">
                  <a:latin typeface="+mn-lt"/>
                  <a:ea typeface="华文细黑" pitchFamily="2" charset="-122"/>
                </a:rPr>
                <a:t>计算资源</a:t>
              </a:r>
              <a:endParaRPr kumimoji="0" lang="zh-CN" altLang="en-US" sz="1400" b="0" i="0" u="none" strike="noStrike" cap="none" normalizeH="0" baseline="0" dirty="0" smtClean="0">
                <a:ln>
                  <a:noFill/>
                </a:ln>
                <a:solidFill>
                  <a:schemeClr val="tx1"/>
                </a:solidFill>
                <a:effectLst/>
                <a:latin typeface="+mn-lt"/>
                <a:ea typeface="华文细黑" pitchFamily="2" charset="-122"/>
              </a:endParaRPr>
            </a:p>
          </p:txBody>
        </p:sp>
        <p:sp>
          <p:nvSpPr>
            <p:cNvPr id="7" name="圆角矩形 6"/>
            <p:cNvSpPr/>
            <p:nvPr/>
          </p:nvSpPr>
          <p:spPr bwMode="auto">
            <a:xfrm>
              <a:off x="4567327" y="1556792"/>
              <a:ext cx="3841684" cy="4536504"/>
            </a:xfrm>
            <a:prstGeom prst="roundRect">
              <a:avLst>
                <a:gd name="adj" fmla="val 3637"/>
              </a:avLst>
            </a:prstGeom>
            <a:noFill/>
            <a:ln w="9525" cap="flat" cmpd="sng" algn="ctr">
              <a:solidFill>
                <a:schemeClr val="accent2"/>
              </a:solidFill>
              <a:prstDash val="solid"/>
              <a:round/>
              <a:headEnd type="none" w="med" len="med"/>
              <a:tailEnd type="none" w="med" len="med"/>
            </a:ln>
            <a:effectLst>
              <a:outerShdw blurRad="50800" dist="38100" algn="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mn-lt"/>
                <a:ea typeface="华文细黑" pitchFamily="2" charset="-122"/>
              </a:endParaRPr>
            </a:p>
          </p:txBody>
        </p:sp>
        <p:pic>
          <p:nvPicPr>
            <p:cNvPr id="8" name="Picture 77" descr="云3"/>
            <p:cNvPicPr>
              <a:picLocks noChangeAspect="1" noChangeArrowheads="1"/>
            </p:cNvPicPr>
            <p:nvPr/>
          </p:nvPicPr>
          <p:blipFill>
            <a:blip r:embed="rId3" cstate="print"/>
            <a:srcRect/>
            <a:stretch>
              <a:fillRect/>
            </a:stretch>
          </p:blipFill>
          <p:spPr bwMode="auto">
            <a:xfrm>
              <a:off x="1928295" y="2843652"/>
              <a:ext cx="2416991" cy="1665468"/>
            </a:xfrm>
            <a:prstGeom prst="rect">
              <a:avLst/>
            </a:prstGeom>
            <a:noFill/>
          </p:spPr>
        </p:pic>
        <p:pic>
          <p:nvPicPr>
            <p:cNvPr id="9" name="Picture 17" descr="Rackable systems"/>
            <p:cNvPicPr>
              <a:picLocks noChangeAspect="1" noChangeArrowheads="1"/>
            </p:cNvPicPr>
            <p:nvPr/>
          </p:nvPicPr>
          <p:blipFill>
            <a:blip r:embed="rId4" cstate="print"/>
            <a:srcRect/>
            <a:stretch>
              <a:fillRect/>
            </a:stretch>
          </p:blipFill>
          <p:spPr bwMode="auto">
            <a:xfrm>
              <a:off x="3224439" y="3504446"/>
              <a:ext cx="290936" cy="474443"/>
            </a:xfrm>
            <a:prstGeom prst="rect">
              <a:avLst/>
            </a:prstGeom>
            <a:noFill/>
            <a:ln w="9525">
              <a:noFill/>
              <a:miter lim="800000"/>
              <a:headEnd/>
              <a:tailEnd/>
            </a:ln>
          </p:spPr>
        </p:pic>
        <p:pic>
          <p:nvPicPr>
            <p:cNvPr id="10" name="Picture 29" descr="10snode-l"/>
            <p:cNvPicPr>
              <a:picLocks noChangeAspect="1" noChangeArrowheads="1"/>
            </p:cNvPicPr>
            <p:nvPr/>
          </p:nvPicPr>
          <p:blipFill>
            <a:blip r:embed="rId5" cstate="print"/>
            <a:srcRect/>
            <a:stretch>
              <a:fillRect/>
            </a:stretch>
          </p:blipFill>
          <p:spPr bwMode="auto">
            <a:xfrm>
              <a:off x="3584479" y="3504446"/>
              <a:ext cx="229480" cy="474443"/>
            </a:xfrm>
            <a:prstGeom prst="rect">
              <a:avLst/>
            </a:prstGeom>
            <a:solidFill>
              <a:srgbClr val="FFFFFF">
                <a:alpha val="21176"/>
              </a:srgbClr>
            </a:solidFill>
            <a:ln w="9525">
              <a:noFill/>
              <a:miter lim="800000"/>
              <a:headEnd/>
              <a:tailEnd/>
            </a:ln>
          </p:spPr>
        </p:pic>
        <p:sp>
          <p:nvSpPr>
            <p:cNvPr id="11" name="TextBox 10"/>
            <p:cNvSpPr txBox="1"/>
            <p:nvPr/>
          </p:nvSpPr>
          <p:spPr>
            <a:xfrm>
              <a:off x="2959463" y="4427222"/>
              <a:ext cx="1310775" cy="492443"/>
            </a:xfrm>
            <a:prstGeom prst="rect">
              <a:avLst/>
            </a:prstGeom>
            <a:noFill/>
          </p:spPr>
          <p:txBody>
            <a:bodyPr wrap="square" rtlCol="0">
              <a:spAutoFit/>
            </a:bodyPr>
            <a:lstStyle/>
            <a:p>
              <a:r>
                <a:rPr lang="zh-CN" altLang="en-US" sz="1300" dirty="0" smtClean="0">
                  <a:latin typeface="+mn-lt"/>
                  <a:ea typeface="华文细黑" pitchFamily="2" charset="-122"/>
                </a:rPr>
                <a:t>云平台</a:t>
              </a:r>
              <a:endParaRPr lang="en-US" altLang="zh-CN" sz="1300" dirty="0" smtClean="0">
                <a:latin typeface="+mn-lt"/>
                <a:ea typeface="华文细黑" pitchFamily="2" charset="-122"/>
              </a:endParaRPr>
            </a:p>
            <a:p>
              <a:r>
                <a:rPr lang="en-US" altLang="zh-CN" sz="1300" dirty="0" smtClean="0">
                  <a:latin typeface="+mn-lt"/>
                  <a:ea typeface="华文细黑" pitchFamily="2" charset="-122"/>
                </a:rPr>
                <a:t>FusionSphere</a:t>
              </a:r>
              <a:endParaRPr lang="zh-CN" altLang="en-US" sz="1300" dirty="0">
                <a:latin typeface="+mn-lt"/>
                <a:ea typeface="华文细黑" pitchFamily="2" charset="-122"/>
              </a:endParaRPr>
            </a:p>
          </p:txBody>
        </p:sp>
        <p:pic>
          <p:nvPicPr>
            <p:cNvPr id="12" name="Picture 146" descr="图片544"/>
            <p:cNvPicPr>
              <a:picLocks noChangeAspect="1" noChangeArrowheads="1"/>
            </p:cNvPicPr>
            <p:nvPr/>
          </p:nvPicPr>
          <p:blipFill>
            <a:blip r:embed="rId6" cstate="print"/>
            <a:srcRect/>
            <a:stretch>
              <a:fillRect/>
            </a:stretch>
          </p:blipFill>
          <p:spPr bwMode="auto">
            <a:xfrm>
              <a:off x="2293072" y="3429000"/>
              <a:ext cx="571327" cy="493170"/>
            </a:xfrm>
            <a:prstGeom prst="rect">
              <a:avLst/>
            </a:prstGeom>
            <a:noFill/>
            <a:ln w="9525">
              <a:noFill/>
              <a:miter lim="800000"/>
              <a:headEnd/>
              <a:tailEnd/>
            </a:ln>
          </p:spPr>
        </p:pic>
        <p:sp>
          <p:nvSpPr>
            <p:cNvPr id="13" name="TextBox 12"/>
            <p:cNvSpPr txBox="1"/>
            <p:nvPr/>
          </p:nvSpPr>
          <p:spPr>
            <a:xfrm>
              <a:off x="2639826" y="2928343"/>
              <a:ext cx="1272035" cy="492443"/>
            </a:xfrm>
            <a:prstGeom prst="rect">
              <a:avLst/>
            </a:prstGeom>
            <a:noFill/>
          </p:spPr>
          <p:txBody>
            <a:bodyPr wrap="square" rtlCol="0">
              <a:spAutoFit/>
            </a:bodyPr>
            <a:lstStyle/>
            <a:p>
              <a:r>
                <a:rPr lang="zh-CN" altLang="en-US" sz="1300" dirty="0" smtClean="0">
                  <a:latin typeface="+mn-lt"/>
                  <a:ea typeface="华文细黑" pitchFamily="2" charset="-122"/>
                </a:rPr>
                <a:t>桌面云管理</a:t>
              </a:r>
              <a:endParaRPr lang="en-US" altLang="zh-CN" sz="1300" dirty="0" smtClean="0">
                <a:latin typeface="+mn-lt"/>
                <a:ea typeface="华文细黑" pitchFamily="2" charset="-122"/>
              </a:endParaRPr>
            </a:p>
            <a:p>
              <a:r>
                <a:rPr lang="en-US" altLang="zh-CN" sz="1300" dirty="0" smtClean="0">
                  <a:latin typeface="+mn-lt"/>
                  <a:ea typeface="华文细黑" pitchFamily="2" charset="-122"/>
                </a:rPr>
                <a:t>FusionAccess</a:t>
              </a:r>
              <a:endParaRPr lang="zh-CN" altLang="en-US" sz="1300" dirty="0">
                <a:latin typeface="+mn-lt"/>
                <a:ea typeface="华文细黑" pitchFamily="2" charset="-122"/>
              </a:endParaRPr>
            </a:p>
          </p:txBody>
        </p:sp>
        <p:pic>
          <p:nvPicPr>
            <p:cNvPr id="14" name="Picture 12" descr="Wyse Vista Desktop"/>
            <p:cNvPicPr>
              <a:picLocks noChangeAspect="1" noChangeArrowheads="1"/>
            </p:cNvPicPr>
            <p:nvPr/>
          </p:nvPicPr>
          <p:blipFill>
            <a:blip r:embed="rId7" cstate="print"/>
            <a:srcRect/>
            <a:stretch>
              <a:fillRect/>
            </a:stretch>
          </p:blipFill>
          <p:spPr bwMode="auto">
            <a:xfrm>
              <a:off x="772348" y="3053287"/>
              <a:ext cx="723899" cy="373593"/>
            </a:xfrm>
            <a:prstGeom prst="rect">
              <a:avLst/>
            </a:prstGeom>
            <a:noFill/>
            <a:ln w="9525">
              <a:noFill/>
              <a:miter lim="800000"/>
              <a:headEnd/>
              <a:tailEnd/>
            </a:ln>
          </p:spPr>
        </p:pic>
        <p:grpSp>
          <p:nvGrpSpPr>
            <p:cNvPr id="15" name="组合 13"/>
            <p:cNvGrpSpPr/>
            <p:nvPr/>
          </p:nvGrpSpPr>
          <p:grpSpPr>
            <a:xfrm>
              <a:off x="799965" y="4015567"/>
              <a:ext cx="668664" cy="669572"/>
              <a:chOff x="1654478" y="2390313"/>
              <a:chExt cx="762633" cy="1064892"/>
            </a:xfrm>
          </p:grpSpPr>
          <p:pic>
            <p:nvPicPr>
              <p:cNvPr id="16" name="Picture 7" descr="XP icon my computer"/>
              <p:cNvPicPr>
                <a:picLocks noChangeAspect="1" noChangeArrowheads="1"/>
              </p:cNvPicPr>
              <p:nvPr/>
            </p:nvPicPr>
            <p:blipFill>
              <a:blip r:embed="rId8" cstate="print"/>
              <a:srcRect/>
              <a:stretch>
                <a:fillRect/>
              </a:stretch>
            </p:blipFill>
            <p:spPr bwMode="auto">
              <a:xfrm>
                <a:off x="1658436" y="2390313"/>
                <a:ext cx="735949" cy="593517"/>
              </a:xfrm>
              <a:prstGeom prst="rect">
                <a:avLst/>
              </a:prstGeom>
              <a:noFill/>
              <a:ln w="9525">
                <a:noFill/>
                <a:miter lim="800000"/>
                <a:headEnd/>
                <a:tailEnd/>
              </a:ln>
            </p:spPr>
          </p:pic>
          <p:sp>
            <p:nvSpPr>
              <p:cNvPr id="17" name="Rectangle 42"/>
              <p:cNvSpPr>
                <a:spLocks noChangeArrowheads="1"/>
              </p:cNvSpPr>
              <p:nvPr/>
            </p:nvSpPr>
            <p:spPr bwMode="auto">
              <a:xfrm>
                <a:off x="1654478" y="3003024"/>
                <a:ext cx="762633" cy="452181"/>
              </a:xfrm>
              <a:prstGeom prst="rect">
                <a:avLst/>
              </a:prstGeom>
              <a:noFill/>
              <a:ln w="9525" algn="ctr">
                <a:noFill/>
                <a:miter lim="800000"/>
                <a:headEnd/>
                <a:tailEnd/>
              </a:ln>
            </p:spPr>
            <p:txBody>
              <a:bodyPr wrap="none" lIns="83448" tIns="41724" rIns="83448" bIns="41724">
                <a:spAutoFit/>
              </a:bodyPr>
              <a:lstStyle/>
              <a:p>
                <a:pPr eaLnBrk="0" hangingPunct="0"/>
                <a:r>
                  <a:rPr lang="zh-CN" altLang="en-US" sz="1300" dirty="0" smtClean="0">
                    <a:latin typeface="+mn-lt"/>
                    <a:ea typeface="华文细黑" pitchFamily="2" charset="-122"/>
                  </a:rPr>
                  <a:t>软终端</a:t>
                </a:r>
                <a:endParaRPr lang="zh-CN" altLang="en-US" sz="1300" dirty="0">
                  <a:latin typeface="+mn-lt"/>
                  <a:ea typeface="华文细黑" pitchFamily="2" charset="-122"/>
                </a:endParaRPr>
              </a:p>
            </p:txBody>
          </p:sp>
        </p:grpSp>
        <p:pic>
          <p:nvPicPr>
            <p:cNvPr id="18" name="Picture 12" descr="Wyse Vista Desktop"/>
            <p:cNvPicPr>
              <a:picLocks noChangeAspect="1" noChangeArrowheads="1"/>
            </p:cNvPicPr>
            <p:nvPr/>
          </p:nvPicPr>
          <p:blipFill>
            <a:blip r:embed="rId7" cstate="print"/>
            <a:srcRect/>
            <a:stretch>
              <a:fillRect/>
            </a:stretch>
          </p:blipFill>
          <p:spPr bwMode="auto">
            <a:xfrm>
              <a:off x="776167" y="3551562"/>
              <a:ext cx="723899" cy="373593"/>
            </a:xfrm>
            <a:prstGeom prst="rect">
              <a:avLst/>
            </a:prstGeom>
            <a:noFill/>
            <a:ln w="9525">
              <a:noFill/>
              <a:miter lim="800000"/>
              <a:headEnd/>
              <a:tailEnd/>
            </a:ln>
          </p:spPr>
        </p:pic>
        <p:cxnSp>
          <p:nvCxnSpPr>
            <p:cNvPr id="19" name="直接连接符 18"/>
            <p:cNvCxnSpPr>
              <a:stCxn id="14" idx="3"/>
            </p:cNvCxnSpPr>
            <p:nvPr/>
          </p:nvCxnSpPr>
          <p:spPr>
            <a:xfrm>
              <a:off x="1496247" y="3240084"/>
              <a:ext cx="796825" cy="433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2" idx="1"/>
            </p:cNvCxnSpPr>
            <p:nvPr/>
          </p:nvCxnSpPr>
          <p:spPr>
            <a:xfrm>
              <a:off x="1500066" y="3673979"/>
              <a:ext cx="793006" cy="1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465206" y="3673980"/>
              <a:ext cx="827866" cy="4145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842941" y="3703100"/>
              <a:ext cx="4535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355" descr="图片221"/>
            <p:cNvPicPr>
              <a:picLocks noChangeAspect="1" noChangeArrowheads="1"/>
            </p:cNvPicPr>
            <p:nvPr/>
          </p:nvPicPr>
          <p:blipFill>
            <a:blip r:embed="rId9" cstate="print"/>
            <a:srcRect/>
            <a:stretch>
              <a:fillRect/>
            </a:stretch>
          </p:blipFill>
          <p:spPr bwMode="auto">
            <a:xfrm>
              <a:off x="5215399" y="2781274"/>
              <a:ext cx="792088" cy="503710"/>
            </a:xfrm>
            <a:prstGeom prst="rect">
              <a:avLst/>
            </a:prstGeom>
            <a:noFill/>
          </p:spPr>
        </p:pic>
        <p:pic>
          <p:nvPicPr>
            <p:cNvPr id="24" name="Picture 2355" descr="图片221"/>
            <p:cNvPicPr>
              <a:picLocks noChangeAspect="1" noChangeArrowheads="1"/>
            </p:cNvPicPr>
            <p:nvPr/>
          </p:nvPicPr>
          <p:blipFill>
            <a:blip r:embed="rId9" cstate="print"/>
            <a:srcRect/>
            <a:stretch>
              <a:fillRect/>
            </a:stretch>
          </p:blipFill>
          <p:spPr bwMode="auto">
            <a:xfrm>
              <a:off x="6932151" y="2781274"/>
              <a:ext cx="782044" cy="503710"/>
            </a:xfrm>
            <a:prstGeom prst="rect">
              <a:avLst/>
            </a:prstGeom>
            <a:noFill/>
          </p:spPr>
        </p:pic>
        <p:cxnSp>
          <p:nvCxnSpPr>
            <p:cNvPr id="25" name="直接连接符 24"/>
            <p:cNvCxnSpPr/>
            <p:nvPr/>
          </p:nvCxnSpPr>
          <p:spPr>
            <a:xfrm>
              <a:off x="3821041" y="3703100"/>
              <a:ext cx="7462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42"/>
            <p:cNvSpPr>
              <a:spLocks noChangeArrowheads="1"/>
            </p:cNvSpPr>
            <p:nvPr/>
          </p:nvSpPr>
          <p:spPr bwMode="auto">
            <a:xfrm>
              <a:off x="755576" y="2780928"/>
              <a:ext cx="668663" cy="284318"/>
            </a:xfrm>
            <a:prstGeom prst="rect">
              <a:avLst/>
            </a:prstGeom>
            <a:noFill/>
            <a:ln w="9525" algn="ctr">
              <a:noFill/>
              <a:miter lim="800000"/>
              <a:headEnd/>
              <a:tailEnd/>
            </a:ln>
          </p:spPr>
          <p:txBody>
            <a:bodyPr wrap="none" lIns="83448" tIns="41724" rIns="83448" bIns="41724">
              <a:spAutoFit/>
            </a:bodyPr>
            <a:lstStyle/>
            <a:p>
              <a:pPr eaLnBrk="0" hangingPunct="0"/>
              <a:r>
                <a:rPr lang="zh-CN" altLang="en-US" sz="1300" dirty="0" smtClean="0">
                  <a:latin typeface="+mn-lt"/>
                  <a:ea typeface="华文细黑" pitchFamily="2" charset="-122"/>
                </a:rPr>
                <a:t>瘦终端</a:t>
              </a:r>
              <a:endParaRPr lang="zh-CN" altLang="en-US" sz="1300" dirty="0">
                <a:latin typeface="+mn-lt"/>
                <a:ea typeface="华文细黑" pitchFamily="2" charset="-122"/>
              </a:endParaRPr>
            </a:p>
          </p:txBody>
        </p:sp>
        <p:sp>
          <p:nvSpPr>
            <p:cNvPr id="27" name="圆角矩形 26"/>
            <p:cNvSpPr/>
            <p:nvPr/>
          </p:nvSpPr>
          <p:spPr>
            <a:xfrm>
              <a:off x="4999375" y="3441382"/>
              <a:ext cx="3029854" cy="186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lumMod val="95000"/>
                      <a:lumOff val="5000"/>
                    </a:schemeClr>
                  </a:solidFill>
                  <a:ea typeface="华文细黑" pitchFamily="2" charset="-122"/>
                </a:rPr>
                <a:t>NAS</a:t>
              </a:r>
              <a:r>
                <a:rPr lang="zh-CN" altLang="en-US" sz="1400" dirty="0" smtClean="0">
                  <a:solidFill>
                    <a:schemeClr val="tx1">
                      <a:lumMod val="95000"/>
                      <a:lumOff val="5000"/>
                    </a:schemeClr>
                  </a:solidFill>
                  <a:ea typeface="华文细黑" pitchFamily="2" charset="-122"/>
                </a:rPr>
                <a:t>或</a:t>
              </a:r>
              <a:r>
                <a:rPr lang="en-US" altLang="zh-CN" sz="1400" dirty="0" smtClean="0">
                  <a:solidFill>
                    <a:schemeClr val="tx1">
                      <a:lumMod val="95000"/>
                      <a:lumOff val="5000"/>
                    </a:schemeClr>
                  </a:solidFill>
                  <a:ea typeface="华文细黑" pitchFamily="2" charset="-122"/>
                </a:rPr>
                <a:t>SAN</a:t>
              </a:r>
              <a:endParaRPr lang="zh-CN" altLang="en-US" sz="1400" dirty="0">
                <a:solidFill>
                  <a:schemeClr val="tx1">
                    <a:lumMod val="95000"/>
                    <a:lumOff val="5000"/>
                  </a:schemeClr>
                </a:solidFill>
                <a:ea typeface="华文细黑" pitchFamily="2" charset="-122"/>
              </a:endParaRPr>
            </a:p>
          </p:txBody>
        </p:sp>
        <p:sp>
          <p:nvSpPr>
            <p:cNvPr id="28" name="Text Box 1707"/>
            <p:cNvSpPr txBox="1">
              <a:spLocks noChangeArrowheads="1"/>
            </p:cNvSpPr>
            <p:nvPr/>
          </p:nvSpPr>
          <p:spPr bwMode="auto">
            <a:xfrm>
              <a:off x="2447133" y="2420888"/>
              <a:ext cx="489274"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a:solidFill>
                    <a:srgbClr val="000000"/>
                  </a:solidFill>
                  <a:latin typeface="+mn-lt"/>
                </a:rPr>
                <a:t>AD</a:t>
              </a:r>
            </a:p>
          </p:txBody>
        </p:sp>
        <p:sp>
          <p:nvSpPr>
            <p:cNvPr id="29" name="Text Box 1707"/>
            <p:cNvSpPr txBox="1">
              <a:spLocks noChangeArrowheads="1"/>
            </p:cNvSpPr>
            <p:nvPr/>
          </p:nvSpPr>
          <p:spPr bwMode="auto">
            <a:xfrm>
              <a:off x="2311270" y="1647992"/>
              <a:ext cx="1273205"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chemeClr val="tx1">
                      <a:lumMod val="95000"/>
                      <a:lumOff val="5000"/>
                    </a:schemeClr>
                  </a:solidFill>
                  <a:latin typeface="+mn-lt"/>
                </a:rPr>
                <a:t>IT</a:t>
              </a:r>
              <a:r>
                <a:rPr lang="zh-CN" altLang="en-US" sz="1400" dirty="0" smtClean="0">
                  <a:solidFill>
                    <a:schemeClr val="tx1">
                      <a:lumMod val="95000"/>
                      <a:lumOff val="5000"/>
                    </a:schemeClr>
                  </a:solidFill>
                  <a:latin typeface="+mn-lt"/>
                </a:rPr>
                <a:t>基础部件</a:t>
              </a:r>
              <a:endParaRPr lang="zh-CN" altLang="en-US" sz="1400" dirty="0">
                <a:solidFill>
                  <a:schemeClr val="tx1">
                    <a:lumMod val="95000"/>
                    <a:lumOff val="5000"/>
                  </a:schemeClr>
                </a:solidFill>
                <a:latin typeface="+mn-lt"/>
              </a:endParaRPr>
            </a:p>
          </p:txBody>
        </p:sp>
        <p:pic>
          <p:nvPicPr>
            <p:cNvPr id="30" name="Picture 2795" descr="图片135"/>
            <p:cNvPicPr>
              <a:picLocks noChangeAspect="1" noChangeArrowheads="1"/>
            </p:cNvPicPr>
            <p:nvPr/>
          </p:nvPicPr>
          <p:blipFill>
            <a:blip r:embed="rId10" cstate="print"/>
            <a:srcRect/>
            <a:stretch>
              <a:fillRect/>
            </a:stretch>
          </p:blipFill>
          <p:spPr bwMode="auto">
            <a:xfrm>
              <a:off x="3056599" y="1919444"/>
              <a:ext cx="311856" cy="542168"/>
            </a:xfrm>
            <a:prstGeom prst="rect">
              <a:avLst/>
            </a:prstGeom>
            <a:noFill/>
            <a:ln w="9525">
              <a:noFill/>
              <a:miter lim="800000"/>
              <a:headEnd/>
              <a:tailEnd/>
            </a:ln>
          </p:spPr>
        </p:pic>
        <p:pic>
          <p:nvPicPr>
            <p:cNvPr id="31" name="Picture 2022" descr="图片247"/>
            <p:cNvPicPr>
              <a:picLocks noChangeAspect="1" noChangeArrowheads="1"/>
            </p:cNvPicPr>
            <p:nvPr/>
          </p:nvPicPr>
          <p:blipFill>
            <a:blip r:embed="rId11" cstate="print"/>
            <a:srcRect/>
            <a:stretch>
              <a:fillRect/>
            </a:stretch>
          </p:blipFill>
          <p:spPr bwMode="auto">
            <a:xfrm>
              <a:off x="2487262" y="1916832"/>
              <a:ext cx="305129" cy="506464"/>
            </a:xfrm>
            <a:prstGeom prst="rect">
              <a:avLst/>
            </a:prstGeom>
            <a:noFill/>
            <a:ln w="9525">
              <a:noFill/>
              <a:miter lim="800000"/>
              <a:headEnd/>
              <a:tailEnd/>
            </a:ln>
          </p:spPr>
        </p:pic>
        <p:pic>
          <p:nvPicPr>
            <p:cNvPr id="32" name="Picture 2023" descr="图片248"/>
            <p:cNvPicPr>
              <a:picLocks noChangeAspect="1" noChangeArrowheads="1"/>
            </p:cNvPicPr>
            <p:nvPr/>
          </p:nvPicPr>
          <p:blipFill>
            <a:blip r:embed="rId12" cstate="print"/>
            <a:srcRect/>
            <a:stretch>
              <a:fillRect/>
            </a:stretch>
          </p:blipFill>
          <p:spPr bwMode="auto">
            <a:xfrm>
              <a:off x="3631547" y="1882966"/>
              <a:ext cx="240964" cy="602410"/>
            </a:xfrm>
            <a:prstGeom prst="rect">
              <a:avLst/>
            </a:prstGeom>
            <a:noFill/>
            <a:ln w="9525">
              <a:noFill/>
              <a:miter lim="800000"/>
              <a:headEnd/>
              <a:tailEnd/>
            </a:ln>
          </p:spPr>
        </p:pic>
        <p:sp>
          <p:nvSpPr>
            <p:cNvPr id="33" name="Text Box 1707"/>
            <p:cNvSpPr txBox="1">
              <a:spLocks noChangeArrowheads="1"/>
            </p:cNvSpPr>
            <p:nvPr/>
          </p:nvSpPr>
          <p:spPr bwMode="auto">
            <a:xfrm>
              <a:off x="3023197" y="2420888"/>
              <a:ext cx="489274"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rgbClr val="000000"/>
                  </a:solidFill>
                  <a:latin typeface="+mn-lt"/>
                </a:rPr>
                <a:t>DNS</a:t>
              </a:r>
              <a:endParaRPr lang="en-US" altLang="zh-CN" sz="1400" dirty="0">
                <a:solidFill>
                  <a:srgbClr val="000000"/>
                </a:solidFill>
                <a:latin typeface="+mn-lt"/>
              </a:endParaRPr>
            </a:p>
          </p:txBody>
        </p:sp>
        <p:sp>
          <p:nvSpPr>
            <p:cNvPr id="34" name="Text Box 1707"/>
            <p:cNvSpPr txBox="1">
              <a:spLocks noChangeArrowheads="1"/>
            </p:cNvSpPr>
            <p:nvPr/>
          </p:nvSpPr>
          <p:spPr bwMode="auto">
            <a:xfrm>
              <a:off x="3599261" y="2420888"/>
              <a:ext cx="561282"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rgbClr val="000000"/>
                  </a:solidFill>
                  <a:latin typeface="+mn-lt"/>
                </a:rPr>
                <a:t>DHCP</a:t>
              </a:r>
              <a:endParaRPr lang="en-US" altLang="zh-CN" sz="1400" dirty="0">
                <a:solidFill>
                  <a:srgbClr val="000000"/>
                </a:solidFill>
                <a:latin typeface="+mn-lt"/>
              </a:endParaRPr>
            </a:p>
          </p:txBody>
        </p:sp>
        <p:cxnSp>
          <p:nvCxnSpPr>
            <p:cNvPr id="35" name="直接连接符 34"/>
            <p:cNvCxnSpPr/>
            <p:nvPr/>
          </p:nvCxnSpPr>
          <p:spPr>
            <a:xfrm>
              <a:off x="3152431" y="2636912"/>
              <a:ext cx="0" cy="4187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160543" y="2132856"/>
              <a:ext cx="406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Picture 1" descr="C:\Users\Administrator.WIN-LEILVHI4IE9\AppData\Roaming\Tencent\Users\270562900\QQ\WinTemp\RichOle\TBRIKP1%C%$HQVN1ROYQKEE.jpg"/>
            <p:cNvPicPr>
              <a:picLocks noChangeAspect="1" noChangeArrowheads="1"/>
            </p:cNvPicPr>
            <p:nvPr/>
          </p:nvPicPr>
          <p:blipFill>
            <a:blip r:embed="rId13" cstate="print"/>
            <a:srcRect/>
            <a:stretch>
              <a:fillRect/>
            </a:stretch>
          </p:blipFill>
          <p:spPr bwMode="auto">
            <a:xfrm>
              <a:off x="776167" y="3933056"/>
              <a:ext cx="446028" cy="371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Isosceles Triangle 89"/>
            <p:cNvSpPr>
              <a:spLocks noChangeArrowheads="1"/>
            </p:cNvSpPr>
            <p:nvPr/>
          </p:nvSpPr>
          <p:spPr bwMode="auto">
            <a:xfrm rot="10800000">
              <a:off x="4987046" y="2605195"/>
              <a:ext cx="3041494" cy="319749"/>
            </a:xfrm>
            <a:prstGeom prst="triangle">
              <a:avLst>
                <a:gd name="adj" fmla="val 49426"/>
              </a:avLst>
            </a:prstGeom>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anchor="ctr" anchorCtr="0">
              <a:normAutofit fontScale="47500" lnSpcReduction="20000"/>
              <a:scene3d>
                <a:camera prst="orthographicFront">
                  <a:rot lat="0" lon="10800000" rev="0"/>
                </a:camera>
                <a:lightRig rig="threePt" dir="t"/>
              </a:scene3d>
            </a:bodyPr>
            <a:lstStyle/>
            <a:p>
              <a:pPr fontAlgn="auto">
                <a:spcBef>
                  <a:spcPts val="0"/>
                </a:spcBef>
                <a:spcAft>
                  <a:spcPts val="0"/>
                </a:spcAft>
                <a:defRPr/>
              </a:pPr>
              <a:endParaRPr lang="zh-CN" altLang="en-US" sz="1100" b="1" dirty="0">
                <a:solidFill>
                  <a:srgbClr val="FFFFFF"/>
                </a:solidFill>
                <a:ea typeface="华文细黑" pitchFamily="2" charset="-122"/>
                <a:cs typeface="Arial" pitchFamily="34" charset="0"/>
              </a:endParaRPr>
            </a:p>
          </p:txBody>
        </p:sp>
        <p:sp>
          <p:nvSpPr>
            <p:cNvPr id="39" name="AutoShape 23"/>
            <p:cNvSpPr>
              <a:spLocks noChangeArrowheads="1"/>
            </p:cNvSpPr>
            <p:nvPr/>
          </p:nvSpPr>
          <p:spPr bwMode="auto">
            <a:xfrm>
              <a:off x="4987046" y="2266344"/>
              <a:ext cx="700122"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en-US" altLang="zh-CN" sz="1400" b="0" dirty="0" smtClean="0">
                  <a:solidFill>
                    <a:srgbClr val="000000"/>
                  </a:solidFill>
                  <a:latin typeface="+mn-lt"/>
                  <a:ea typeface="华文细黑" pitchFamily="2" charset="-122"/>
                  <a:cs typeface="Arial Unicode MS" pitchFamily="34" charset="-122"/>
                </a:rPr>
                <a:t>VM</a:t>
              </a:r>
              <a:endParaRPr lang="zh-CN" altLang="en-US" sz="1400" b="0" dirty="0">
                <a:solidFill>
                  <a:srgbClr val="000000"/>
                </a:solidFill>
                <a:latin typeface="+mn-lt"/>
                <a:ea typeface="华文细黑" pitchFamily="2" charset="-122"/>
                <a:cs typeface="Arial Unicode MS" pitchFamily="34" charset="-122"/>
              </a:endParaRPr>
            </a:p>
          </p:txBody>
        </p:sp>
        <p:sp>
          <p:nvSpPr>
            <p:cNvPr id="40" name="TextBox 39"/>
            <p:cNvSpPr txBox="1"/>
            <p:nvPr/>
          </p:nvSpPr>
          <p:spPr>
            <a:xfrm>
              <a:off x="5979701" y="2635832"/>
              <a:ext cx="2002618" cy="307777"/>
            </a:xfrm>
            <a:prstGeom prst="rect">
              <a:avLst/>
            </a:prstGeom>
            <a:noFill/>
          </p:spPr>
          <p:txBody>
            <a:bodyPr wrap="square" rtlCol="0">
              <a:spAutoFit/>
            </a:bodyPr>
            <a:lstStyle/>
            <a:p>
              <a:r>
                <a:rPr lang="en-US" altLang="zh-CN" sz="1400" dirty="0" smtClean="0">
                  <a:latin typeface="+mn-lt"/>
                  <a:ea typeface="华文细黑" pitchFamily="2" charset="-122"/>
                </a:rPr>
                <a:t>Hypervisor</a:t>
              </a:r>
              <a:endParaRPr lang="zh-CN" altLang="en-US" sz="1400" dirty="0">
                <a:latin typeface="+mn-lt"/>
                <a:ea typeface="华文细黑" pitchFamily="2" charset="-122"/>
              </a:endParaRPr>
            </a:p>
          </p:txBody>
        </p:sp>
        <p:pic>
          <p:nvPicPr>
            <p:cNvPr id="41" name="Picture 1" descr="C:\Users\Administrator.WIN-LEILVHI4IE9\AppData\Roaming\Tencent\Users\270562900\QQ\WinTemp\RichOle\TBRIKP1%C%$HQVN1ROYQKEE.jpg"/>
            <p:cNvPicPr>
              <a:picLocks noChangeAspect="1" noChangeArrowheads="1"/>
            </p:cNvPicPr>
            <p:nvPr/>
          </p:nvPicPr>
          <p:blipFill>
            <a:blip r:embed="rId13" cstate="print"/>
            <a:srcRect/>
            <a:stretch>
              <a:fillRect/>
            </a:stretch>
          </p:blipFill>
          <p:spPr bwMode="auto">
            <a:xfrm>
              <a:off x="4986357" y="1905182"/>
              <a:ext cx="724923" cy="371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6156692" y="1919445"/>
              <a:ext cx="699433"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3"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349538" y="1919445"/>
              <a:ext cx="699433"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55576" y="3501070"/>
              <a:ext cx="430345"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55576" y="3075011"/>
              <a:ext cx="430345"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Freeform 400"/>
            <p:cNvSpPr>
              <a:spLocks/>
            </p:cNvSpPr>
            <p:nvPr/>
          </p:nvSpPr>
          <p:spPr bwMode="auto">
            <a:xfrm>
              <a:off x="3411318" y="3304852"/>
              <a:ext cx="712788" cy="473075"/>
            </a:xfrm>
            <a:custGeom>
              <a:avLst/>
              <a:gdLst>
                <a:gd name="T0" fmla="*/ 211 w 449"/>
                <a:gd name="T1" fmla="*/ 0 h 298"/>
                <a:gd name="T2" fmla="*/ 232 w 449"/>
                <a:gd name="T3" fmla="*/ 1 h 298"/>
                <a:gd name="T4" fmla="*/ 253 w 449"/>
                <a:gd name="T5" fmla="*/ 5 h 298"/>
                <a:gd name="T6" fmla="*/ 271 w 449"/>
                <a:gd name="T7" fmla="*/ 13 h 298"/>
                <a:gd name="T8" fmla="*/ 289 w 449"/>
                <a:gd name="T9" fmla="*/ 23 h 298"/>
                <a:gd name="T10" fmla="*/ 303 w 449"/>
                <a:gd name="T11" fmla="*/ 36 h 298"/>
                <a:gd name="T12" fmla="*/ 317 w 449"/>
                <a:gd name="T13" fmla="*/ 51 h 298"/>
                <a:gd name="T14" fmla="*/ 329 w 449"/>
                <a:gd name="T15" fmla="*/ 66 h 298"/>
                <a:gd name="T16" fmla="*/ 337 w 449"/>
                <a:gd name="T17" fmla="*/ 84 h 298"/>
                <a:gd name="T18" fmla="*/ 343 w 449"/>
                <a:gd name="T19" fmla="*/ 84 h 298"/>
                <a:gd name="T20" fmla="*/ 354 w 449"/>
                <a:gd name="T21" fmla="*/ 86 h 298"/>
                <a:gd name="T22" fmla="*/ 375 w 449"/>
                <a:gd name="T23" fmla="*/ 89 h 298"/>
                <a:gd name="T24" fmla="*/ 394 w 449"/>
                <a:gd name="T25" fmla="*/ 97 h 298"/>
                <a:gd name="T26" fmla="*/ 411 w 449"/>
                <a:gd name="T27" fmla="*/ 109 h 298"/>
                <a:gd name="T28" fmla="*/ 426 w 449"/>
                <a:gd name="T29" fmla="*/ 123 h 298"/>
                <a:gd name="T30" fmla="*/ 437 w 449"/>
                <a:gd name="T31" fmla="*/ 141 h 298"/>
                <a:gd name="T32" fmla="*/ 445 w 449"/>
                <a:gd name="T33" fmla="*/ 159 h 298"/>
                <a:gd name="T34" fmla="*/ 449 w 449"/>
                <a:gd name="T35" fmla="*/ 181 h 298"/>
                <a:gd name="T36" fmla="*/ 449 w 449"/>
                <a:gd name="T37" fmla="*/ 191 h 298"/>
                <a:gd name="T38" fmla="*/ 448 w 449"/>
                <a:gd name="T39" fmla="*/ 213 h 298"/>
                <a:gd name="T40" fmla="*/ 441 w 449"/>
                <a:gd name="T41" fmla="*/ 233 h 298"/>
                <a:gd name="T42" fmla="*/ 431 w 449"/>
                <a:gd name="T43" fmla="*/ 251 h 298"/>
                <a:gd name="T44" fmla="*/ 419 w 449"/>
                <a:gd name="T45" fmla="*/ 267 h 298"/>
                <a:gd name="T46" fmla="*/ 403 w 449"/>
                <a:gd name="T47" fmla="*/ 280 h 298"/>
                <a:gd name="T48" fmla="*/ 385 w 449"/>
                <a:gd name="T49" fmla="*/ 289 h 298"/>
                <a:gd name="T50" fmla="*/ 365 w 449"/>
                <a:gd name="T51" fmla="*/ 296 h 298"/>
                <a:gd name="T52" fmla="*/ 343 w 449"/>
                <a:gd name="T53" fmla="*/ 298 h 298"/>
                <a:gd name="T54" fmla="*/ 90 w 449"/>
                <a:gd name="T55" fmla="*/ 298 h 298"/>
                <a:gd name="T56" fmla="*/ 71 w 449"/>
                <a:gd name="T57" fmla="*/ 296 h 298"/>
                <a:gd name="T58" fmla="*/ 54 w 449"/>
                <a:gd name="T59" fmla="*/ 292 h 298"/>
                <a:gd name="T60" fmla="*/ 40 w 449"/>
                <a:gd name="T61" fmla="*/ 282 h 298"/>
                <a:gd name="T62" fmla="*/ 26 w 449"/>
                <a:gd name="T63" fmla="*/ 272 h 298"/>
                <a:gd name="T64" fmla="*/ 16 w 449"/>
                <a:gd name="T65" fmla="*/ 259 h 298"/>
                <a:gd name="T66" fmla="*/ 8 w 449"/>
                <a:gd name="T67" fmla="*/ 244 h 298"/>
                <a:gd name="T68" fmla="*/ 2 w 449"/>
                <a:gd name="T69" fmla="*/ 227 h 298"/>
                <a:gd name="T70" fmla="*/ 0 w 449"/>
                <a:gd name="T71" fmla="*/ 209 h 298"/>
                <a:gd name="T72" fmla="*/ 1 w 449"/>
                <a:gd name="T73" fmla="*/ 201 h 298"/>
                <a:gd name="T74" fmla="*/ 4 w 449"/>
                <a:gd name="T75" fmla="*/ 185 h 298"/>
                <a:gd name="T76" fmla="*/ 9 w 449"/>
                <a:gd name="T77" fmla="*/ 170 h 298"/>
                <a:gd name="T78" fmla="*/ 22 w 449"/>
                <a:gd name="T79" fmla="*/ 151 h 298"/>
                <a:gd name="T80" fmla="*/ 45 w 449"/>
                <a:gd name="T81" fmla="*/ 132 h 298"/>
                <a:gd name="T82" fmla="*/ 60 w 449"/>
                <a:gd name="T83" fmla="*/ 125 h 298"/>
                <a:gd name="T84" fmla="*/ 75 w 449"/>
                <a:gd name="T85" fmla="*/ 122 h 298"/>
                <a:gd name="T86" fmla="*/ 77 w 449"/>
                <a:gd name="T87" fmla="*/ 109 h 298"/>
                <a:gd name="T88" fmla="*/ 84 w 449"/>
                <a:gd name="T89" fmla="*/ 84 h 298"/>
                <a:gd name="T90" fmla="*/ 95 w 449"/>
                <a:gd name="T91" fmla="*/ 63 h 298"/>
                <a:gd name="T92" fmla="*/ 111 w 449"/>
                <a:gd name="T93" fmla="*/ 44 h 298"/>
                <a:gd name="T94" fmla="*/ 129 w 449"/>
                <a:gd name="T95" fmla="*/ 27 h 298"/>
                <a:gd name="T96" fmla="*/ 150 w 449"/>
                <a:gd name="T97" fmla="*/ 14 h 298"/>
                <a:gd name="T98" fmla="*/ 173 w 449"/>
                <a:gd name="T99" fmla="*/ 5 h 298"/>
                <a:gd name="T100" fmla="*/ 198 w 449"/>
                <a:gd name="T101" fmla="*/ 0 h 298"/>
                <a:gd name="T102" fmla="*/ 211 w 449"/>
                <a:gd name="T10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8">
                  <a:moveTo>
                    <a:pt x="211" y="0"/>
                  </a:moveTo>
                  <a:lnTo>
                    <a:pt x="211" y="0"/>
                  </a:lnTo>
                  <a:lnTo>
                    <a:pt x="222" y="0"/>
                  </a:lnTo>
                  <a:lnTo>
                    <a:pt x="232" y="1"/>
                  </a:lnTo>
                  <a:lnTo>
                    <a:pt x="242" y="3"/>
                  </a:lnTo>
                  <a:lnTo>
                    <a:pt x="253" y="5"/>
                  </a:lnTo>
                  <a:lnTo>
                    <a:pt x="262" y="9"/>
                  </a:lnTo>
                  <a:lnTo>
                    <a:pt x="271" y="13"/>
                  </a:lnTo>
                  <a:lnTo>
                    <a:pt x="280" y="18"/>
                  </a:lnTo>
                  <a:lnTo>
                    <a:pt x="289" y="23"/>
                  </a:lnTo>
                  <a:lnTo>
                    <a:pt x="297" y="29"/>
                  </a:lnTo>
                  <a:lnTo>
                    <a:pt x="303" y="36"/>
                  </a:lnTo>
                  <a:lnTo>
                    <a:pt x="311" y="43"/>
                  </a:lnTo>
                  <a:lnTo>
                    <a:pt x="317" y="51"/>
                  </a:lnTo>
                  <a:lnTo>
                    <a:pt x="324" y="58"/>
                  </a:lnTo>
                  <a:lnTo>
                    <a:pt x="329" y="66"/>
                  </a:lnTo>
                  <a:lnTo>
                    <a:pt x="334" y="75"/>
                  </a:lnTo>
                  <a:lnTo>
                    <a:pt x="337" y="84"/>
                  </a:lnTo>
                  <a:lnTo>
                    <a:pt x="337" y="84"/>
                  </a:lnTo>
                  <a:lnTo>
                    <a:pt x="343" y="84"/>
                  </a:lnTo>
                  <a:lnTo>
                    <a:pt x="343" y="84"/>
                  </a:lnTo>
                  <a:lnTo>
                    <a:pt x="354" y="86"/>
                  </a:lnTo>
                  <a:lnTo>
                    <a:pt x="365" y="87"/>
                  </a:lnTo>
                  <a:lnTo>
                    <a:pt x="375" y="89"/>
                  </a:lnTo>
                  <a:lnTo>
                    <a:pt x="385" y="94"/>
                  </a:lnTo>
                  <a:lnTo>
                    <a:pt x="394" y="97"/>
                  </a:lnTo>
                  <a:lnTo>
                    <a:pt x="403" y="103"/>
                  </a:lnTo>
                  <a:lnTo>
                    <a:pt x="411" y="109"/>
                  </a:lnTo>
                  <a:lnTo>
                    <a:pt x="419" y="116"/>
                  </a:lnTo>
                  <a:lnTo>
                    <a:pt x="426" y="123"/>
                  </a:lnTo>
                  <a:lnTo>
                    <a:pt x="431" y="132"/>
                  </a:lnTo>
                  <a:lnTo>
                    <a:pt x="437" y="141"/>
                  </a:lnTo>
                  <a:lnTo>
                    <a:pt x="441" y="150"/>
                  </a:lnTo>
                  <a:lnTo>
                    <a:pt x="445" y="159"/>
                  </a:lnTo>
                  <a:lnTo>
                    <a:pt x="448" y="169"/>
                  </a:lnTo>
                  <a:lnTo>
                    <a:pt x="449" y="181"/>
                  </a:lnTo>
                  <a:lnTo>
                    <a:pt x="449" y="191"/>
                  </a:lnTo>
                  <a:lnTo>
                    <a:pt x="449" y="191"/>
                  </a:lnTo>
                  <a:lnTo>
                    <a:pt x="449" y="202"/>
                  </a:lnTo>
                  <a:lnTo>
                    <a:pt x="448" y="213"/>
                  </a:lnTo>
                  <a:lnTo>
                    <a:pt x="445" y="224"/>
                  </a:lnTo>
                  <a:lnTo>
                    <a:pt x="441" y="233"/>
                  </a:lnTo>
                  <a:lnTo>
                    <a:pt x="437" y="242"/>
                  </a:lnTo>
                  <a:lnTo>
                    <a:pt x="431" y="251"/>
                  </a:lnTo>
                  <a:lnTo>
                    <a:pt x="426" y="260"/>
                  </a:lnTo>
                  <a:lnTo>
                    <a:pt x="419" y="267"/>
                  </a:lnTo>
                  <a:lnTo>
                    <a:pt x="411" y="273"/>
                  </a:lnTo>
                  <a:lnTo>
                    <a:pt x="403" y="280"/>
                  </a:lnTo>
                  <a:lnTo>
                    <a:pt x="394" y="286"/>
                  </a:lnTo>
                  <a:lnTo>
                    <a:pt x="385" y="289"/>
                  </a:lnTo>
                  <a:lnTo>
                    <a:pt x="375" y="294"/>
                  </a:lnTo>
                  <a:lnTo>
                    <a:pt x="365" y="296"/>
                  </a:lnTo>
                  <a:lnTo>
                    <a:pt x="354" y="297"/>
                  </a:lnTo>
                  <a:lnTo>
                    <a:pt x="343" y="298"/>
                  </a:lnTo>
                  <a:lnTo>
                    <a:pt x="90" y="298"/>
                  </a:lnTo>
                  <a:lnTo>
                    <a:pt x="90" y="298"/>
                  </a:lnTo>
                  <a:lnTo>
                    <a:pt x="81" y="297"/>
                  </a:lnTo>
                  <a:lnTo>
                    <a:pt x="71" y="296"/>
                  </a:lnTo>
                  <a:lnTo>
                    <a:pt x="64" y="294"/>
                  </a:lnTo>
                  <a:lnTo>
                    <a:pt x="54" y="292"/>
                  </a:lnTo>
                  <a:lnTo>
                    <a:pt x="47" y="287"/>
                  </a:lnTo>
                  <a:lnTo>
                    <a:pt x="40" y="282"/>
                  </a:lnTo>
                  <a:lnTo>
                    <a:pt x="33" y="278"/>
                  </a:lnTo>
                  <a:lnTo>
                    <a:pt x="26" y="272"/>
                  </a:lnTo>
                  <a:lnTo>
                    <a:pt x="21" y="266"/>
                  </a:lnTo>
                  <a:lnTo>
                    <a:pt x="16" y="259"/>
                  </a:lnTo>
                  <a:lnTo>
                    <a:pt x="11" y="252"/>
                  </a:lnTo>
                  <a:lnTo>
                    <a:pt x="8" y="244"/>
                  </a:lnTo>
                  <a:lnTo>
                    <a:pt x="5" y="236"/>
                  </a:lnTo>
                  <a:lnTo>
                    <a:pt x="2" y="227"/>
                  </a:lnTo>
                  <a:lnTo>
                    <a:pt x="1" y="218"/>
                  </a:lnTo>
                  <a:lnTo>
                    <a:pt x="0" y="209"/>
                  </a:lnTo>
                  <a:lnTo>
                    <a:pt x="0" y="209"/>
                  </a:lnTo>
                  <a:lnTo>
                    <a:pt x="1" y="201"/>
                  </a:lnTo>
                  <a:lnTo>
                    <a:pt x="2" y="193"/>
                  </a:lnTo>
                  <a:lnTo>
                    <a:pt x="4" y="185"/>
                  </a:lnTo>
                  <a:lnTo>
                    <a:pt x="6" y="178"/>
                  </a:lnTo>
                  <a:lnTo>
                    <a:pt x="9" y="170"/>
                  </a:lnTo>
                  <a:lnTo>
                    <a:pt x="13" y="164"/>
                  </a:lnTo>
                  <a:lnTo>
                    <a:pt x="22" y="151"/>
                  </a:lnTo>
                  <a:lnTo>
                    <a:pt x="33" y="141"/>
                  </a:lnTo>
                  <a:lnTo>
                    <a:pt x="45" y="132"/>
                  </a:lnTo>
                  <a:lnTo>
                    <a:pt x="52" y="129"/>
                  </a:lnTo>
                  <a:lnTo>
                    <a:pt x="60" y="125"/>
                  </a:lnTo>
                  <a:lnTo>
                    <a:pt x="67" y="123"/>
                  </a:lnTo>
                  <a:lnTo>
                    <a:pt x="75" y="122"/>
                  </a:lnTo>
                  <a:lnTo>
                    <a:pt x="75" y="122"/>
                  </a:lnTo>
                  <a:lnTo>
                    <a:pt x="77" y="109"/>
                  </a:lnTo>
                  <a:lnTo>
                    <a:pt x="81" y="97"/>
                  </a:lnTo>
                  <a:lnTo>
                    <a:pt x="84" y="84"/>
                  </a:lnTo>
                  <a:lnTo>
                    <a:pt x="90" y="73"/>
                  </a:lnTo>
                  <a:lnTo>
                    <a:pt x="95" y="63"/>
                  </a:lnTo>
                  <a:lnTo>
                    <a:pt x="103" y="53"/>
                  </a:lnTo>
                  <a:lnTo>
                    <a:pt x="111" y="44"/>
                  </a:lnTo>
                  <a:lnTo>
                    <a:pt x="119" y="35"/>
                  </a:lnTo>
                  <a:lnTo>
                    <a:pt x="129" y="27"/>
                  </a:lnTo>
                  <a:lnTo>
                    <a:pt x="139" y="20"/>
                  </a:lnTo>
                  <a:lnTo>
                    <a:pt x="150" y="14"/>
                  </a:lnTo>
                  <a:lnTo>
                    <a:pt x="161" y="9"/>
                  </a:lnTo>
                  <a:lnTo>
                    <a:pt x="173" y="5"/>
                  </a:lnTo>
                  <a:lnTo>
                    <a:pt x="186" y="2"/>
                  </a:lnTo>
                  <a:lnTo>
                    <a:pt x="198" y="0"/>
                  </a:lnTo>
                  <a:lnTo>
                    <a:pt x="211" y="0"/>
                  </a:lnTo>
                  <a:lnTo>
                    <a:pt x="211"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华文细黑" pitchFamily="2" charset="-122"/>
              </a:endParaRPr>
            </a:p>
          </p:txBody>
        </p:sp>
        <p:sp>
          <p:nvSpPr>
            <p:cNvPr id="47" name="Freeform 401"/>
            <p:cNvSpPr>
              <a:spLocks/>
            </p:cNvSpPr>
            <p:nvPr/>
          </p:nvSpPr>
          <p:spPr bwMode="auto">
            <a:xfrm>
              <a:off x="3368455" y="3312790"/>
              <a:ext cx="712788" cy="476250"/>
            </a:xfrm>
            <a:custGeom>
              <a:avLst/>
              <a:gdLst>
                <a:gd name="T0" fmla="*/ 210 w 449"/>
                <a:gd name="T1" fmla="*/ 0 h 300"/>
                <a:gd name="T2" fmla="*/ 232 w 449"/>
                <a:gd name="T3" fmla="*/ 3 h 300"/>
                <a:gd name="T4" fmla="*/ 251 w 449"/>
                <a:gd name="T5" fmla="*/ 7 h 300"/>
                <a:gd name="T6" fmla="*/ 270 w 449"/>
                <a:gd name="T7" fmla="*/ 15 h 300"/>
                <a:gd name="T8" fmla="*/ 287 w 449"/>
                <a:gd name="T9" fmla="*/ 25 h 300"/>
                <a:gd name="T10" fmla="*/ 303 w 449"/>
                <a:gd name="T11" fmla="*/ 38 h 300"/>
                <a:gd name="T12" fmla="*/ 317 w 449"/>
                <a:gd name="T13" fmla="*/ 51 h 300"/>
                <a:gd name="T14" fmla="*/ 328 w 449"/>
                <a:gd name="T15" fmla="*/ 68 h 300"/>
                <a:gd name="T16" fmla="*/ 337 w 449"/>
                <a:gd name="T17" fmla="*/ 86 h 300"/>
                <a:gd name="T18" fmla="*/ 343 w 449"/>
                <a:gd name="T19" fmla="*/ 86 h 300"/>
                <a:gd name="T20" fmla="*/ 353 w 449"/>
                <a:gd name="T21" fmla="*/ 86 h 300"/>
                <a:gd name="T22" fmla="*/ 375 w 449"/>
                <a:gd name="T23" fmla="*/ 91 h 300"/>
                <a:gd name="T24" fmla="*/ 394 w 449"/>
                <a:gd name="T25" fmla="*/ 99 h 300"/>
                <a:gd name="T26" fmla="*/ 411 w 449"/>
                <a:gd name="T27" fmla="*/ 110 h 300"/>
                <a:gd name="T28" fmla="*/ 425 w 449"/>
                <a:gd name="T29" fmla="*/ 125 h 300"/>
                <a:gd name="T30" fmla="*/ 437 w 449"/>
                <a:gd name="T31" fmla="*/ 142 h 300"/>
                <a:gd name="T32" fmla="*/ 445 w 449"/>
                <a:gd name="T33" fmla="*/ 161 h 300"/>
                <a:gd name="T34" fmla="*/ 449 w 449"/>
                <a:gd name="T35" fmla="*/ 182 h 300"/>
                <a:gd name="T36" fmla="*/ 449 w 449"/>
                <a:gd name="T37" fmla="*/ 193 h 300"/>
                <a:gd name="T38" fmla="*/ 447 w 449"/>
                <a:gd name="T39" fmla="*/ 214 h 300"/>
                <a:gd name="T40" fmla="*/ 441 w 449"/>
                <a:gd name="T41" fmla="*/ 235 h 300"/>
                <a:gd name="T42" fmla="*/ 431 w 449"/>
                <a:gd name="T43" fmla="*/ 253 h 300"/>
                <a:gd name="T44" fmla="*/ 419 w 449"/>
                <a:gd name="T45" fmla="*/ 268 h 300"/>
                <a:gd name="T46" fmla="*/ 403 w 449"/>
                <a:gd name="T47" fmla="*/ 281 h 300"/>
                <a:gd name="T48" fmla="*/ 385 w 449"/>
                <a:gd name="T49" fmla="*/ 291 h 300"/>
                <a:gd name="T50" fmla="*/ 364 w 449"/>
                <a:gd name="T51" fmla="*/ 298 h 300"/>
                <a:gd name="T52" fmla="*/ 343 w 449"/>
                <a:gd name="T53" fmla="*/ 300 h 300"/>
                <a:gd name="T54" fmla="*/ 89 w 449"/>
                <a:gd name="T55" fmla="*/ 300 h 300"/>
                <a:gd name="T56" fmla="*/ 71 w 449"/>
                <a:gd name="T57" fmla="*/ 298 h 300"/>
                <a:gd name="T58" fmla="*/ 54 w 449"/>
                <a:gd name="T59" fmla="*/ 292 h 300"/>
                <a:gd name="T60" fmla="*/ 40 w 449"/>
                <a:gd name="T61" fmla="*/ 284 h 300"/>
                <a:gd name="T62" fmla="*/ 26 w 449"/>
                <a:gd name="T63" fmla="*/ 274 h 300"/>
                <a:gd name="T64" fmla="*/ 15 w 449"/>
                <a:gd name="T65" fmla="*/ 261 h 300"/>
                <a:gd name="T66" fmla="*/ 7 w 449"/>
                <a:gd name="T67" fmla="*/ 246 h 300"/>
                <a:gd name="T68" fmla="*/ 2 w 449"/>
                <a:gd name="T69" fmla="*/ 229 h 300"/>
                <a:gd name="T70" fmla="*/ 0 w 449"/>
                <a:gd name="T71" fmla="*/ 211 h 300"/>
                <a:gd name="T72" fmla="*/ 0 w 449"/>
                <a:gd name="T73" fmla="*/ 203 h 300"/>
                <a:gd name="T74" fmla="*/ 3 w 449"/>
                <a:gd name="T75" fmla="*/ 187 h 300"/>
                <a:gd name="T76" fmla="*/ 9 w 449"/>
                <a:gd name="T77" fmla="*/ 172 h 300"/>
                <a:gd name="T78" fmla="*/ 22 w 449"/>
                <a:gd name="T79" fmla="*/ 153 h 300"/>
                <a:gd name="T80" fmla="*/ 45 w 449"/>
                <a:gd name="T81" fmla="*/ 134 h 300"/>
                <a:gd name="T82" fmla="*/ 59 w 449"/>
                <a:gd name="T83" fmla="*/ 127 h 300"/>
                <a:gd name="T84" fmla="*/ 75 w 449"/>
                <a:gd name="T85" fmla="*/ 122 h 300"/>
                <a:gd name="T86" fmla="*/ 77 w 449"/>
                <a:gd name="T87" fmla="*/ 110 h 300"/>
                <a:gd name="T88" fmla="*/ 84 w 449"/>
                <a:gd name="T89" fmla="*/ 86 h 300"/>
                <a:gd name="T90" fmla="*/ 95 w 449"/>
                <a:gd name="T91" fmla="*/ 64 h 300"/>
                <a:gd name="T92" fmla="*/ 110 w 449"/>
                <a:gd name="T93" fmla="*/ 44 h 300"/>
                <a:gd name="T94" fmla="*/ 128 w 449"/>
                <a:gd name="T95" fmla="*/ 29 h 300"/>
                <a:gd name="T96" fmla="*/ 149 w 449"/>
                <a:gd name="T97" fmla="*/ 15 h 300"/>
                <a:gd name="T98" fmla="*/ 172 w 449"/>
                <a:gd name="T99" fmla="*/ 6 h 300"/>
                <a:gd name="T100" fmla="*/ 198 w 449"/>
                <a:gd name="T101" fmla="*/ 1 h 300"/>
                <a:gd name="T102" fmla="*/ 210 w 449"/>
                <a:gd name="T10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300">
                  <a:moveTo>
                    <a:pt x="210" y="0"/>
                  </a:moveTo>
                  <a:lnTo>
                    <a:pt x="210" y="0"/>
                  </a:lnTo>
                  <a:lnTo>
                    <a:pt x="221" y="1"/>
                  </a:lnTo>
                  <a:lnTo>
                    <a:pt x="232" y="3"/>
                  </a:lnTo>
                  <a:lnTo>
                    <a:pt x="242" y="5"/>
                  </a:lnTo>
                  <a:lnTo>
                    <a:pt x="251" y="7"/>
                  </a:lnTo>
                  <a:lnTo>
                    <a:pt x="261" y="10"/>
                  </a:lnTo>
                  <a:lnTo>
                    <a:pt x="270" y="15"/>
                  </a:lnTo>
                  <a:lnTo>
                    <a:pt x="280" y="20"/>
                  </a:lnTo>
                  <a:lnTo>
                    <a:pt x="287" y="25"/>
                  </a:lnTo>
                  <a:lnTo>
                    <a:pt x="295" y="31"/>
                  </a:lnTo>
                  <a:lnTo>
                    <a:pt x="303" y="38"/>
                  </a:lnTo>
                  <a:lnTo>
                    <a:pt x="310" y="44"/>
                  </a:lnTo>
                  <a:lnTo>
                    <a:pt x="317" y="51"/>
                  </a:lnTo>
                  <a:lnTo>
                    <a:pt x="323" y="59"/>
                  </a:lnTo>
                  <a:lnTo>
                    <a:pt x="328" y="68"/>
                  </a:lnTo>
                  <a:lnTo>
                    <a:pt x="333" y="77"/>
                  </a:lnTo>
                  <a:lnTo>
                    <a:pt x="337" y="86"/>
                  </a:lnTo>
                  <a:lnTo>
                    <a:pt x="337" y="86"/>
                  </a:lnTo>
                  <a:lnTo>
                    <a:pt x="343" y="86"/>
                  </a:lnTo>
                  <a:lnTo>
                    <a:pt x="343" y="86"/>
                  </a:lnTo>
                  <a:lnTo>
                    <a:pt x="353" y="86"/>
                  </a:lnTo>
                  <a:lnTo>
                    <a:pt x="364" y="89"/>
                  </a:lnTo>
                  <a:lnTo>
                    <a:pt x="375" y="91"/>
                  </a:lnTo>
                  <a:lnTo>
                    <a:pt x="385" y="94"/>
                  </a:lnTo>
                  <a:lnTo>
                    <a:pt x="394" y="99"/>
                  </a:lnTo>
                  <a:lnTo>
                    <a:pt x="403" y="104"/>
                  </a:lnTo>
                  <a:lnTo>
                    <a:pt x="411" y="110"/>
                  </a:lnTo>
                  <a:lnTo>
                    <a:pt x="419" y="117"/>
                  </a:lnTo>
                  <a:lnTo>
                    <a:pt x="425" y="125"/>
                  </a:lnTo>
                  <a:lnTo>
                    <a:pt x="431" y="133"/>
                  </a:lnTo>
                  <a:lnTo>
                    <a:pt x="437" y="142"/>
                  </a:lnTo>
                  <a:lnTo>
                    <a:pt x="441" y="151"/>
                  </a:lnTo>
                  <a:lnTo>
                    <a:pt x="445" y="161"/>
                  </a:lnTo>
                  <a:lnTo>
                    <a:pt x="447" y="171"/>
                  </a:lnTo>
                  <a:lnTo>
                    <a:pt x="449" y="182"/>
                  </a:lnTo>
                  <a:lnTo>
                    <a:pt x="449" y="193"/>
                  </a:lnTo>
                  <a:lnTo>
                    <a:pt x="449" y="193"/>
                  </a:lnTo>
                  <a:lnTo>
                    <a:pt x="449" y="204"/>
                  </a:lnTo>
                  <a:lnTo>
                    <a:pt x="447" y="214"/>
                  </a:lnTo>
                  <a:lnTo>
                    <a:pt x="445" y="224"/>
                  </a:lnTo>
                  <a:lnTo>
                    <a:pt x="441" y="235"/>
                  </a:lnTo>
                  <a:lnTo>
                    <a:pt x="437" y="244"/>
                  </a:lnTo>
                  <a:lnTo>
                    <a:pt x="431" y="253"/>
                  </a:lnTo>
                  <a:lnTo>
                    <a:pt x="425" y="261"/>
                  </a:lnTo>
                  <a:lnTo>
                    <a:pt x="419" y="268"/>
                  </a:lnTo>
                  <a:lnTo>
                    <a:pt x="411" y="275"/>
                  </a:lnTo>
                  <a:lnTo>
                    <a:pt x="403" y="281"/>
                  </a:lnTo>
                  <a:lnTo>
                    <a:pt x="394" y="287"/>
                  </a:lnTo>
                  <a:lnTo>
                    <a:pt x="385" y="291"/>
                  </a:lnTo>
                  <a:lnTo>
                    <a:pt x="375" y="294"/>
                  </a:lnTo>
                  <a:lnTo>
                    <a:pt x="364" y="298"/>
                  </a:lnTo>
                  <a:lnTo>
                    <a:pt x="353" y="299"/>
                  </a:lnTo>
                  <a:lnTo>
                    <a:pt x="343" y="300"/>
                  </a:lnTo>
                  <a:lnTo>
                    <a:pt x="89" y="300"/>
                  </a:lnTo>
                  <a:lnTo>
                    <a:pt x="89" y="300"/>
                  </a:lnTo>
                  <a:lnTo>
                    <a:pt x="80" y="299"/>
                  </a:lnTo>
                  <a:lnTo>
                    <a:pt x="71" y="298"/>
                  </a:lnTo>
                  <a:lnTo>
                    <a:pt x="62" y="296"/>
                  </a:lnTo>
                  <a:lnTo>
                    <a:pt x="54" y="292"/>
                  </a:lnTo>
                  <a:lnTo>
                    <a:pt x="46" y="289"/>
                  </a:lnTo>
                  <a:lnTo>
                    <a:pt x="40" y="284"/>
                  </a:lnTo>
                  <a:lnTo>
                    <a:pt x="33" y="280"/>
                  </a:lnTo>
                  <a:lnTo>
                    <a:pt x="26" y="274"/>
                  </a:lnTo>
                  <a:lnTo>
                    <a:pt x="20" y="267"/>
                  </a:lnTo>
                  <a:lnTo>
                    <a:pt x="15" y="261"/>
                  </a:lnTo>
                  <a:lnTo>
                    <a:pt x="11" y="253"/>
                  </a:lnTo>
                  <a:lnTo>
                    <a:pt x="7" y="246"/>
                  </a:lnTo>
                  <a:lnTo>
                    <a:pt x="5" y="237"/>
                  </a:lnTo>
                  <a:lnTo>
                    <a:pt x="2" y="229"/>
                  </a:lnTo>
                  <a:lnTo>
                    <a:pt x="0" y="220"/>
                  </a:lnTo>
                  <a:lnTo>
                    <a:pt x="0" y="211"/>
                  </a:lnTo>
                  <a:lnTo>
                    <a:pt x="0" y="211"/>
                  </a:lnTo>
                  <a:lnTo>
                    <a:pt x="0" y="203"/>
                  </a:lnTo>
                  <a:lnTo>
                    <a:pt x="1" y="195"/>
                  </a:lnTo>
                  <a:lnTo>
                    <a:pt x="3" y="187"/>
                  </a:lnTo>
                  <a:lnTo>
                    <a:pt x="6" y="179"/>
                  </a:lnTo>
                  <a:lnTo>
                    <a:pt x="9" y="172"/>
                  </a:lnTo>
                  <a:lnTo>
                    <a:pt x="12" y="165"/>
                  </a:lnTo>
                  <a:lnTo>
                    <a:pt x="22" y="153"/>
                  </a:lnTo>
                  <a:lnTo>
                    <a:pt x="33" y="142"/>
                  </a:lnTo>
                  <a:lnTo>
                    <a:pt x="45" y="134"/>
                  </a:lnTo>
                  <a:lnTo>
                    <a:pt x="52" y="130"/>
                  </a:lnTo>
                  <a:lnTo>
                    <a:pt x="59" y="127"/>
                  </a:lnTo>
                  <a:lnTo>
                    <a:pt x="67" y="125"/>
                  </a:lnTo>
                  <a:lnTo>
                    <a:pt x="75" y="122"/>
                  </a:lnTo>
                  <a:lnTo>
                    <a:pt x="75" y="122"/>
                  </a:lnTo>
                  <a:lnTo>
                    <a:pt x="77" y="110"/>
                  </a:lnTo>
                  <a:lnTo>
                    <a:pt x="79" y="98"/>
                  </a:lnTo>
                  <a:lnTo>
                    <a:pt x="84" y="86"/>
                  </a:lnTo>
                  <a:lnTo>
                    <a:pt x="89" y="75"/>
                  </a:lnTo>
                  <a:lnTo>
                    <a:pt x="95" y="64"/>
                  </a:lnTo>
                  <a:lnTo>
                    <a:pt x="102" y="55"/>
                  </a:lnTo>
                  <a:lnTo>
                    <a:pt x="110" y="44"/>
                  </a:lnTo>
                  <a:lnTo>
                    <a:pt x="119" y="36"/>
                  </a:lnTo>
                  <a:lnTo>
                    <a:pt x="128" y="29"/>
                  </a:lnTo>
                  <a:lnTo>
                    <a:pt x="138" y="22"/>
                  </a:lnTo>
                  <a:lnTo>
                    <a:pt x="149" y="15"/>
                  </a:lnTo>
                  <a:lnTo>
                    <a:pt x="161" y="10"/>
                  </a:lnTo>
                  <a:lnTo>
                    <a:pt x="172" y="6"/>
                  </a:lnTo>
                  <a:lnTo>
                    <a:pt x="184" y="4"/>
                  </a:lnTo>
                  <a:lnTo>
                    <a:pt x="198" y="1"/>
                  </a:lnTo>
                  <a:lnTo>
                    <a:pt x="210" y="0"/>
                  </a:lnTo>
                  <a:lnTo>
                    <a:pt x="210" y="0"/>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华文细黑" pitchFamily="2" charset="-122"/>
              </a:endParaRPr>
            </a:p>
          </p:txBody>
        </p:sp>
        <p:sp>
          <p:nvSpPr>
            <p:cNvPr id="48" name="Freeform 402"/>
            <p:cNvSpPr>
              <a:spLocks noEditPoints="1"/>
            </p:cNvSpPr>
            <p:nvPr/>
          </p:nvSpPr>
          <p:spPr bwMode="auto">
            <a:xfrm>
              <a:off x="3603405" y="3530277"/>
              <a:ext cx="157163" cy="163513"/>
            </a:xfrm>
            <a:custGeom>
              <a:avLst/>
              <a:gdLst>
                <a:gd name="T0" fmla="*/ 99 w 99"/>
                <a:gd name="T1" fmla="*/ 52 h 103"/>
                <a:gd name="T2" fmla="*/ 95 w 99"/>
                <a:gd name="T3" fmla="*/ 73 h 103"/>
                <a:gd name="T4" fmla="*/ 91 w 99"/>
                <a:gd name="T5" fmla="*/ 82 h 103"/>
                <a:gd name="T6" fmla="*/ 85 w 99"/>
                <a:gd name="T7" fmla="*/ 90 h 103"/>
                <a:gd name="T8" fmla="*/ 70 w 99"/>
                <a:gd name="T9" fmla="*/ 100 h 103"/>
                <a:gd name="T10" fmla="*/ 60 w 99"/>
                <a:gd name="T11" fmla="*/ 103 h 103"/>
                <a:gd name="T12" fmla="*/ 49 w 99"/>
                <a:gd name="T13" fmla="*/ 103 h 103"/>
                <a:gd name="T14" fmla="*/ 29 w 99"/>
                <a:gd name="T15" fmla="*/ 100 h 103"/>
                <a:gd name="T16" fmla="*/ 19 w 99"/>
                <a:gd name="T17" fmla="*/ 95 h 103"/>
                <a:gd name="T18" fmla="*/ 13 w 99"/>
                <a:gd name="T19" fmla="*/ 90 h 103"/>
                <a:gd name="T20" fmla="*/ 4 w 99"/>
                <a:gd name="T21" fmla="*/ 74 h 103"/>
                <a:gd name="T22" fmla="*/ 1 w 99"/>
                <a:gd name="T23" fmla="*/ 64 h 103"/>
                <a:gd name="T24" fmla="*/ 0 w 99"/>
                <a:gd name="T25" fmla="*/ 52 h 103"/>
                <a:gd name="T26" fmla="*/ 4 w 99"/>
                <a:gd name="T27" fmla="*/ 31 h 103"/>
                <a:gd name="T28" fmla="*/ 7 w 99"/>
                <a:gd name="T29" fmla="*/ 23 h 103"/>
                <a:gd name="T30" fmla="*/ 13 w 99"/>
                <a:gd name="T31" fmla="*/ 15 h 103"/>
                <a:gd name="T32" fmla="*/ 29 w 99"/>
                <a:gd name="T33" fmla="*/ 5 h 103"/>
                <a:gd name="T34" fmla="*/ 38 w 99"/>
                <a:gd name="T35" fmla="*/ 1 h 103"/>
                <a:gd name="T36" fmla="*/ 49 w 99"/>
                <a:gd name="T37" fmla="*/ 0 h 103"/>
                <a:gd name="T38" fmla="*/ 70 w 99"/>
                <a:gd name="T39" fmla="*/ 5 h 103"/>
                <a:gd name="T40" fmla="*/ 78 w 99"/>
                <a:gd name="T41" fmla="*/ 9 h 103"/>
                <a:gd name="T42" fmla="*/ 85 w 99"/>
                <a:gd name="T43" fmla="*/ 15 h 103"/>
                <a:gd name="T44" fmla="*/ 95 w 99"/>
                <a:gd name="T45" fmla="*/ 31 h 103"/>
                <a:gd name="T46" fmla="*/ 98 w 99"/>
                <a:gd name="T47" fmla="*/ 41 h 103"/>
                <a:gd name="T48" fmla="*/ 99 w 99"/>
                <a:gd name="T49" fmla="*/ 52 h 103"/>
                <a:gd name="T50" fmla="*/ 75 w 99"/>
                <a:gd name="T51" fmla="*/ 52 h 103"/>
                <a:gd name="T52" fmla="*/ 74 w 99"/>
                <a:gd name="T53" fmla="*/ 40 h 103"/>
                <a:gd name="T54" fmla="*/ 69 w 99"/>
                <a:gd name="T55" fmla="*/ 27 h 103"/>
                <a:gd name="T56" fmla="*/ 66 w 99"/>
                <a:gd name="T57" fmla="*/ 23 h 103"/>
                <a:gd name="T58" fmla="*/ 61 w 99"/>
                <a:gd name="T59" fmla="*/ 19 h 103"/>
                <a:gd name="T60" fmla="*/ 49 w 99"/>
                <a:gd name="T61" fmla="*/ 16 h 103"/>
                <a:gd name="T62" fmla="*/ 42 w 99"/>
                <a:gd name="T63" fmla="*/ 17 h 103"/>
                <a:gd name="T64" fmla="*/ 36 w 99"/>
                <a:gd name="T65" fmla="*/ 19 h 103"/>
                <a:gd name="T66" fmla="*/ 29 w 99"/>
                <a:gd name="T67" fmla="*/ 28 h 103"/>
                <a:gd name="T68" fmla="*/ 26 w 99"/>
                <a:gd name="T69" fmla="*/ 33 h 103"/>
                <a:gd name="T70" fmla="*/ 25 w 99"/>
                <a:gd name="T71" fmla="*/ 40 h 103"/>
                <a:gd name="T72" fmla="*/ 23 w 99"/>
                <a:gd name="T73" fmla="*/ 52 h 103"/>
                <a:gd name="T74" fmla="*/ 25 w 99"/>
                <a:gd name="T75" fmla="*/ 65 h 103"/>
                <a:gd name="T76" fmla="*/ 29 w 99"/>
                <a:gd name="T77" fmla="*/ 76 h 103"/>
                <a:gd name="T78" fmla="*/ 33 w 99"/>
                <a:gd name="T79" fmla="*/ 81 h 103"/>
                <a:gd name="T80" fmla="*/ 38 w 99"/>
                <a:gd name="T81" fmla="*/ 85 h 103"/>
                <a:gd name="T82" fmla="*/ 49 w 99"/>
                <a:gd name="T83" fmla="*/ 88 h 103"/>
                <a:gd name="T84" fmla="*/ 56 w 99"/>
                <a:gd name="T85" fmla="*/ 87 h 103"/>
                <a:gd name="T86" fmla="*/ 61 w 99"/>
                <a:gd name="T87" fmla="*/ 85 h 103"/>
                <a:gd name="T88" fmla="*/ 69 w 99"/>
                <a:gd name="T89" fmla="*/ 76 h 103"/>
                <a:gd name="T90" fmla="*/ 73 w 99"/>
                <a:gd name="T91" fmla="*/ 70 h 103"/>
                <a:gd name="T92" fmla="*/ 74 w 99"/>
                <a:gd name="T93" fmla="*/ 65 h 103"/>
                <a:gd name="T94" fmla="*/ 75 w 99"/>
                <a:gd name="T95"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 h="103">
                  <a:moveTo>
                    <a:pt x="99" y="52"/>
                  </a:moveTo>
                  <a:lnTo>
                    <a:pt x="99" y="52"/>
                  </a:lnTo>
                  <a:lnTo>
                    <a:pt x="98" y="64"/>
                  </a:lnTo>
                  <a:lnTo>
                    <a:pt x="95" y="73"/>
                  </a:lnTo>
                  <a:lnTo>
                    <a:pt x="95" y="73"/>
                  </a:lnTo>
                  <a:lnTo>
                    <a:pt x="91" y="82"/>
                  </a:lnTo>
                  <a:lnTo>
                    <a:pt x="85" y="90"/>
                  </a:lnTo>
                  <a:lnTo>
                    <a:pt x="85" y="90"/>
                  </a:lnTo>
                  <a:lnTo>
                    <a:pt x="78" y="95"/>
                  </a:lnTo>
                  <a:lnTo>
                    <a:pt x="70" y="100"/>
                  </a:lnTo>
                  <a:lnTo>
                    <a:pt x="70" y="100"/>
                  </a:lnTo>
                  <a:lnTo>
                    <a:pt x="60" y="103"/>
                  </a:lnTo>
                  <a:lnTo>
                    <a:pt x="49" y="103"/>
                  </a:lnTo>
                  <a:lnTo>
                    <a:pt x="49" y="103"/>
                  </a:lnTo>
                  <a:lnTo>
                    <a:pt x="38" y="103"/>
                  </a:lnTo>
                  <a:lnTo>
                    <a:pt x="29" y="100"/>
                  </a:lnTo>
                  <a:lnTo>
                    <a:pt x="29" y="100"/>
                  </a:lnTo>
                  <a:lnTo>
                    <a:pt x="19" y="95"/>
                  </a:lnTo>
                  <a:lnTo>
                    <a:pt x="13" y="90"/>
                  </a:lnTo>
                  <a:lnTo>
                    <a:pt x="13" y="90"/>
                  </a:lnTo>
                  <a:lnTo>
                    <a:pt x="7" y="82"/>
                  </a:lnTo>
                  <a:lnTo>
                    <a:pt x="4" y="74"/>
                  </a:lnTo>
                  <a:lnTo>
                    <a:pt x="4" y="74"/>
                  </a:lnTo>
                  <a:lnTo>
                    <a:pt x="1" y="64"/>
                  </a:lnTo>
                  <a:lnTo>
                    <a:pt x="0" y="52"/>
                  </a:lnTo>
                  <a:lnTo>
                    <a:pt x="0" y="52"/>
                  </a:lnTo>
                  <a:lnTo>
                    <a:pt x="1" y="41"/>
                  </a:lnTo>
                  <a:lnTo>
                    <a:pt x="4" y="31"/>
                  </a:lnTo>
                  <a:lnTo>
                    <a:pt x="4" y="31"/>
                  </a:lnTo>
                  <a:lnTo>
                    <a:pt x="7" y="23"/>
                  </a:lnTo>
                  <a:lnTo>
                    <a:pt x="13" y="15"/>
                  </a:lnTo>
                  <a:lnTo>
                    <a:pt x="13" y="15"/>
                  </a:lnTo>
                  <a:lnTo>
                    <a:pt x="19" y="9"/>
                  </a:lnTo>
                  <a:lnTo>
                    <a:pt x="29" y="5"/>
                  </a:lnTo>
                  <a:lnTo>
                    <a:pt x="29" y="5"/>
                  </a:lnTo>
                  <a:lnTo>
                    <a:pt x="38" y="1"/>
                  </a:lnTo>
                  <a:lnTo>
                    <a:pt x="49" y="0"/>
                  </a:lnTo>
                  <a:lnTo>
                    <a:pt x="49" y="0"/>
                  </a:lnTo>
                  <a:lnTo>
                    <a:pt x="60" y="1"/>
                  </a:lnTo>
                  <a:lnTo>
                    <a:pt x="70" y="5"/>
                  </a:lnTo>
                  <a:lnTo>
                    <a:pt x="70" y="5"/>
                  </a:lnTo>
                  <a:lnTo>
                    <a:pt x="78" y="9"/>
                  </a:lnTo>
                  <a:lnTo>
                    <a:pt x="85" y="15"/>
                  </a:lnTo>
                  <a:lnTo>
                    <a:pt x="85" y="15"/>
                  </a:lnTo>
                  <a:lnTo>
                    <a:pt x="91" y="22"/>
                  </a:lnTo>
                  <a:lnTo>
                    <a:pt x="95" y="31"/>
                  </a:lnTo>
                  <a:lnTo>
                    <a:pt x="95" y="31"/>
                  </a:lnTo>
                  <a:lnTo>
                    <a:pt x="98" y="41"/>
                  </a:lnTo>
                  <a:lnTo>
                    <a:pt x="99" y="52"/>
                  </a:lnTo>
                  <a:lnTo>
                    <a:pt x="99" y="52"/>
                  </a:lnTo>
                  <a:close/>
                  <a:moveTo>
                    <a:pt x="75" y="52"/>
                  </a:moveTo>
                  <a:lnTo>
                    <a:pt x="75" y="52"/>
                  </a:lnTo>
                  <a:lnTo>
                    <a:pt x="74" y="40"/>
                  </a:lnTo>
                  <a:lnTo>
                    <a:pt x="74" y="40"/>
                  </a:lnTo>
                  <a:lnTo>
                    <a:pt x="73" y="33"/>
                  </a:lnTo>
                  <a:lnTo>
                    <a:pt x="69" y="27"/>
                  </a:lnTo>
                  <a:lnTo>
                    <a:pt x="69" y="27"/>
                  </a:lnTo>
                  <a:lnTo>
                    <a:pt x="66" y="23"/>
                  </a:lnTo>
                  <a:lnTo>
                    <a:pt x="61" y="19"/>
                  </a:lnTo>
                  <a:lnTo>
                    <a:pt x="61" y="19"/>
                  </a:lnTo>
                  <a:lnTo>
                    <a:pt x="56" y="17"/>
                  </a:lnTo>
                  <a:lnTo>
                    <a:pt x="49" y="16"/>
                  </a:lnTo>
                  <a:lnTo>
                    <a:pt x="49" y="16"/>
                  </a:lnTo>
                  <a:lnTo>
                    <a:pt x="42" y="17"/>
                  </a:lnTo>
                  <a:lnTo>
                    <a:pt x="36" y="19"/>
                  </a:lnTo>
                  <a:lnTo>
                    <a:pt x="36" y="19"/>
                  </a:lnTo>
                  <a:lnTo>
                    <a:pt x="32" y="23"/>
                  </a:lnTo>
                  <a:lnTo>
                    <a:pt x="29" y="28"/>
                  </a:lnTo>
                  <a:lnTo>
                    <a:pt x="29" y="28"/>
                  </a:lnTo>
                  <a:lnTo>
                    <a:pt x="26" y="33"/>
                  </a:lnTo>
                  <a:lnTo>
                    <a:pt x="25" y="40"/>
                  </a:lnTo>
                  <a:lnTo>
                    <a:pt x="25" y="40"/>
                  </a:lnTo>
                  <a:lnTo>
                    <a:pt x="23" y="52"/>
                  </a:lnTo>
                  <a:lnTo>
                    <a:pt x="23" y="52"/>
                  </a:lnTo>
                  <a:lnTo>
                    <a:pt x="25" y="65"/>
                  </a:lnTo>
                  <a:lnTo>
                    <a:pt x="25" y="65"/>
                  </a:lnTo>
                  <a:lnTo>
                    <a:pt x="26" y="70"/>
                  </a:lnTo>
                  <a:lnTo>
                    <a:pt x="29" y="76"/>
                  </a:lnTo>
                  <a:lnTo>
                    <a:pt x="29" y="76"/>
                  </a:lnTo>
                  <a:lnTo>
                    <a:pt x="33" y="81"/>
                  </a:lnTo>
                  <a:lnTo>
                    <a:pt x="38" y="85"/>
                  </a:lnTo>
                  <a:lnTo>
                    <a:pt x="38" y="85"/>
                  </a:lnTo>
                  <a:lnTo>
                    <a:pt x="42" y="87"/>
                  </a:lnTo>
                  <a:lnTo>
                    <a:pt x="49" y="88"/>
                  </a:lnTo>
                  <a:lnTo>
                    <a:pt x="49" y="88"/>
                  </a:lnTo>
                  <a:lnTo>
                    <a:pt x="56" y="87"/>
                  </a:lnTo>
                  <a:lnTo>
                    <a:pt x="61" y="85"/>
                  </a:lnTo>
                  <a:lnTo>
                    <a:pt x="61" y="85"/>
                  </a:lnTo>
                  <a:lnTo>
                    <a:pt x="66" y="82"/>
                  </a:lnTo>
                  <a:lnTo>
                    <a:pt x="69" y="76"/>
                  </a:lnTo>
                  <a:lnTo>
                    <a:pt x="69" y="76"/>
                  </a:lnTo>
                  <a:lnTo>
                    <a:pt x="73" y="70"/>
                  </a:lnTo>
                  <a:lnTo>
                    <a:pt x="74" y="65"/>
                  </a:lnTo>
                  <a:lnTo>
                    <a:pt x="74" y="65"/>
                  </a:lnTo>
                  <a:lnTo>
                    <a:pt x="75" y="52"/>
                  </a:lnTo>
                  <a:lnTo>
                    <a:pt x="7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华文细黑" pitchFamily="2" charset="-122"/>
              </a:endParaRPr>
            </a:p>
          </p:txBody>
        </p:sp>
        <p:sp>
          <p:nvSpPr>
            <p:cNvPr id="49" name="Freeform 403"/>
            <p:cNvSpPr>
              <a:spLocks/>
            </p:cNvSpPr>
            <p:nvPr/>
          </p:nvSpPr>
          <p:spPr bwMode="auto">
            <a:xfrm>
              <a:off x="3778030" y="3530277"/>
              <a:ext cx="112713" cy="163513"/>
            </a:xfrm>
            <a:custGeom>
              <a:avLst/>
              <a:gdLst>
                <a:gd name="T0" fmla="*/ 71 w 71"/>
                <a:gd name="T1" fmla="*/ 74 h 103"/>
                <a:gd name="T2" fmla="*/ 68 w 71"/>
                <a:gd name="T3" fmla="*/ 87 h 103"/>
                <a:gd name="T4" fmla="*/ 63 w 71"/>
                <a:gd name="T5" fmla="*/ 93 h 103"/>
                <a:gd name="T6" fmla="*/ 59 w 71"/>
                <a:gd name="T7" fmla="*/ 96 h 103"/>
                <a:gd name="T8" fmla="*/ 46 w 71"/>
                <a:gd name="T9" fmla="*/ 102 h 103"/>
                <a:gd name="T10" fmla="*/ 38 w 71"/>
                <a:gd name="T11" fmla="*/ 103 h 103"/>
                <a:gd name="T12" fmla="*/ 32 w 71"/>
                <a:gd name="T13" fmla="*/ 103 h 103"/>
                <a:gd name="T14" fmla="*/ 16 w 71"/>
                <a:gd name="T15" fmla="*/ 103 h 103"/>
                <a:gd name="T16" fmla="*/ 1 w 71"/>
                <a:gd name="T17" fmla="*/ 100 h 103"/>
                <a:gd name="T18" fmla="*/ 1 w 71"/>
                <a:gd name="T19" fmla="*/ 82 h 103"/>
                <a:gd name="T20" fmla="*/ 15 w 71"/>
                <a:gd name="T21" fmla="*/ 87 h 103"/>
                <a:gd name="T22" fmla="*/ 29 w 71"/>
                <a:gd name="T23" fmla="*/ 88 h 103"/>
                <a:gd name="T24" fmla="*/ 36 w 71"/>
                <a:gd name="T25" fmla="*/ 87 h 103"/>
                <a:gd name="T26" fmla="*/ 43 w 71"/>
                <a:gd name="T27" fmla="*/ 85 h 103"/>
                <a:gd name="T28" fmla="*/ 45 w 71"/>
                <a:gd name="T29" fmla="*/ 83 h 103"/>
                <a:gd name="T30" fmla="*/ 48 w 71"/>
                <a:gd name="T31" fmla="*/ 81 h 103"/>
                <a:gd name="T32" fmla="*/ 49 w 71"/>
                <a:gd name="T33" fmla="*/ 74 h 103"/>
                <a:gd name="T34" fmla="*/ 49 w 71"/>
                <a:gd name="T35" fmla="*/ 71 h 103"/>
                <a:gd name="T36" fmla="*/ 48 w 71"/>
                <a:gd name="T37" fmla="*/ 69 h 103"/>
                <a:gd name="T38" fmla="*/ 43 w 71"/>
                <a:gd name="T39" fmla="*/ 65 h 103"/>
                <a:gd name="T40" fmla="*/ 37 w 71"/>
                <a:gd name="T41" fmla="*/ 62 h 103"/>
                <a:gd name="T42" fmla="*/ 20 w 71"/>
                <a:gd name="T43" fmla="*/ 55 h 103"/>
                <a:gd name="T44" fmla="*/ 12 w 71"/>
                <a:gd name="T45" fmla="*/ 51 h 103"/>
                <a:gd name="T46" fmla="*/ 6 w 71"/>
                <a:gd name="T47" fmla="*/ 45 h 103"/>
                <a:gd name="T48" fmla="*/ 3 w 71"/>
                <a:gd name="T49" fmla="*/ 42 h 103"/>
                <a:gd name="T50" fmla="*/ 1 w 71"/>
                <a:gd name="T51" fmla="*/ 39 h 103"/>
                <a:gd name="T52" fmla="*/ 0 w 71"/>
                <a:gd name="T53" fmla="*/ 30 h 103"/>
                <a:gd name="T54" fmla="*/ 1 w 71"/>
                <a:gd name="T55" fmla="*/ 22 h 103"/>
                <a:gd name="T56" fmla="*/ 3 w 71"/>
                <a:gd name="T57" fmla="*/ 16 h 103"/>
                <a:gd name="T58" fmla="*/ 14 w 71"/>
                <a:gd name="T59" fmla="*/ 7 h 103"/>
                <a:gd name="T60" fmla="*/ 19 w 71"/>
                <a:gd name="T61" fmla="*/ 4 h 103"/>
                <a:gd name="T62" fmla="*/ 27 w 71"/>
                <a:gd name="T63" fmla="*/ 2 h 103"/>
                <a:gd name="T64" fmla="*/ 41 w 71"/>
                <a:gd name="T65" fmla="*/ 0 h 103"/>
                <a:gd name="T66" fmla="*/ 53 w 71"/>
                <a:gd name="T67" fmla="*/ 1 h 103"/>
                <a:gd name="T68" fmla="*/ 66 w 71"/>
                <a:gd name="T69" fmla="*/ 4 h 103"/>
                <a:gd name="T70" fmla="*/ 66 w 71"/>
                <a:gd name="T71" fmla="*/ 21 h 103"/>
                <a:gd name="T72" fmla="*/ 54 w 71"/>
                <a:gd name="T73" fmla="*/ 17 h 103"/>
                <a:gd name="T74" fmla="*/ 42 w 71"/>
                <a:gd name="T75" fmla="*/ 16 h 103"/>
                <a:gd name="T76" fmla="*/ 35 w 71"/>
                <a:gd name="T77" fmla="*/ 16 h 103"/>
                <a:gd name="T78" fmla="*/ 29 w 71"/>
                <a:gd name="T79" fmla="*/ 18 h 103"/>
                <a:gd name="T80" fmla="*/ 26 w 71"/>
                <a:gd name="T81" fmla="*/ 19 h 103"/>
                <a:gd name="T82" fmla="*/ 24 w 71"/>
                <a:gd name="T83" fmla="*/ 22 h 103"/>
                <a:gd name="T84" fmla="*/ 23 w 71"/>
                <a:gd name="T85" fmla="*/ 28 h 103"/>
                <a:gd name="T86" fmla="*/ 23 w 71"/>
                <a:gd name="T87" fmla="*/ 31 h 103"/>
                <a:gd name="T88" fmla="*/ 24 w 71"/>
                <a:gd name="T89" fmla="*/ 33 h 103"/>
                <a:gd name="T90" fmla="*/ 27 w 71"/>
                <a:gd name="T91" fmla="*/ 36 h 103"/>
                <a:gd name="T92" fmla="*/ 33 w 71"/>
                <a:gd name="T93" fmla="*/ 39 h 103"/>
                <a:gd name="T94" fmla="*/ 49 w 71"/>
                <a:gd name="T95" fmla="*/ 45 h 103"/>
                <a:gd name="T96" fmla="*/ 58 w 71"/>
                <a:gd name="T97" fmla="*/ 50 h 103"/>
                <a:gd name="T98" fmla="*/ 65 w 71"/>
                <a:gd name="T99" fmla="*/ 56 h 103"/>
                <a:gd name="T100" fmla="*/ 68 w 71"/>
                <a:gd name="T101" fmla="*/ 59 h 103"/>
                <a:gd name="T102" fmla="*/ 69 w 71"/>
                <a:gd name="T103" fmla="*/ 64 h 103"/>
                <a:gd name="T104" fmla="*/ 71 w 71"/>
                <a:gd name="T105"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103">
                  <a:moveTo>
                    <a:pt x="71" y="74"/>
                  </a:moveTo>
                  <a:lnTo>
                    <a:pt x="71" y="74"/>
                  </a:lnTo>
                  <a:lnTo>
                    <a:pt x="70" y="81"/>
                  </a:lnTo>
                  <a:lnTo>
                    <a:pt x="68" y="87"/>
                  </a:lnTo>
                  <a:lnTo>
                    <a:pt x="68" y="87"/>
                  </a:lnTo>
                  <a:lnTo>
                    <a:pt x="63" y="93"/>
                  </a:lnTo>
                  <a:lnTo>
                    <a:pt x="59" y="96"/>
                  </a:lnTo>
                  <a:lnTo>
                    <a:pt x="59" y="96"/>
                  </a:lnTo>
                  <a:lnTo>
                    <a:pt x="53" y="100"/>
                  </a:lnTo>
                  <a:lnTo>
                    <a:pt x="46" y="102"/>
                  </a:lnTo>
                  <a:lnTo>
                    <a:pt x="46" y="102"/>
                  </a:lnTo>
                  <a:lnTo>
                    <a:pt x="38" y="103"/>
                  </a:lnTo>
                  <a:lnTo>
                    <a:pt x="32" y="103"/>
                  </a:lnTo>
                  <a:lnTo>
                    <a:pt x="32" y="103"/>
                  </a:lnTo>
                  <a:lnTo>
                    <a:pt x="16" y="103"/>
                  </a:lnTo>
                  <a:lnTo>
                    <a:pt x="16" y="103"/>
                  </a:lnTo>
                  <a:lnTo>
                    <a:pt x="8" y="101"/>
                  </a:lnTo>
                  <a:lnTo>
                    <a:pt x="1" y="100"/>
                  </a:lnTo>
                  <a:lnTo>
                    <a:pt x="1" y="82"/>
                  </a:lnTo>
                  <a:lnTo>
                    <a:pt x="1" y="82"/>
                  </a:lnTo>
                  <a:lnTo>
                    <a:pt x="8" y="85"/>
                  </a:lnTo>
                  <a:lnTo>
                    <a:pt x="15" y="87"/>
                  </a:lnTo>
                  <a:lnTo>
                    <a:pt x="15" y="87"/>
                  </a:lnTo>
                  <a:lnTo>
                    <a:pt x="29" y="88"/>
                  </a:lnTo>
                  <a:lnTo>
                    <a:pt x="29" y="88"/>
                  </a:lnTo>
                  <a:lnTo>
                    <a:pt x="36" y="87"/>
                  </a:lnTo>
                  <a:lnTo>
                    <a:pt x="36" y="87"/>
                  </a:lnTo>
                  <a:lnTo>
                    <a:pt x="43" y="85"/>
                  </a:lnTo>
                  <a:lnTo>
                    <a:pt x="43" y="85"/>
                  </a:lnTo>
                  <a:lnTo>
                    <a:pt x="45" y="83"/>
                  </a:lnTo>
                  <a:lnTo>
                    <a:pt x="48" y="81"/>
                  </a:lnTo>
                  <a:lnTo>
                    <a:pt x="48" y="81"/>
                  </a:lnTo>
                  <a:lnTo>
                    <a:pt x="49" y="78"/>
                  </a:lnTo>
                  <a:lnTo>
                    <a:pt x="49" y="74"/>
                  </a:lnTo>
                  <a:lnTo>
                    <a:pt x="49" y="74"/>
                  </a:lnTo>
                  <a:lnTo>
                    <a:pt x="49" y="71"/>
                  </a:lnTo>
                  <a:lnTo>
                    <a:pt x="48" y="69"/>
                  </a:lnTo>
                  <a:lnTo>
                    <a:pt x="48" y="69"/>
                  </a:lnTo>
                  <a:lnTo>
                    <a:pt x="43" y="65"/>
                  </a:lnTo>
                  <a:lnTo>
                    <a:pt x="43" y="65"/>
                  </a:lnTo>
                  <a:lnTo>
                    <a:pt x="37" y="62"/>
                  </a:lnTo>
                  <a:lnTo>
                    <a:pt x="37" y="62"/>
                  </a:lnTo>
                  <a:lnTo>
                    <a:pt x="31" y="59"/>
                  </a:lnTo>
                  <a:lnTo>
                    <a:pt x="20" y="55"/>
                  </a:lnTo>
                  <a:lnTo>
                    <a:pt x="20" y="55"/>
                  </a:lnTo>
                  <a:lnTo>
                    <a:pt x="12" y="51"/>
                  </a:lnTo>
                  <a:lnTo>
                    <a:pt x="12" y="51"/>
                  </a:lnTo>
                  <a:lnTo>
                    <a:pt x="6" y="45"/>
                  </a:lnTo>
                  <a:lnTo>
                    <a:pt x="6" y="45"/>
                  </a:lnTo>
                  <a:lnTo>
                    <a:pt x="3" y="42"/>
                  </a:lnTo>
                  <a:lnTo>
                    <a:pt x="1" y="39"/>
                  </a:lnTo>
                  <a:lnTo>
                    <a:pt x="1" y="39"/>
                  </a:lnTo>
                  <a:lnTo>
                    <a:pt x="0" y="34"/>
                  </a:lnTo>
                  <a:lnTo>
                    <a:pt x="0" y="30"/>
                  </a:lnTo>
                  <a:lnTo>
                    <a:pt x="0" y="30"/>
                  </a:lnTo>
                  <a:lnTo>
                    <a:pt x="1" y="22"/>
                  </a:lnTo>
                  <a:lnTo>
                    <a:pt x="3" y="16"/>
                  </a:lnTo>
                  <a:lnTo>
                    <a:pt x="3" y="16"/>
                  </a:lnTo>
                  <a:lnTo>
                    <a:pt x="8" y="10"/>
                  </a:lnTo>
                  <a:lnTo>
                    <a:pt x="14" y="7"/>
                  </a:lnTo>
                  <a:lnTo>
                    <a:pt x="14" y="7"/>
                  </a:lnTo>
                  <a:lnTo>
                    <a:pt x="19" y="4"/>
                  </a:lnTo>
                  <a:lnTo>
                    <a:pt x="27" y="2"/>
                  </a:lnTo>
                  <a:lnTo>
                    <a:pt x="27" y="2"/>
                  </a:lnTo>
                  <a:lnTo>
                    <a:pt x="34" y="1"/>
                  </a:lnTo>
                  <a:lnTo>
                    <a:pt x="41" y="0"/>
                  </a:lnTo>
                  <a:lnTo>
                    <a:pt x="41" y="0"/>
                  </a:lnTo>
                  <a:lnTo>
                    <a:pt x="53" y="1"/>
                  </a:lnTo>
                  <a:lnTo>
                    <a:pt x="53" y="1"/>
                  </a:lnTo>
                  <a:lnTo>
                    <a:pt x="66" y="4"/>
                  </a:lnTo>
                  <a:lnTo>
                    <a:pt x="66" y="21"/>
                  </a:lnTo>
                  <a:lnTo>
                    <a:pt x="66" y="21"/>
                  </a:lnTo>
                  <a:lnTo>
                    <a:pt x="60" y="18"/>
                  </a:lnTo>
                  <a:lnTo>
                    <a:pt x="54" y="17"/>
                  </a:lnTo>
                  <a:lnTo>
                    <a:pt x="54" y="17"/>
                  </a:lnTo>
                  <a:lnTo>
                    <a:pt x="42" y="16"/>
                  </a:lnTo>
                  <a:lnTo>
                    <a:pt x="42" y="16"/>
                  </a:lnTo>
                  <a:lnTo>
                    <a:pt x="35" y="16"/>
                  </a:lnTo>
                  <a:lnTo>
                    <a:pt x="35" y="16"/>
                  </a:lnTo>
                  <a:lnTo>
                    <a:pt x="29" y="18"/>
                  </a:lnTo>
                  <a:lnTo>
                    <a:pt x="29" y="18"/>
                  </a:lnTo>
                  <a:lnTo>
                    <a:pt x="26" y="19"/>
                  </a:lnTo>
                  <a:lnTo>
                    <a:pt x="24" y="22"/>
                  </a:lnTo>
                  <a:lnTo>
                    <a:pt x="24" y="22"/>
                  </a:lnTo>
                  <a:lnTo>
                    <a:pt x="23" y="25"/>
                  </a:lnTo>
                  <a:lnTo>
                    <a:pt x="23" y="28"/>
                  </a:lnTo>
                  <a:lnTo>
                    <a:pt x="23" y="28"/>
                  </a:lnTo>
                  <a:lnTo>
                    <a:pt x="23" y="31"/>
                  </a:lnTo>
                  <a:lnTo>
                    <a:pt x="24" y="33"/>
                  </a:lnTo>
                  <a:lnTo>
                    <a:pt x="24" y="33"/>
                  </a:lnTo>
                  <a:lnTo>
                    <a:pt x="27" y="36"/>
                  </a:lnTo>
                  <a:lnTo>
                    <a:pt x="27" y="36"/>
                  </a:lnTo>
                  <a:lnTo>
                    <a:pt x="33" y="39"/>
                  </a:lnTo>
                  <a:lnTo>
                    <a:pt x="33" y="39"/>
                  </a:lnTo>
                  <a:lnTo>
                    <a:pt x="37" y="41"/>
                  </a:lnTo>
                  <a:lnTo>
                    <a:pt x="49" y="45"/>
                  </a:lnTo>
                  <a:lnTo>
                    <a:pt x="49" y="45"/>
                  </a:lnTo>
                  <a:lnTo>
                    <a:pt x="58" y="50"/>
                  </a:lnTo>
                  <a:lnTo>
                    <a:pt x="58" y="50"/>
                  </a:lnTo>
                  <a:lnTo>
                    <a:pt x="65" y="56"/>
                  </a:lnTo>
                  <a:lnTo>
                    <a:pt x="65" y="56"/>
                  </a:lnTo>
                  <a:lnTo>
                    <a:pt x="68" y="59"/>
                  </a:lnTo>
                  <a:lnTo>
                    <a:pt x="69" y="64"/>
                  </a:lnTo>
                  <a:lnTo>
                    <a:pt x="69" y="64"/>
                  </a:lnTo>
                  <a:lnTo>
                    <a:pt x="71" y="68"/>
                  </a:lnTo>
                  <a:lnTo>
                    <a:pt x="71" y="74"/>
                  </a:lnTo>
                  <a:lnTo>
                    <a:pt x="7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华文细黑" pitchFamily="2" charset="-122"/>
              </a:endParaRPr>
            </a:p>
          </p:txBody>
        </p:sp>
        <p:pic>
          <p:nvPicPr>
            <p:cNvPr id="50" name="Picture 67" descr="OS Reg Disk.png"/>
            <p:cNvPicPr>
              <a:picLocks noChangeAspect="1"/>
            </p:cNvPicPr>
            <p:nvPr/>
          </p:nvPicPr>
          <p:blipFill>
            <a:blip r:embed="rId15" cstate="print"/>
            <a:srcRect/>
            <a:stretch>
              <a:fillRect/>
            </a:stretch>
          </p:blipFill>
          <p:spPr bwMode="auto">
            <a:xfrm>
              <a:off x="5982806" y="5565567"/>
              <a:ext cx="1202069" cy="311705"/>
            </a:xfrm>
            <a:prstGeom prst="rect">
              <a:avLst/>
            </a:prstGeom>
            <a:noFill/>
            <a:ln w="9525">
              <a:noFill/>
              <a:miter lim="800000"/>
              <a:headEnd/>
              <a:tailEnd/>
            </a:ln>
          </p:spPr>
        </p:pic>
        <p:pic>
          <p:nvPicPr>
            <p:cNvPr id="51" name="Picture 67" descr="OS Reg Disk.png"/>
            <p:cNvPicPr>
              <a:picLocks noChangeAspect="1"/>
            </p:cNvPicPr>
            <p:nvPr/>
          </p:nvPicPr>
          <p:blipFill>
            <a:blip r:embed="rId15" cstate="print"/>
            <a:srcRect/>
            <a:stretch>
              <a:fillRect/>
            </a:stretch>
          </p:blipFill>
          <p:spPr bwMode="auto">
            <a:xfrm>
              <a:off x="7030120" y="5557074"/>
              <a:ext cx="1214152" cy="320198"/>
            </a:xfrm>
            <a:prstGeom prst="rect">
              <a:avLst/>
            </a:prstGeom>
            <a:noFill/>
            <a:ln w="9525">
              <a:noFill/>
              <a:miter lim="800000"/>
              <a:headEnd/>
              <a:tailEnd/>
            </a:ln>
          </p:spPr>
        </p:pic>
        <p:sp>
          <p:nvSpPr>
            <p:cNvPr id="52" name="矩形 51"/>
            <p:cNvSpPr/>
            <p:nvPr/>
          </p:nvSpPr>
          <p:spPr>
            <a:xfrm>
              <a:off x="6084684" y="5789643"/>
              <a:ext cx="1005403" cy="338554"/>
            </a:xfrm>
            <a:prstGeom prst="rect">
              <a:avLst/>
            </a:prstGeom>
          </p:spPr>
          <p:txBody>
            <a:bodyPr wrap="none">
              <a:spAutoFit/>
            </a:bodyPr>
            <a:lstStyle/>
            <a:p>
              <a:pPr algn="ctr" defTabSz="801688" fontAlgn="base">
                <a:spcBef>
                  <a:spcPct val="0"/>
                </a:spcBef>
                <a:spcAft>
                  <a:spcPct val="0"/>
                </a:spcAft>
              </a:pPr>
              <a:r>
                <a:rPr lang="zh-CN" altLang="en-US" sz="1600" dirty="0" smtClean="0">
                  <a:solidFill>
                    <a:schemeClr val="tx1">
                      <a:lumMod val="95000"/>
                      <a:lumOff val="5000"/>
                    </a:schemeClr>
                  </a:solidFill>
                  <a:latin typeface="+mn-lt"/>
                  <a:ea typeface="华文细黑" pitchFamily="2" charset="-122"/>
                </a:rPr>
                <a:t>存储资源</a:t>
              </a:r>
            </a:p>
          </p:txBody>
        </p:sp>
        <p:sp>
          <p:nvSpPr>
            <p:cNvPr id="53" name="流程图: 磁盘 52"/>
            <p:cNvSpPr/>
            <p:nvPr/>
          </p:nvSpPr>
          <p:spPr bwMode="auto">
            <a:xfrm>
              <a:off x="6588088" y="5143186"/>
              <a:ext cx="1656184" cy="374046"/>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C00000"/>
                  </a:solidFill>
                  <a:effectLst/>
                  <a:latin typeface="+mn-lt"/>
                  <a:ea typeface="华文细黑" pitchFamily="2" charset="-122"/>
                </a:rPr>
                <a:t>系统母盘</a:t>
              </a:r>
              <a:r>
                <a:rPr kumimoji="0" lang="en-US" altLang="zh-CN" sz="1200" b="1" i="0" u="none" strike="noStrike" cap="none" normalizeH="0" baseline="0" dirty="0" smtClean="0">
                  <a:ln>
                    <a:noFill/>
                  </a:ln>
                  <a:solidFill>
                    <a:srgbClr val="C00000"/>
                  </a:solidFill>
                  <a:effectLst/>
                  <a:latin typeface="+mn-lt"/>
                  <a:ea typeface="华文细黑" pitchFamily="2" charset="-122"/>
                </a:rPr>
                <a:t>(</a:t>
              </a:r>
              <a:r>
                <a:rPr kumimoji="0" lang="zh-CN" altLang="en-US" sz="1200" b="1" i="0" u="none" strike="noStrike" cap="none" normalizeH="0" baseline="0" dirty="0" smtClean="0">
                  <a:ln>
                    <a:noFill/>
                  </a:ln>
                  <a:solidFill>
                    <a:srgbClr val="C00000"/>
                  </a:solidFill>
                  <a:effectLst/>
                  <a:latin typeface="+mn-lt"/>
                  <a:ea typeface="华文细黑" pitchFamily="2" charset="-122"/>
                </a:rPr>
                <a:t>共用只读</a:t>
              </a:r>
              <a:r>
                <a:rPr kumimoji="0" lang="en-US" altLang="zh-CN" sz="1200" b="1" i="0" u="none" strike="noStrike" cap="none" normalizeH="0" baseline="0" dirty="0" smtClean="0">
                  <a:ln>
                    <a:noFill/>
                  </a:ln>
                  <a:solidFill>
                    <a:srgbClr val="C00000"/>
                  </a:solidFill>
                  <a:effectLst/>
                  <a:latin typeface="+mn-lt"/>
                  <a:ea typeface="华文细黑" pitchFamily="2" charset="-122"/>
                </a:rPr>
                <a:t>)</a:t>
              </a:r>
              <a:endParaRPr kumimoji="0" lang="zh-CN" altLang="en-US" sz="1200" b="1" i="0" u="none" strike="noStrike" cap="none" normalizeH="0" baseline="0" dirty="0" smtClean="0">
                <a:ln>
                  <a:noFill/>
                </a:ln>
                <a:solidFill>
                  <a:srgbClr val="C00000"/>
                </a:solidFill>
                <a:effectLst/>
                <a:latin typeface="+mn-lt"/>
                <a:ea typeface="华文细黑" pitchFamily="2" charset="-122"/>
              </a:endParaRPr>
            </a:p>
          </p:txBody>
        </p:sp>
        <p:sp>
          <p:nvSpPr>
            <p:cNvPr id="54" name="流程图: 磁盘 53"/>
            <p:cNvSpPr/>
            <p:nvPr/>
          </p:nvSpPr>
          <p:spPr bwMode="auto">
            <a:xfrm>
              <a:off x="6660096" y="3861048"/>
              <a:ext cx="333038" cy="1224136"/>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差分盘</a:t>
              </a:r>
            </a:p>
          </p:txBody>
        </p:sp>
        <p:sp>
          <p:nvSpPr>
            <p:cNvPr id="55" name="流程图: 磁盘 54"/>
            <p:cNvSpPr/>
            <p:nvPr/>
          </p:nvSpPr>
          <p:spPr bwMode="auto">
            <a:xfrm>
              <a:off x="7256883" y="3871552"/>
              <a:ext cx="333038" cy="1193498"/>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差分盘</a:t>
              </a:r>
            </a:p>
          </p:txBody>
        </p:sp>
        <p:sp>
          <p:nvSpPr>
            <p:cNvPr id="56" name="流程图: 磁盘 55"/>
            <p:cNvSpPr/>
            <p:nvPr/>
          </p:nvSpPr>
          <p:spPr bwMode="auto">
            <a:xfrm>
              <a:off x="7832947" y="3909790"/>
              <a:ext cx="333038" cy="115526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差分盘</a:t>
              </a:r>
            </a:p>
          </p:txBody>
        </p:sp>
        <p:sp>
          <p:nvSpPr>
            <p:cNvPr id="57" name="流程图: 磁盘 56"/>
            <p:cNvSpPr/>
            <p:nvPr/>
          </p:nvSpPr>
          <p:spPr bwMode="auto">
            <a:xfrm>
              <a:off x="5024635" y="3922170"/>
              <a:ext cx="333038" cy="124162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用户盘</a:t>
              </a:r>
            </a:p>
          </p:txBody>
        </p:sp>
        <p:sp>
          <p:nvSpPr>
            <p:cNvPr id="58" name="AutoShape 23"/>
            <p:cNvSpPr>
              <a:spLocks noChangeArrowheads="1"/>
            </p:cNvSpPr>
            <p:nvPr/>
          </p:nvSpPr>
          <p:spPr bwMode="auto">
            <a:xfrm>
              <a:off x="6176763" y="2276872"/>
              <a:ext cx="700122"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en-US" altLang="zh-CN" sz="1400" b="0" dirty="0" smtClean="0">
                  <a:solidFill>
                    <a:srgbClr val="000000"/>
                  </a:solidFill>
                  <a:latin typeface="+mn-lt"/>
                  <a:ea typeface="华文细黑" pitchFamily="2" charset="-122"/>
                  <a:cs typeface="Arial Unicode MS" pitchFamily="34" charset="-122"/>
                </a:rPr>
                <a:t>VM</a:t>
              </a:r>
              <a:endParaRPr lang="zh-CN" altLang="en-US" sz="1400" b="0" dirty="0">
                <a:solidFill>
                  <a:srgbClr val="000000"/>
                </a:solidFill>
                <a:latin typeface="+mn-lt"/>
                <a:ea typeface="华文细黑" pitchFamily="2" charset="-122"/>
                <a:cs typeface="Arial Unicode MS" pitchFamily="34" charset="-122"/>
              </a:endParaRPr>
            </a:p>
          </p:txBody>
        </p:sp>
        <p:sp>
          <p:nvSpPr>
            <p:cNvPr id="59" name="AutoShape 23"/>
            <p:cNvSpPr>
              <a:spLocks noChangeArrowheads="1"/>
            </p:cNvSpPr>
            <p:nvPr/>
          </p:nvSpPr>
          <p:spPr bwMode="auto">
            <a:xfrm>
              <a:off x="6896843" y="3110407"/>
              <a:ext cx="1522194" cy="202383"/>
            </a:xfrm>
            <a:prstGeom prst="roundRect">
              <a:avLst>
                <a:gd name="adj" fmla="val 16667"/>
              </a:avLst>
            </a:prstGeom>
            <a:solidFill>
              <a:schemeClr val="bg1"/>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zh-CN" altLang="en-US" sz="1200" b="1" dirty="0" smtClean="0">
                  <a:solidFill>
                    <a:schemeClr val="accent2">
                      <a:lumMod val="75000"/>
                    </a:schemeClr>
                  </a:solidFill>
                  <a:latin typeface="+mn-lt"/>
                  <a:ea typeface="华文细黑" pitchFamily="2" charset="-122"/>
                </a:rPr>
                <a:t>合并差分盘与母盘</a:t>
              </a:r>
              <a:endParaRPr lang="zh-CN" altLang="en-US" sz="1200" b="0" dirty="0">
                <a:solidFill>
                  <a:srgbClr val="000000"/>
                </a:solidFill>
                <a:latin typeface="+mn-lt"/>
                <a:ea typeface="华文细黑" pitchFamily="2" charset="-122"/>
                <a:cs typeface="Arial Unicode MS" pitchFamily="34" charset="-122"/>
              </a:endParaRPr>
            </a:p>
          </p:txBody>
        </p:sp>
        <p:pic>
          <p:nvPicPr>
            <p:cNvPr id="60" name="Picture 67" descr="OS Reg Disk.png"/>
            <p:cNvPicPr>
              <a:picLocks noChangeAspect="1"/>
            </p:cNvPicPr>
            <p:nvPr/>
          </p:nvPicPr>
          <p:blipFill>
            <a:blip r:embed="rId15" cstate="print"/>
            <a:srcRect/>
            <a:stretch>
              <a:fillRect/>
            </a:stretch>
          </p:blipFill>
          <p:spPr bwMode="auto">
            <a:xfrm>
              <a:off x="4808611" y="5565567"/>
              <a:ext cx="1276073" cy="311705"/>
            </a:xfrm>
            <a:prstGeom prst="rect">
              <a:avLst/>
            </a:prstGeom>
            <a:noFill/>
            <a:ln w="9525">
              <a:noFill/>
              <a:miter lim="800000"/>
              <a:headEnd/>
              <a:tailEnd/>
            </a:ln>
          </p:spPr>
        </p:pic>
        <p:cxnSp>
          <p:nvCxnSpPr>
            <p:cNvPr id="61" name="直接箭头连接符 8"/>
            <p:cNvCxnSpPr/>
            <p:nvPr/>
          </p:nvCxnSpPr>
          <p:spPr bwMode="auto">
            <a:xfrm>
              <a:off x="6824835" y="3369373"/>
              <a:ext cx="0" cy="502178"/>
            </a:xfrm>
            <a:prstGeom prst="straightConnector1">
              <a:avLst/>
            </a:prstGeom>
            <a:noFill/>
            <a:ln w="22225" cap="flat" cmpd="sng" algn="ctr">
              <a:solidFill>
                <a:srgbClr val="00B050"/>
              </a:solidFill>
              <a:prstDash val="sysDash"/>
              <a:round/>
              <a:headEnd type="arrow"/>
              <a:tailEnd type="arrow"/>
            </a:ln>
            <a:effectLst/>
          </p:spPr>
        </p:cxnSp>
        <p:cxnSp>
          <p:nvCxnSpPr>
            <p:cNvPr id="62" name="直接箭头连接符 8"/>
            <p:cNvCxnSpPr/>
            <p:nvPr/>
          </p:nvCxnSpPr>
          <p:spPr bwMode="auto">
            <a:xfrm>
              <a:off x="7400899" y="3369373"/>
              <a:ext cx="0" cy="491675"/>
            </a:xfrm>
            <a:prstGeom prst="straightConnector1">
              <a:avLst/>
            </a:prstGeom>
            <a:noFill/>
            <a:ln w="22225" cap="flat" cmpd="sng" algn="ctr">
              <a:solidFill>
                <a:srgbClr val="00B050"/>
              </a:solidFill>
              <a:prstDash val="sysDash"/>
              <a:round/>
              <a:headEnd type="arrow"/>
              <a:tailEnd type="arrow"/>
            </a:ln>
            <a:effectLst/>
          </p:spPr>
        </p:cxnSp>
        <p:cxnSp>
          <p:nvCxnSpPr>
            <p:cNvPr id="63" name="直接箭头连接符 8"/>
            <p:cNvCxnSpPr/>
            <p:nvPr/>
          </p:nvCxnSpPr>
          <p:spPr bwMode="auto">
            <a:xfrm>
              <a:off x="7976963" y="3369373"/>
              <a:ext cx="0" cy="502178"/>
            </a:xfrm>
            <a:prstGeom prst="straightConnector1">
              <a:avLst/>
            </a:prstGeom>
            <a:noFill/>
            <a:ln w="22225" cap="flat" cmpd="sng" algn="ctr">
              <a:solidFill>
                <a:srgbClr val="00B050"/>
              </a:solidFill>
              <a:prstDash val="sysDash"/>
              <a:round/>
              <a:headEnd type="arrow"/>
              <a:tailEnd type="arrow"/>
            </a:ln>
            <a:effectLst/>
          </p:spPr>
        </p:cxnSp>
        <p:cxnSp>
          <p:nvCxnSpPr>
            <p:cNvPr id="64" name="直接箭头连接符 8"/>
            <p:cNvCxnSpPr/>
            <p:nvPr/>
          </p:nvCxnSpPr>
          <p:spPr bwMode="auto">
            <a:xfrm>
              <a:off x="5168651" y="3369373"/>
              <a:ext cx="0" cy="563683"/>
            </a:xfrm>
            <a:prstGeom prst="straightConnector1">
              <a:avLst/>
            </a:prstGeom>
            <a:noFill/>
            <a:ln w="22225" cap="flat" cmpd="sng" algn="ctr">
              <a:solidFill>
                <a:srgbClr val="00B050"/>
              </a:solidFill>
              <a:prstDash val="sysDash"/>
              <a:round/>
              <a:headEnd type="arrow"/>
              <a:tailEnd type="arrow"/>
            </a:ln>
            <a:effectLst/>
          </p:spPr>
        </p:cxnSp>
        <p:sp>
          <p:nvSpPr>
            <p:cNvPr id="65" name="流程图: 磁盘 64"/>
            <p:cNvSpPr/>
            <p:nvPr/>
          </p:nvSpPr>
          <p:spPr bwMode="auto">
            <a:xfrm>
              <a:off x="5555693" y="3909789"/>
              <a:ext cx="333038" cy="124162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用户盘</a:t>
              </a:r>
            </a:p>
          </p:txBody>
        </p:sp>
        <p:cxnSp>
          <p:nvCxnSpPr>
            <p:cNvPr id="66" name="直接箭头连接符 8"/>
            <p:cNvCxnSpPr/>
            <p:nvPr/>
          </p:nvCxnSpPr>
          <p:spPr bwMode="auto">
            <a:xfrm>
              <a:off x="5699709" y="3356992"/>
              <a:ext cx="0" cy="563683"/>
            </a:xfrm>
            <a:prstGeom prst="straightConnector1">
              <a:avLst/>
            </a:prstGeom>
            <a:noFill/>
            <a:ln w="22225" cap="flat" cmpd="sng" algn="ctr">
              <a:solidFill>
                <a:srgbClr val="00B050"/>
              </a:solidFill>
              <a:prstDash val="sysDash"/>
              <a:round/>
              <a:headEnd type="arrow"/>
              <a:tailEnd type="arrow"/>
            </a:ln>
            <a:effectLst/>
          </p:spPr>
        </p:cxnSp>
        <p:sp>
          <p:nvSpPr>
            <p:cNvPr id="67" name="流程图: 磁盘 66"/>
            <p:cNvSpPr/>
            <p:nvPr/>
          </p:nvSpPr>
          <p:spPr bwMode="auto">
            <a:xfrm>
              <a:off x="6032747" y="3909789"/>
              <a:ext cx="333038" cy="124162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用户盘</a:t>
              </a:r>
            </a:p>
          </p:txBody>
        </p:sp>
        <p:cxnSp>
          <p:nvCxnSpPr>
            <p:cNvPr id="68" name="直接箭头连接符 8"/>
            <p:cNvCxnSpPr/>
            <p:nvPr/>
          </p:nvCxnSpPr>
          <p:spPr bwMode="auto">
            <a:xfrm>
              <a:off x="6176763" y="3356992"/>
              <a:ext cx="0" cy="563683"/>
            </a:xfrm>
            <a:prstGeom prst="straightConnector1">
              <a:avLst/>
            </a:prstGeom>
            <a:noFill/>
            <a:ln w="22225" cap="flat" cmpd="sng" algn="ctr">
              <a:solidFill>
                <a:srgbClr val="00B050"/>
              </a:solidFill>
              <a:prstDash val="sysDash"/>
              <a:round/>
              <a:headEnd type="arrow"/>
              <a:tailEnd type="arrow"/>
            </a:ln>
            <a:effectLst/>
          </p:spPr>
        </p:cxnSp>
        <p:cxnSp>
          <p:nvCxnSpPr>
            <p:cNvPr id="69" name="直接箭头连接符 68"/>
            <p:cNvCxnSpPr/>
            <p:nvPr/>
          </p:nvCxnSpPr>
          <p:spPr>
            <a:xfrm>
              <a:off x="7714195" y="3312790"/>
              <a:ext cx="0" cy="1851000"/>
            </a:xfrm>
            <a:prstGeom prst="straightConnector1">
              <a:avLst/>
            </a:prstGeom>
            <a:noFill/>
            <a:ln w="22225" cap="flat" cmpd="sng" algn="ctr">
              <a:solidFill>
                <a:schemeClr val="accent2">
                  <a:lumMod val="75000"/>
                </a:schemeClr>
              </a:solidFill>
              <a:prstDash val="sysDash"/>
              <a:round/>
              <a:headEnd type="arrow" w="med" len="med"/>
              <a:tailEnd type="none" w="med" len="med"/>
            </a:ln>
            <a:effectLst/>
          </p:spPr>
        </p:cxnSp>
        <p:cxnSp>
          <p:nvCxnSpPr>
            <p:cNvPr id="70" name="直接箭头连接符 69"/>
            <p:cNvCxnSpPr/>
            <p:nvPr/>
          </p:nvCxnSpPr>
          <p:spPr>
            <a:xfrm>
              <a:off x="7112867" y="3304852"/>
              <a:ext cx="0" cy="1847498"/>
            </a:xfrm>
            <a:prstGeom prst="straightConnector1">
              <a:avLst/>
            </a:prstGeom>
            <a:noFill/>
            <a:ln w="22225" cap="flat" cmpd="sng" algn="ctr">
              <a:solidFill>
                <a:schemeClr val="accent2">
                  <a:lumMod val="75000"/>
                </a:schemeClr>
              </a:solidFill>
              <a:prstDash val="sysDash"/>
              <a:round/>
              <a:headEnd type="arrow" w="med" len="med"/>
              <a:tailEnd type="none" w="med" len="med"/>
            </a:ln>
            <a:effectLst/>
          </p:spPr>
        </p:cxnSp>
        <p:sp>
          <p:nvSpPr>
            <p:cNvPr id="71" name="AutoShape 23"/>
            <p:cNvSpPr>
              <a:spLocks noChangeArrowheads="1"/>
            </p:cNvSpPr>
            <p:nvPr/>
          </p:nvSpPr>
          <p:spPr bwMode="auto">
            <a:xfrm>
              <a:off x="7328891" y="2292251"/>
              <a:ext cx="700122"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en-US" altLang="zh-CN" sz="1400" b="0" dirty="0" smtClean="0">
                  <a:solidFill>
                    <a:srgbClr val="000000"/>
                  </a:solidFill>
                  <a:latin typeface="+mn-lt"/>
                  <a:ea typeface="华文细黑" pitchFamily="2" charset="-122"/>
                  <a:cs typeface="Arial Unicode MS" pitchFamily="34" charset="-122"/>
                </a:rPr>
                <a:t>VM</a:t>
              </a:r>
              <a:endParaRPr lang="zh-CN" altLang="en-US" sz="1400" b="0" dirty="0">
                <a:solidFill>
                  <a:srgbClr val="000000"/>
                </a:solidFill>
                <a:latin typeface="+mn-lt"/>
                <a:ea typeface="华文细黑" pitchFamily="2" charset="-122"/>
                <a:cs typeface="Arial Unicode MS" pitchFamily="34" charset="-122"/>
              </a:endParaRPr>
            </a:p>
          </p:txBody>
        </p:sp>
      </p:grpSp>
    </p:spTree>
    <p:extLst>
      <p:ext uri="{BB962C8B-B14F-4D97-AF65-F5344CB8AC3E}">
        <p14:creationId xmlns:p14="http://schemas.microsoft.com/office/powerpoint/2010/main" val="517414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3"/>
            <a:r>
              <a:rPr lang="zh-CN" altLang="en-US" smtClean="0"/>
              <a:t>链接克隆桌面</a:t>
            </a:r>
            <a:endParaRPr lang="en-US" dirty="0"/>
          </a:p>
        </p:txBody>
      </p:sp>
      <p:grpSp>
        <p:nvGrpSpPr>
          <p:cNvPr id="74" name="组合 73"/>
          <p:cNvGrpSpPr/>
          <p:nvPr/>
        </p:nvGrpSpPr>
        <p:grpSpPr>
          <a:xfrm>
            <a:off x="812499" y="1556792"/>
            <a:ext cx="7663461" cy="4571405"/>
            <a:chOff x="755576" y="1556792"/>
            <a:chExt cx="7663461" cy="4571405"/>
          </a:xfrm>
        </p:grpSpPr>
        <p:sp>
          <p:nvSpPr>
            <p:cNvPr id="75" name="Rectangle 893"/>
            <p:cNvSpPr>
              <a:spLocks noChangeArrowheads="1"/>
            </p:cNvSpPr>
            <p:nvPr/>
          </p:nvSpPr>
          <p:spPr bwMode="auto">
            <a:xfrm>
              <a:off x="2432351" y="1647992"/>
              <a:ext cx="1713409" cy="1002176"/>
            </a:xfrm>
            <a:prstGeom prst="rect">
              <a:avLst/>
            </a:prstGeom>
            <a:solidFill>
              <a:schemeClr val="bg1"/>
            </a:solidFill>
            <a:ln w="9525" algn="ctr">
              <a:solidFill>
                <a:schemeClr val="tx1"/>
              </a:solidFill>
              <a:prstDash val="dash"/>
              <a:miter lim="800000"/>
              <a:headEnd/>
              <a:tailEnd/>
            </a:ln>
          </p:spPr>
          <p:txBody>
            <a:bodyPr wrap="none" anchor="ct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algn="l">
                <a:lnSpc>
                  <a:spcPct val="140000"/>
                </a:lnSpc>
                <a:buFont typeface="Wingdings" pitchFamily="2" charset="2"/>
                <a:buChar char="l"/>
              </a:pPr>
              <a:endParaRPr lang="zh-CN" altLang="en-US" sz="2000">
                <a:latin typeface="+mn-lt"/>
              </a:endParaRPr>
            </a:p>
          </p:txBody>
        </p:sp>
        <p:sp>
          <p:nvSpPr>
            <p:cNvPr id="76" name="圆角矩形 75"/>
            <p:cNvSpPr/>
            <p:nvPr/>
          </p:nvSpPr>
          <p:spPr bwMode="auto">
            <a:xfrm>
              <a:off x="4711343" y="3675585"/>
              <a:ext cx="3650924" cy="2417711"/>
            </a:xfrm>
            <a:prstGeom prst="round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mn-lt"/>
                <a:ea typeface="华文细黑" pitchFamily="2" charset="-122"/>
              </a:endParaRPr>
            </a:p>
          </p:txBody>
        </p:sp>
        <p:sp>
          <p:nvSpPr>
            <p:cNvPr id="77" name="圆角矩形 76"/>
            <p:cNvSpPr/>
            <p:nvPr/>
          </p:nvSpPr>
          <p:spPr bwMode="auto">
            <a:xfrm>
              <a:off x="4711343" y="1570032"/>
              <a:ext cx="3642355" cy="1799341"/>
            </a:xfrm>
            <a:prstGeom prst="roundRect">
              <a:avLst/>
            </a:prstGeom>
            <a:solidFill>
              <a:schemeClr val="bg1">
                <a:lumMod val="85000"/>
              </a:schemeClr>
            </a:solidFill>
            <a:ln w="254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lang="zh-CN" altLang="en-US" sz="1400" dirty="0" smtClean="0">
                  <a:latin typeface="+mn-lt"/>
                  <a:ea typeface="华文细黑" pitchFamily="2" charset="-122"/>
                </a:rPr>
                <a:t>计算资源</a:t>
              </a:r>
              <a:endParaRPr kumimoji="0" lang="zh-CN" altLang="en-US" sz="1400" b="0" i="0" u="none" strike="noStrike" cap="none" normalizeH="0" baseline="0" dirty="0" smtClean="0">
                <a:ln>
                  <a:noFill/>
                </a:ln>
                <a:solidFill>
                  <a:schemeClr val="tx1"/>
                </a:solidFill>
                <a:effectLst/>
                <a:latin typeface="+mn-lt"/>
                <a:ea typeface="华文细黑" pitchFamily="2" charset="-122"/>
              </a:endParaRPr>
            </a:p>
          </p:txBody>
        </p:sp>
        <p:sp>
          <p:nvSpPr>
            <p:cNvPr id="78" name="圆角矩形 77"/>
            <p:cNvSpPr/>
            <p:nvPr/>
          </p:nvSpPr>
          <p:spPr bwMode="auto">
            <a:xfrm>
              <a:off x="4567327" y="1556792"/>
              <a:ext cx="3841684" cy="4536504"/>
            </a:xfrm>
            <a:prstGeom prst="roundRect">
              <a:avLst>
                <a:gd name="adj" fmla="val 3637"/>
              </a:avLst>
            </a:prstGeom>
            <a:noFill/>
            <a:ln w="9525" cap="flat" cmpd="sng" algn="ctr">
              <a:solidFill>
                <a:schemeClr val="accent2"/>
              </a:solidFill>
              <a:prstDash val="solid"/>
              <a:round/>
              <a:headEnd type="none" w="med" len="med"/>
              <a:tailEnd type="none" w="med" len="med"/>
            </a:ln>
            <a:effectLst>
              <a:outerShdw blurRad="50800" dist="38100" algn="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mn-lt"/>
                <a:ea typeface="华文细黑" pitchFamily="2" charset="-122"/>
              </a:endParaRPr>
            </a:p>
          </p:txBody>
        </p:sp>
        <p:pic>
          <p:nvPicPr>
            <p:cNvPr id="79" name="Picture 77" descr="云3"/>
            <p:cNvPicPr>
              <a:picLocks noChangeAspect="1" noChangeArrowheads="1"/>
            </p:cNvPicPr>
            <p:nvPr/>
          </p:nvPicPr>
          <p:blipFill>
            <a:blip r:embed="rId3" cstate="print"/>
            <a:srcRect/>
            <a:stretch>
              <a:fillRect/>
            </a:stretch>
          </p:blipFill>
          <p:spPr bwMode="auto">
            <a:xfrm>
              <a:off x="1928295" y="2843652"/>
              <a:ext cx="2416991" cy="1665468"/>
            </a:xfrm>
            <a:prstGeom prst="rect">
              <a:avLst/>
            </a:prstGeom>
            <a:noFill/>
          </p:spPr>
        </p:pic>
        <p:pic>
          <p:nvPicPr>
            <p:cNvPr id="80" name="Picture 17" descr="Rackable systems"/>
            <p:cNvPicPr>
              <a:picLocks noChangeAspect="1" noChangeArrowheads="1"/>
            </p:cNvPicPr>
            <p:nvPr/>
          </p:nvPicPr>
          <p:blipFill>
            <a:blip r:embed="rId4" cstate="print"/>
            <a:srcRect/>
            <a:stretch>
              <a:fillRect/>
            </a:stretch>
          </p:blipFill>
          <p:spPr bwMode="auto">
            <a:xfrm>
              <a:off x="3224439" y="3504446"/>
              <a:ext cx="290936" cy="474443"/>
            </a:xfrm>
            <a:prstGeom prst="rect">
              <a:avLst/>
            </a:prstGeom>
            <a:noFill/>
            <a:ln w="9525">
              <a:noFill/>
              <a:miter lim="800000"/>
              <a:headEnd/>
              <a:tailEnd/>
            </a:ln>
          </p:spPr>
        </p:pic>
        <p:pic>
          <p:nvPicPr>
            <p:cNvPr id="81" name="Picture 29" descr="10snode-l"/>
            <p:cNvPicPr>
              <a:picLocks noChangeAspect="1" noChangeArrowheads="1"/>
            </p:cNvPicPr>
            <p:nvPr/>
          </p:nvPicPr>
          <p:blipFill>
            <a:blip r:embed="rId5" cstate="print"/>
            <a:srcRect/>
            <a:stretch>
              <a:fillRect/>
            </a:stretch>
          </p:blipFill>
          <p:spPr bwMode="auto">
            <a:xfrm>
              <a:off x="3584479" y="3504446"/>
              <a:ext cx="229480" cy="474443"/>
            </a:xfrm>
            <a:prstGeom prst="rect">
              <a:avLst/>
            </a:prstGeom>
            <a:solidFill>
              <a:srgbClr val="FFFFFF">
                <a:alpha val="21176"/>
              </a:srgbClr>
            </a:solidFill>
            <a:ln w="9525">
              <a:noFill/>
              <a:miter lim="800000"/>
              <a:headEnd/>
              <a:tailEnd/>
            </a:ln>
          </p:spPr>
        </p:pic>
        <p:sp>
          <p:nvSpPr>
            <p:cNvPr id="82" name="TextBox 10"/>
            <p:cNvSpPr txBox="1"/>
            <p:nvPr/>
          </p:nvSpPr>
          <p:spPr>
            <a:xfrm>
              <a:off x="2959463" y="4427222"/>
              <a:ext cx="1310775" cy="492443"/>
            </a:xfrm>
            <a:prstGeom prst="rect">
              <a:avLst/>
            </a:prstGeom>
            <a:noFill/>
          </p:spPr>
          <p:txBody>
            <a:bodyPr wrap="square" rtlCol="0">
              <a:spAutoFit/>
            </a:bodyPr>
            <a:lstStyle/>
            <a:p>
              <a:r>
                <a:rPr lang="zh-CN" altLang="en-US" sz="1300" dirty="0" smtClean="0">
                  <a:latin typeface="+mn-lt"/>
                  <a:ea typeface="华文细黑" pitchFamily="2" charset="-122"/>
                </a:rPr>
                <a:t>云平台</a:t>
              </a:r>
              <a:endParaRPr lang="en-US" altLang="zh-CN" sz="1300" dirty="0" smtClean="0">
                <a:latin typeface="+mn-lt"/>
                <a:ea typeface="华文细黑" pitchFamily="2" charset="-122"/>
              </a:endParaRPr>
            </a:p>
            <a:p>
              <a:r>
                <a:rPr lang="en-US" altLang="zh-CN" sz="1300" dirty="0" smtClean="0">
                  <a:latin typeface="+mn-lt"/>
                  <a:ea typeface="华文细黑" pitchFamily="2" charset="-122"/>
                </a:rPr>
                <a:t>FusionSphere</a:t>
              </a:r>
              <a:endParaRPr lang="zh-CN" altLang="en-US" sz="1300" dirty="0">
                <a:latin typeface="+mn-lt"/>
                <a:ea typeface="华文细黑" pitchFamily="2" charset="-122"/>
              </a:endParaRPr>
            </a:p>
          </p:txBody>
        </p:sp>
        <p:pic>
          <p:nvPicPr>
            <p:cNvPr id="83" name="Picture 146" descr="图片544"/>
            <p:cNvPicPr>
              <a:picLocks noChangeAspect="1" noChangeArrowheads="1"/>
            </p:cNvPicPr>
            <p:nvPr/>
          </p:nvPicPr>
          <p:blipFill>
            <a:blip r:embed="rId6" cstate="print"/>
            <a:srcRect/>
            <a:stretch>
              <a:fillRect/>
            </a:stretch>
          </p:blipFill>
          <p:spPr bwMode="auto">
            <a:xfrm>
              <a:off x="2293072" y="3429000"/>
              <a:ext cx="571327" cy="493170"/>
            </a:xfrm>
            <a:prstGeom prst="rect">
              <a:avLst/>
            </a:prstGeom>
            <a:noFill/>
            <a:ln w="9525">
              <a:noFill/>
              <a:miter lim="800000"/>
              <a:headEnd/>
              <a:tailEnd/>
            </a:ln>
          </p:spPr>
        </p:pic>
        <p:sp>
          <p:nvSpPr>
            <p:cNvPr id="84" name="TextBox 12"/>
            <p:cNvSpPr txBox="1"/>
            <p:nvPr/>
          </p:nvSpPr>
          <p:spPr>
            <a:xfrm>
              <a:off x="2639826" y="2928343"/>
              <a:ext cx="1272035" cy="492443"/>
            </a:xfrm>
            <a:prstGeom prst="rect">
              <a:avLst/>
            </a:prstGeom>
            <a:noFill/>
          </p:spPr>
          <p:txBody>
            <a:bodyPr wrap="square" rtlCol="0">
              <a:spAutoFit/>
            </a:bodyPr>
            <a:lstStyle/>
            <a:p>
              <a:r>
                <a:rPr lang="zh-CN" altLang="en-US" sz="1300" dirty="0" smtClean="0">
                  <a:latin typeface="+mn-lt"/>
                  <a:ea typeface="华文细黑" pitchFamily="2" charset="-122"/>
                </a:rPr>
                <a:t>桌面云管理</a:t>
              </a:r>
              <a:endParaRPr lang="en-US" altLang="zh-CN" sz="1300" dirty="0" smtClean="0">
                <a:latin typeface="+mn-lt"/>
                <a:ea typeface="华文细黑" pitchFamily="2" charset="-122"/>
              </a:endParaRPr>
            </a:p>
            <a:p>
              <a:r>
                <a:rPr lang="en-US" altLang="zh-CN" sz="1300" dirty="0" smtClean="0">
                  <a:latin typeface="+mn-lt"/>
                  <a:ea typeface="华文细黑" pitchFamily="2" charset="-122"/>
                </a:rPr>
                <a:t>FusionAccess</a:t>
              </a:r>
              <a:endParaRPr lang="zh-CN" altLang="en-US" sz="1300" dirty="0">
                <a:latin typeface="+mn-lt"/>
                <a:ea typeface="华文细黑" pitchFamily="2" charset="-122"/>
              </a:endParaRPr>
            </a:p>
          </p:txBody>
        </p:sp>
        <p:pic>
          <p:nvPicPr>
            <p:cNvPr id="85" name="Picture 12" descr="Wyse Vista Desktop"/>
            <p:cNvPicPr>
              <a:picLocks noChangeAspect="1" noChangeArrowheads="1"/>
            </p:cNvPicPr>
            <p:nvPr/>
          </p:nvPicPr>
          <p:blipFill>
            <a:blip r:embed="rId7" cstate="print"/>
            <a:srcRect/>
            <a:stretch>
              <a:fillRect/>
            </a:stretch>
          </p:blipFill>
          <p:spPr bwMode="auto">
            <a:xfrm>
              <a:off x="772348" y="3053287"/>
              <a:ext cx="723899" cy="373593"/>
            </a:xfrm>
            <a:prstGeom prst="rect">
              <a:avLst/>
            </a:prstGeom>
            <a:noFill/>
            <a:ln w="9525">
              <a:noFill/>
              <a:miter lim="800000"/>
              <a:headEnd/>
              <a:tailEnd/>
            </a:ln>
          </p:spPr>
        </p:pic>
        <p:grpSp>
          <p:nvGrpSpPr>
            <p:cNvPr id="86" name="组合 13"/>
            <p:cNvGrpSpPr/>
            <p:nvPr/>
          </p:nvGrpSpPr>
          <p:grpSpPr>
            <a:xfrm>
              <a:off x="799965" y="4015567"/>
              <a:ext cx="668664" cy="669572"/>
              <a:chOff x="1654478" y="2390313"/>
              <a:chExt cx="762633" cy="1064892"/>
            </a:xfrm>
          </p:grpSpPr>
          <p:pic>
            <p:nvPicPr>
              <p:cNvPr id="141" name="Picture 7" descr="XP icon my computer"/>
              <p:cNvPicPr>
                <a:picLocks noChangeAspect="1" noChangeArrowheads="1"/>
              </p:cNvPicPr>
              <p:nvPr/>
            </p:nvPicPr>
            <p:blipFill>
              <a:blip r:embed="rId8" cstate="print"/>
              <a:srcRect/>
              <a:stretch>
                <a:fillRect/>
              </a:stretch>
            </p:blipFill>
            <p:spPr bwMode="auto">
              <a:xfrm>
                <a:off x="1658436" y="2390313"/>
                <a:ext cx="735949" cy="593517"/>
              </a:xfrm>
              <a:prstGeom prst="rect">
                <a:avLst/>
              </a:prstGeom>
              <a:noFill/>
              <a:ln w="9525">
                <a:noFill/>
                <a:miter lim="800000"/>
                <a:headEnd/>
                <a:tailEnd/>
              </a:ln>
            </p:spPr>
          </p:pic>
          <p:sp>
            <p:nvSpPr>
              <p:cNvPr id="142" name="Rectangle 42"/>
              <p:cNvSpPr>
                <a:spLocks noChangeArrowheads="1"/>
              </p:cNvSpPr>
              <p:nvPr/>
            </p:nvSpPr>
            <p:spPr bwMode="auto">
              <a:xfrm>
                <a:off x="1654478" y="3003024"/>
                <a:ext cx="762633" cy="452181"/>
              </a:xfrm>
              <a:prstGeom prst="rect">
                <a:avLst/>
              </a:prstGeom>
              <a:noFill/>
              <a:ln w="9525" algn="ctr">
                <a:noFill/>
                <a:miter lim="800000"/>
                <a:headEnd/>
                <a:tailEnd/>
              </a:ln>
            </p:spPr>
            <p:txBody>
              <a:bodyPr wrap="none" lIns="83448" tIns="41724" rIns="83448" bIns="41724">
                <a:spAutoFit/>
              </a:bodyPr>
              <a:lstStyle/>
              <a:p>
                <a:pPr eaLnBrk="0" hangingPunct="0"/>
                <a:r>
                  <a:rPr lang="zh-CN" altLang="en-US" sz="1300" dirty="0" smtClean="0">
                    <a:latin typeface="+mn-lt"/>
                    <a:ea typeface="华文细黑" pitchFamily="2" charset="-122"/>
                  </a:rPr>
                  <a:t>软终端</a:t>
                </a:r>
                <a:endParaRPr lang="zh-CN" altLang="en-US" sz="1300" dirty="0">
                  <a:latin typeface="+mn-lt"/>
                  <a:ea typeface="华文细黑" pitchFamily="2" charset="-122"/>
                </a:endParaRPr>
              </a:p>
            </p:txBody>
          </p:sp>
        </p:grpSp>
        <p:pic>
          <p:nvPicPr>
            <p:cNvPr id="87" name="Picture 12" descr="Wyse Vista Desktop"/>
            <p:cNvPicPr>
              <a:picLocks noChangeAspect="1" noChangeArrowheads="1"/>
            </p:cNvPicPr>
            <p:nvPr/>
          </p:nvPicPr>
          <p:blipFill>
            <a:blip r:embed="rId7" cstate="print"/>
            <a:srcRect/>
            <a:stretch>
              <a:fillRect/>
            </a:stretch>
          </p:blipFill>
          <p:spPr bwMode="auto">
            <a:xfrm>
              <a:off x="776167" y="3551562"/>
              <a:ext cx="723899" cy="373593"/>
            </a:xfrm>
            <a:prstGeom prst="rect">
              <a:avLst/>
            </a:prstGeom>
            <a:noFill/>
            <a:ln w="9525">
              <a:noFill/>
              <a:miter lim="800000"/>
              <a:headEnd/>
              <a:tailEnd/>
            </a:ln>
          </p:spPr>
        </p:pic>
        <p:cxnSp>
          <p:nvCxnSpPr>
            <p:cNvPr id="88" name="直接连接符 87"/>
            <p:cNvCxnSpPr>
              <a:stCxn id="85" idx="3"/>
            </p:cNvCxnSpPr>
            <p:nvPr/>
          </p:nvCxnSpPr>
          <p:spPr>
            <a:xfrm>
              <a:off x="1496247" y="3240084"/>
              <a:ext cx="796825" cy="433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endCxn id="83" idx="1"/>
            </p:cNvCxnSpPr>
            <p:nvPr/>
          </p:nvCxnSpPr>
          <p:spPr>
            <a:xfrm>
              <a:off x="1500066" y="3673979"/>
              <a:ext cx="793006" cy="1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465206" y="3673980"/>
              <a:ext cx="827866" cy="4145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842941" y="3703100"/>
              <a:ext cx="4535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Picture 2355" descr="图片221"/>
            <p:cNvPicPr>
              <a:picLocks noChangeAspect="1" noChangeArrowheads="1"/>
            </p:cNvPicPr>
            <p:nvPr/>
          </p:nvPicPr>
          <p:blipFill>
            <a:blip r:embed="rId9" cstate="print"/>
            <a:srcRect/>
            <a:stretch>
              <a:fillRect/>
            </a:stretch>
          </p:blipFill>
          <p:spPr bwMode="auto">
            <a:xfrm>
              <a:off x="5215399" y="2781274"/>
              <a:ext cx="792088" cy="503710"/>
            </a:xfrm>
            <a:prstGeom prst="rect">
              <a:avLst/>
            </a:prstGeom>
            <a:noFill/>
          </p:spPr>
        </p:pic>
        <p:pic>
          <p:nvPicPr>
            <p:cNvPr id="93" name="Picture 2355" descr="图片221"/>
            <p:cNvPicPr>
              <a:picLocks noChangeAspect="1" noChangeArrowheads="1"/>
            </p:cNvPicPr>
            <p:nvPr/>
          </p:nvPicPr>
          <p:blipFill>
            <a:blip r:embed="rId9" cstate="print"/>
            <a:srcRect/>
            <a:stretch>
              <a:fillRect/>
            </a:stretch>
          </p:blipFill>
          <p:spPr bwMode="auto">
            <a:xfrm>
              <a:off x="6932151" y="2781274"/>
              <a:ext cx="782044" cy="503710"/>
            </a:xfrm>
            <a:prstGeom prst="rect">
              <a:avLst/>
            </a:prstGeom>
            <a:noFill/>
          </p:spPr>
        </p:pic>
        <p:cxnSp>
          <p:nvCxnSpPr>
            <p:cNvPr id="94" name="直接连接符 93"/>
            <p:cNvCxnSpPr/>
            <p:nvPr/>
          </p:nvCxnSpPr>
          <p:spPr>
            <a:xfrm>
              <a:off x="3821041" y="3703100"/>
              <a:ext cx="7462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angle 42"/>
            <p:cNvSpPr>
              <a:spLocks noChangeArrowheads="1"/>
            </p:cNvSpPr>
            <p:nvPr/>
          </p:nvSpPr>
          <p:spPr bwMode="auto">
            <a:xfrm>
              <a:off x="755576" y="2780928"/>
              <a:ext cx="668663" cy="284318"/>
            </a:xfrm>
            <a:prstGeom prst="rect">
              <a:avLst/>
            </a:prstGeom>
            <a:noFill/>
            <a:ln w="9525" algn="ctr">
              <a:noFill/>
              <a:miter lim="800000"/>
              <a:headEnd/>
              <a:tailEnd/>
            </a:ln>
          </p:spPr>
          <p:txBody>
            <a:bodyPr wrap="none" lIns="83448" tIns="41724" rIns="83448" bIns="41724">
              <a:spAutoFit/>
            </a:bodyPr>
            <a:lstStyle/>
            <a:p>
              <a:pPr eaLnBrk="0" hangingPunct="0"/>
              <a:r>
                <a:rPr lang="zh-CN" altLang="en-US" sz="1300" dirty="0" smtClean="0">
                  <a:latin typeface="+mn-lt"/>
                  <a:ea typeface="华文细黑" pitchFamily="2" charset="-122"/>
                </a:rPr>
                <a:t>瘦终端</a:t>
              </a:r>
              <a:endParaRPr lang="zh-CN" altLang="en-US" sz="1300" dirty="0">
                <a:latin typeface="+mn-lt"/>
                <a:ea typeface="华文细黑" pitchFamily="2" charset="-122"/>
              </a:endParaRPr>
            </a:p>
          </p:txBody>
        </p:sp>
        <p:sp>
          <p:nvSpPr>
            <p:cNvPr id="96" name="圆角矩形 95"/>
            <p:cNvSpPr/>
            <p:nvPr/>
          </p:nvSpPr>
          <p:spPr>
            <a:xfrm>
              <a:off x="4999375" y="3441382"/>
              <a:ext cx="3029854" cy="186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lumMod val="95000"/>
                      <a:lumOff val="5000"/>
                    </a:schemeClr>
                  </a:solidFill>
                  <a:ea typeface="华文细黑" pitchFamily="2" charset="-122"/>
                </a:rPr>
                <a:t>NAS</a:t>
              </a:r>
              <a:r>
                <a:rPr lang="zh-CN" altLang="en-US" sz="1400" dirty="0" smtClean="0">
                  <a:solidFill>
                    <a:schemeClr val="tx1">
                      <a:lumMod val="95000"/>
                      <a:lumOff val="5000"/>
                    </a:schemeClr>
                  </a:solidFill>
                  <a:ea typeface="华文细黑" pitchFamily="2" charset="-122"/>
                </a:rPr>
                <a:t>或</a:t>
              </a:r>
              <a:r>
                <a:rPr lang="en-US" altLang="zh-CN" sz="1400" dirty="0" smtClean="0">
                  <a:solidFill>
                    <a:schemeClr val="tx1">
                      <a:lumMod val="95000"/>
                      <a:lumOff val="5000"/>
                    </a:schemeClr>
                  </a:solidFill>
                  <a:ea typeface="华文细黑" pitchFamily="2" charset="-122"/>
                </a:rPr>
                <a:t>SAN</a:t>
              </a:r>
              <a:endParaRPr lang="zh-CN" altLang="en-US" sz="1400" dirty="0">
                <a:solidFill>
                  <a:schemeClr val="tx1">
                    <a:lumMod val="95000"/>
                    <a:lumOff val="5000"/>
                  </a:schemeClr>
                </a:solidFill>
                <a:ea typeface="华文细黑" pitchFamily="2" charset="-122"/>
              </a:endParaRPr>
            </a:p>
          </p:txBody>
        </p:sp>
        <p:sp>
          <p:nvSpPr>
            <p:cNvPr id="97" name="Text Box 1707"/>
            <p:cNvSpPr txBox="1">
              <a:spLocks noChangeArrowheads="1"/>
            </p:cNvSpPr>
            <p:nvPr/>
          </p:nvSpPr>
          <p:spPr bwMode="auto">
            <a:xfrm>
              <a:off x="2447133" y="2420888"/>
              <a:ext cx="489274"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a:solidFill>
                    <a:srgbClr val="000000"/>
                  </a:solidFill>
                  <a:latin typeface="+mn-lt"/>
                </a:rPr>
                <a:t>AD</a:t>
              </a:r>
            </a:p>
          </p:txBody>
        </p:sp>
        <p:sp>
          <p:nvSpPr>
            <p:cNvPr id="98" name="Text Box 1707"/>
            <p:cNvSpPr txBox="1">
              <a:spLocks noChangeArrowheads="1"/>
            </p:cNvSpPr>
            <p:nvPr/>
          </p:nvSpPr>
          <p:spPr bwMode="auto">
            <a:xfrm>
              <a:off x="2311270" y="1647992"/>
              <a:ext cx="1273205"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chemeClr val="tx1">
                      <a:lumMod val="95000"/>
                      <a:lumOff val="5000"/>
                    </a:schemeClr>
                  </a:solidFill>
                  <a:latin typeface="+mn-lt"/>
                </a:rPr>
                <a:t>IT</a:t>
              </a:r>
              <a:r>
                <a:rPr lang="zh-CN" altLang="en-US" sz="1400" dirty="0" smtClean="0">
                  <a:solidFill>
                    <a:schemeClr val="tx1">
                      <a:lumMod val="95000"/>
                      <a:lumOff val="5000"/>
                    </a:schemeClr>
                  </a:solidFill>
                  <a:latin typeface="+mn-lt"/>
                </a:rPr>
                <a:t>基础部件</a:t>
              </a:r>
              <a:endParaRPr lang="zh-CN" altLang="en-US" sz="1400" dirty="0">
                <a:solidFill>
                  <a:schemeClr val="tx1">
                    <a:lumMod val="95000"/>
                    <a:lumOff val="5000"/>
                  </a:schemeClr>
                </a:solidFill>
                <a:latin typeface="+mn-lt"/>
              </a:endParaRPr>
            </a:p>
          </p:txBody>
        </p:sp>
        <p:pic>
          <p:nvPicPr>
            <p:cNvPr id="99" name="Picture 2795" descr="图片135"/>
            <p:cNvPicPr>
              <a:picLocks noChangeAspect="1" noChangeArrowheads="1"/>
            </p:cNvPicPr>
            <p:nvPr/>
          </p:nvPicPr>
          <p:blipFill>
            <a:blip r:embed="rId10" cstate="print"/>
            <a:srcRect/>
            <a:stretch>
              <a:fillRect/>
            </a:stretch>
          </p:blipFill>
          <p:spPr bwMode="auto">
            <a:xfrm>
              <a:off x="3056599" y="1919444"/>
              <a:ext cx="311856" cy="542168"/>
            </a:xfrm>
            <a:prstGeom prst="rect">
              <a:avLst/>
            </a:prstGeom>
            <a:noFill/>
            <a:ln w="9525">
              <a:noFill/>
              <a:miter lim="800000"/>
              <a:headEnd/>
              <a:tailEnd/>
            </a:ln>
          </p:spPr>
        </p:pic>
        <p:pic>
          <p:nvPicPr>
            <p:cNvPr id="100" name="Picture 2022" descr="图片247"/>
            <p:cNvPicPr>
              <a:picLocks noChangeAspect="1" noChangeArrowheads="1"/>
            </p:cNvPicPr>
            <p:nvPr/>
          </p:nvPicPr>
          <p:blipFill>
            <a:blip r:embed="rId11" cstate="print"/>
            <a:srcRect/>
            <a:stretch>
              <a:fillRect/>
            </a:stretch>
          </p:blipFill>
          <p:spPr bwMode="auto">
            <a:xfrm>
              <a:off x="2487262" y="1916832"/>
              <a:ext cx="305129" cy="506464"/>
            </a:xfrm>
            <a:prstGeom prst="rect">
              <a:avLst/>
            </a:prstGeom>
            <a:noFill/>
            <a:ln w="9525">
              <a:noFill/>
              <a:miter lim="800000"/>
              <a:headEnd/>
              <a:tailEnd/>
            </a:ln>
          </p:spPr>
        </p:pic>
        <p:pic>
          <p:nvPicPr>
            <p:cNvPr id="101" name="Picture 2023" descr="图片248"/>
            <p:cNvPicPr>
              <a:picLocks noChangeAspect="1" noChangeArrowheads="1"/>
            </p:cNvPicPr>
            <p:nvPr/>
          </p:nvPicPr>
          <p:blipFill>
            <a:blip r:embed="rId12" cstate="print"/>
            <a:srcRect/>
            <a:stretch>
              <a:fillRect/>
            </a:stretch>
          </p:blipFill>
          <p:spPr bwMode="auto">
            <a:xfrm>
              <a:off x="3631547" y="1882966"/>
              <a:ext cx="240964" cy="602410"/>
            </a:xfrm>
            <a:prstGeom prst="rect">
              <a:avLst/>
            </a:prstGeom>
            <a:noFill/>
            <a:ln w="9525">
              <a:noFill/>
              <a:miter lim="800000"/>
              <a:headEnd/>
              <a:tailEnd/>
            </a:ln>
          </p:spPr>
        </p:pic>
        <p:sp>
          <p:nvSpPr>
            <p:cNvPr id="102" name="Text Box 1707"/>
            <p:cNvSpPr txBox="1">
              <a:spLocks noChangeArrowheads="1"/>
            </p:cNvSpPr>
            <p:nvPr/>
          </p:nvSpPr>
          <p:spPr bwMode="auto">
            <a:xfrm>
              <a:off x="3023197" y="2420888"/>
              <a:ext cx="489274"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rgbClr val="000000"/>
                  </a:solidFill>
                  <a:latin typeface="+mn-lt"/>
                </a:rPr>
                <a:t>DNS</a:t>
              </a:r>
              <a:endParaRPr lang="en-US" altLang="zh-CN" sz="1400" dirty="0">
                <a:solidFill>
                  <a:srgbClr val="000000"/>
                </a:solidFill>
                <a:latin typeface="+mn-lt"/>
              </a:endParaRPr>
            </a:p>
          </p:txBody>
        </p:sp>
        <p:sp>
          <p:nvSpPr>
            <p:cNvPr id="103" name="Text Box 1707"/>
            <p:cNvSpPr txBox="1">
              <a:spLocks noChangeArrowheads="1"/>
            </p:cNvSpPr>
            <p:nvPr/>
          </p:nvSpPr>
          <p:spPr bwMode="auto">
            <a:xfrm>
              <a:off x="3599261" y="2420888"/>
              <a:ext cx="561282"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rgbClr val="000000"/>
                  </a:solidFill>
                  <a:latin typeface="+mn-lt"/>
                </a:rPr>
                <a:t>DHCP</a:t>
              </a:r>
              <a:endParaRPr lang="en-US" altLang="zh-CN" sz="1400" dirty="0">
                <a:solidFill>
                  <a:srgbClr val="000000"/>
                </a:solidFill>
                <a:latin typeface="+mn-lt"/>
              </a:endParaRPr>
            </a:p>
          </p:txBody>
        </p:sp>
        <p:cxnSp>
          <p:nvCxnSpPr>
            <p:cNvPr id="104" name="直接连接符 103"/>
            <p:cNvCxnSpPr/>
            <p:nvPr/>
          </p:nvCxnSpPr>
          <p:spPr>
            <a:xfrm>
              <a:off x="3152431" y="2636912"/>
              <a:ext cx="0" cy="4187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4160543" y="2132856"/>
              <a:ext cx="406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6" name="Picture 1" descr="C:\Users\Administrator.WIN-LEILVHI4IE9\AppData\Roaming\Tencent\Users\270562900\QQ\WinTemp\RichOle\TBRIKP1%C%$HQVN1ROYQKEE.jpg"/>
            <p:cNvPicPr>
              <a:picLocks noChangeAspect="1" noChangeArrowheads="1"/>
            </p:cNvPicPr>
            <p:nvPr/>
          </p:nvPicPr>
          <p:blipFill>
            <a:blip r:embed="rId13" cstate="print"/>
            <a:srcRect/>
            <a:stretch>
              <a:fillRect/>
            </a:stretch>
          </p:blipFill>
          <p:spPr bwMode="auto">
            <a:xfrm>
              <a:off x="776167" y="3933056"/>
              <a:ext cx="446028" cy="371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7" name="Isosceles Triangle 89"/>
            <p:cNvSpPr>
              <a:spLocks noChangeArrowheads="1"/>
            </p:cNvSpPr>
            <p:nvPr/>
          </p:nvSpPr>
          <p:spPr bwMode="auto">
            <a:xfrm rot="10800000">
              <a:off x="4987046" y="2605195"/>
              <a:ext cx="3041494" cy="319749"/>
            </a:xfrm>
            <a:prstGeom prst="triangle">
              <a:avLst>
                <a:gd name="adj" fmla="val 49426"/>
              </a:avLst>
            </a:prstGeom>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anchor="ctr" anchorCtr="0">
              <a:normAutofit fontScale="47500" lnSpcReduction="20000"/>
              <a:scene3d>
                <a:camera prst="orthographicFront">
                  <a:rot lat="0" lon="10800000" rev="0"/>
                </a:camera>
                <a:lightRig rig="threePt" dir="t"/>
              </a:scene3d>
            </a:bodyPr>
            <a:lstStyle/>
            <a:p>
              <a:pPr fontAlgn="auto">
                <a:spcBef>
                  <a:spcPts val="0"/>
                </a:spcBef>
                <a:spcAft>
                  <a:spcPts val="0"/>
                </a:spcAft>
                <a:defRPr/>
              </a:pPr>
              <a:endParaRPr lang="zh-CN" altLang="en-US" sz="1100" b="1" dirty="0">
                <a:solidFill>
                  <a:srgbClr val="FFFFFF"/>
                </a:solidFill>
                <a:ea typeface="华文细黑" pitchFamily="2" charset="-122"/>
                <a:cs typeface="Arial" pitchFamily="34" charset="0"/>
              </a:endParaRPr>
            </a:p>
          </p:txBody>
        </p:sp>
        <p:sp>
          <p:nvSpPr>
            <p:cNvPr id="108" name="AutoShape 23"/>
            <p:cNvSpPr>
              <a:spLocks noChangeArrowheads="1"/>
            </p:cNvSpPr>
            <p:nvPr/>
          </p:nvSpPr>
          <p:spPr bwMode="auto">
            <a:xfrm>
              <a:off x="4987046" y="2266344"/>
              <a:ext cx="700122"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en-US" altLang="zh-CN" sz="1400" b="0" dirty="0" smtClean="0">
                  <a:solidFill>
                    <a:srgbClr val="000000"/>
                  </a:solidFill>
                  <a:latin typeface="+mn-lt"/>
                  <a:ea typeface="华文细黑" pitchFamily="2" charset="-122"/>
                  <a:cs typeface="Arial Unicode MS" pitchFamily="34" charset="-122"/>
                </a:rPr>
                <a:t>VM</a:t>
              </a:r>
              <a:endParaRPr lang="zh-CN" altLang="en-US" sz="1400" b="0" dirty="0">
                <a:solidFill>
                  <a:srgbClr val="000000"/>
                </a:solidFill>
                <a:latin typeface="+mn-lt"/>
                <a:ea typeface="华文细黑" pitchFamily="2" charset="-122"/>
                <a:cs typeface="Arial Unicode MS" pitchFamily="34" charset="-122"/>
              </a:endParaRPr>
            </a:p>
          </p:txBody>
        </p:sp>
        <p:sp>
          <p:nvSpPr>
            <p:cNvPr id="109" name="TextBox 39"/>
            <p:cNvSpPr txBox="1"/>
            <p:nvPr/>
          </p:nvSpPr>
          <p:spPr>
            <a:xfrm>
              <a:off x="5979701" y="2635832"/>
              <a:ext cx="2002618" cy="307777"/>
            </a:xfrm>
            <a:prstGeom prst="rect">
              <a:avLst/>
            </a:prstGeom>
            <a:noFill/>
          </p:spPr>
          <p:txBody>
            <a:bodyPr wrap="square" rtlCol="0">
              <a:spAutoFit/>
            </a:bodyPr>
            <a:lstStyle/>
            <a:p>
              <a:r>
                <a:rPr lang="en-US" altLang="zh-CN" sz="1400" dirty="0" smtClean="0">
                  <a:latin typeface="+mn-lt"/>
                  <a:ea typeface="华文细黑" pitchFamily="2" charset="-122"/>
                </a:rPr>
                <a:t>Hypervisor</a:t>
              </a:r>
              <a:endParaRPr lang="zh-CN" altLang="en-US" sz="1400" dirty="0">
                <a:latin typeface="+mn-lt"/>
                <a:ea typeface="华文细黑" pitchFamily="2" charset="-122"/>
              </a:endParaRPr>
            </a:p>
          </p:txBody>
        </p:sp>
        <p:pic>
          <p:nvPicPr>
            <p:cNvPr id="110" name="Picture 1" descr="C:\Users\Administrator.WIN-LEILVHI4IE9\AppData\Roaming\Tencent\Users\270562900\QQ\WinTemp\RichOle\TBRIKP1%C%$HQVN1ROYQKEE.jpg"/>
            <p:cNvPicPr>
              <a:picLocks noChangeAspect="1" noChangeArrowheads="1"/>
            </p:cNvPicPr>
            <p:nvPr/>
          </p:nvPicPr>
          <p:blipFill>
            <a:blip r:embed="rId13" cstate="print"/>
            <a:srcRect/>
            <a:stretch>
              <a:fillRect/>
            </a:stretch>
          </p:blipFill>
          <p:spPr bwMode="auto">
            <a:xfrm>
              <a:off x="4986357" y="1905182"/>
              <a:ext cx="724923" cy="371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1"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6156692" y="1919445"/>
              <a:ext cx="699433"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2"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349538" y="1919445"/>
              <a:ext cx="699433"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3"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55576" y="3501070"/>
              <a:ext cx="430345"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4"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55576" y="3075011"/>
              <a:ext cx="430345"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5" name="Freeform 400"/>
            <p:cNvSpPr>
              <a:spLocks/>
            </p:cNvSpPr>
            <p:nvPr/>
          </p:nvSpPr>
          <p:spPr bwMode="auto">
            <a:xfrm>
              <a:off x="3411318" y="3304852"/>
              <a:ext cx="712788" cy="473075"/>
            </a:xfrm>
            <a:custGeom>
              <a:avLst/>
              <a:gdLst>
                <a:gd name="T0" fmla="*/ 211 w 449"/>
                <a:gd name="T1" fmla="*/ 0 h 298"/>
                <a:gd name="T2" fmla="*/ 232 w 449"/>
                <a:gd name="T3" fmla="*/ 1 h 298"/>
                <a:gd name="T4" fmla="*/ 253 w 449"/>
                <a:gd name="T5" fmla="*/ 5 h 298"/>
                <a:gd name="T6" fmla="*/ 271 w 449"/>
                <a:gd name="T7" fmla="*/ 13 h 298"/>
                <a:gd name="T8" fmla="*/ 289 w 449"/>
                <a:gd name="T9" fmla="*/ 23 h 298"/>
                <a:gd name="T10" fmla="*/ 303 w 449"/>
                <a:gd name="T11" fmla="*/ 36 h 298"/>
                <a:gd name="T12" fmla="*/ 317 w 449"/>
                <a:gd name="T13" fmla="*/ 51 h 298"/>
                <a:gd name="T14" fmla="*/ 329 w 449"/>
                <a:gd name="T15" fmla="*/ 66 h 298"/>
                <a:gd name="T16" fmla="*/ 337 w 449"/>
                <a:gd name="T17" fmla="*/ 84 h 298"/>
                <a:gd name="T18" fmla="*/ 343 w 449"/>
                <a:gd name="T19" fmla="*/ 84 h 298"/>
                <a:gd name="T20" fmla="*/ 354 w 449"/>
                <a:gd name="T21" fmla="*/ 86 h 298"/>
                <a:gd name="T22" fmla="*/ 375 w 449"/>
                <a:gd name="T23" fmla="*/ 89 h 298"/>
                <a:gd name="T24" fmla="*/ 394 w 449"/>
                <a:gd name="T25" fmla="*/ 97 h 298"/>
                <a:gd name="T26" fmla="*/ 411 w 449"/>
                <a:gd name="T27" fmla="*/ 109 h 298"/>
                <a:gd name="T28" fmla="*/ 426 w 449"/>
                <a:gd name="T29" fmla="*/ 123 h 298"/>
                <a:gd name="T30" fmla="*/ 437 w 449"/>
                <a:gd name="T31" fmla="*/ 141 h 298"/>
                <a:gd name="T32" fmla="*/ 445 w 449"/>
                <a:gd name="T33" fmla="*/ 159 h 298"/>
                <a:gd name="T34" fmla="*/ 449 w 449"/>
                <a:gd name="T35" fmla="*/ 181 h 298"/>
                <a:gd name="T36" fmla="*/ 449 w 449"/>
                <a:gd name="T37" fmla="*/ 191 h 298"/>
                <a:gd name="T38" fmla="*/ 448 w 449"/>
                <a:gd name="T39" fmla="*/ 213 h 298"/>
                <a:gd name="T40" fmla="*/ 441 w 449"/>
                <a:gd name="T41" fmla="*/ 233 h 298"/>
                <a:gd name="T42" fmla="*/ 431 w 449"/>
                <a:gd name="T43" fmla="*/ 251 h 298"/>
                <a:gd name="T44" fmla="*/ 419 w 449"/>
                <a:gd name="T45" fmla="*/ 267 h 298"/>
                <a:gd name="T46" fmla="*/ 403 w 449"/>
                <a:gd name="T47" fmla="*/ 280 h 298"/>
                <a:gd name="T48" fmla="*/ 385 w 449"/>
                <a:gd name="T49" fmla="*/ 289 h 298"/>
                <a:gd name="T50" fmla="*/ 365 w 449"/>
                <a:gd name="T51" fmla="*/ 296 h 298"/>
                <a:gd name="T52" fmla="*/ 343 w 449"/>
                <a:gd name="T53" fmla="*/ 298 h 298"/>
                <a:gd name="T54" fmla="*/ 90 w 449"/>
                <a:gd name="T55" fmla="*/ 298 h 298"/>
                <a:gd name="T56" fmla="*/ 71 w 449"/>
                <a:gd name="T57" fmla="*/ 296 h 298"/>
                <a:gd name="T58" fmla="*/ 54 w 449"/>
                <a:gd name="T59" fmla="*/ 292 h 298"/>
                <a:gd name="T60" fmla="*/ 40 w 449"/>
                <a:gd name="T61" fmla="*/ 282 h 298"/>
                <a:gd name="T62" fmla="*/ 26 w 449"/>
                <a:gd name="T63" fmla="*/ 272 h 298"/>
                <a:gd name="T64" fmla="*/ 16 w 449"/>
                <a:gd name="T65" fmla="*/ 259 h 298"/>
                <a:gd name="T66" fmla="*/ 8 w 449"/>
                <a:gd name="T67" fmla="*/ 244 h 298"/>
                <a:gd name="T68" fmla="*/ 2 w 449"/>
                <a:gd name="T69" fmla="*/ 227 h 298"/>
                <a:gd name="T70" fmla="*/ 0 w 449"/>
                <a:gd name="T71" fmla="*/ 209 h 298"/>
                <a:gd name="T72" fmla="*/ 1 w 449"/>
                <a:gd name="T73" fmla="*/ 201 h 298"/>
                <a:gd name="T74" fmla="*/ 4 w 449"/>
                <a:gd name="T75" fmla="*/ 185 h 298"/>
                <a:gd name="T76" fmla="*/ 9 w 449"/>
                <a:gd name="T77" fmla="*/ 170 h 298"/>
                <a:gd name="T78" fmla="*/ 22 w 449"/>
                <a:gd name="T79" fmla="*/ 151 h 298"/>
                <a:gd name="T80" fmla="*/ 45 w 449"/>
                <a:gd name="T81" fmla="*/ 132 h 298"/>
                <a:gd name="T82" fmla="*/ 60 w 449"/>
                <a:gd name="T83" fmla="*/ 125 h 298"/>
                <a:gd name="T84" fmla="*/ 75 w 449"/>
                <a:gd name="T85" fmla="*/ 122 h 298"/>
                <a:gd name="T86" fmla="*/ 77 w 449"/>
                <a:gd name="T87" fmla="*/ 109 h 298"/>
                <a:gd name="T88" fmla="*/ 84 w 449"/>
                <a:gd name="T89" fmla="*/ 84 h 298"/>
                <a:gd name="T90" fmla="*/ 95 w 449"/>
                <a:gd name="T91" fmla="*/ 63 h 298"/>
                <a:gd name="T92" fmla="*/ 111 w 449"/>
                <a:gd name="T93" fmla="*/ 44 h 298"/>
                <a:gd name="T94" fmla="*/ 129 w 449"/>
                <a:gd name="T95" fmla="*/ 27 h 298"/>
                <a:gd name="T96" fmla="*/ 150 w 449"/>
                <a:gd name="T97" fmla="*/ 14 h 298"/>
                <a:gd name="T98" fmla="*/ 173 w 449"/>
                <a:gd name="T99" fmla="*/ 5 h 298"/>
                <a:gd name="T100" fmla="*/ 198 w 449"/>
                <a:gd name="T101" fmla="*/ 0 h 298"/>
                <a:gd name="T102" fmla="*/ 211 w 449"/>
                <a:gd name="T10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8">
                  <a:moveTo>
                    <a:pt x="211" y="0"/>
                  </a:moveTo>
                  <a:lnTo>
                    <a:pt x="211" y="0"/>
                  </a:lnTo>
                  <a:lnTo>
                    <a:pt x="222" y="0"/>
                  </a:lnTo>
                  <a:lnTo>
                    <a:pt x="232" y="1"/>
                  </a:lnTo>
                  <a:lnTo>
                    <a:pt x="242" y="3"/>
                  </a:lnTo>
                  <a:lnTo>
                    <a:pt x="253" y="5"/>
                  </a:lnTo>
                  <a:lnTo>
                    <a:pt x="262" y="9"/>
                  </a:lnTo>
                  <a:lnTo>
                    <a:pt x="271" y="13"/>
                  </a:lnTo>
                  <a:lnTo>
                    <a:pt x="280" y="18"/>
                  </a:lnTo>
                  <a:lnTo>
                    <a:pt x="289" y="23"/>
                  </a:lnTo>
                  <a:lnTo>
                    <a:pt x="297" y="29"/>
                  </a:lnTo>
                  <a:lnTo>
                    <a:pt x="303" y="36"/>
                  </a:lnTo>
                  <a:lnTo>
                    <a:pt x="311" y="43"/>
                  </a:lnTo>
                  <a:lnTo>
                    <a:pt x="317" y="51"/>
                  </a:lnTo>
                  <a:lnTo>
                    <a:pt x="324" y="58"/>
                  </a:lnTo>
                  <a:lnTo>
                    <a:pt x="329" y="66"/>
                  </a:lnTo>
                  <a:lnTo>
                    <a:pt x="334" y="75"/>
                  </a:lnTo>
                  <a:lnTo>
                    <a:pt x="337" y="84"/>
                  </a:lnTo>
                  <a:lnTo>
                    <a:pt x="337" y="84"/>
                  </a:lnTo>
                  <a:lnTo>
                    <a:pt x="343" y="84"/>
                  </a:lnTo>
                  <a:lnTo>
                    <a:pt x="343" y="84"/>
                  </a:lnTo>
                  <a:lnTo>
                    <a:pt x="354" y="86"/>
                  </a:lnTo>
                  <a:lnTo>
                    <a:pt x="365" y="87"/>
                  </a:lnTo>
                  <a:lnTo>
                    <a:pt x="375" y="89"/>
                  </a:lnTo>
                  <a:lnTo>
                    <a:pt x="385" y="94"/>
                  </a:lnTo>
                  <a:lnTo>
                    <a:pt x="394" y="97"/>
                  </a:lnTo>
                  <a:lnTo>
                    <a:pt x="403" y="103"/>
                  </a:lnTo>
                  <a:lnTo>
                    <a:pt x="411" y="109"/>
                  </a:lnTo>
                  <a:lnTo>
                    <a:pt x="419" y="116"/>
                  </a:lnTo>
                  <a:lnTo>
                    <a:pt x="426" y="123"/>
                  </a:lnTo>
                  <a:lnTo>
                    <a:pt x="431" y="132"/>
                  </a:lnTo>
                  <a:lnTo>
                    <a:pt x="437" y="141"/>
                  </a:lnTo>
                  <a:lnTo>
                    <a:pt x="441" y="150"/>
                  </a:lnTo>
                  <a:lnTo>
                    <a:pt x="445" y="159"/>
                  </a:lnTo>
                  <a:lnTo>
                    <a:pt x="448" y="169"/>
                  </a:lnTo>
                  <a:lnTo>
                    <a:pt x="449" y="181"/>
                  </a:lnTo>
                  <a:lnTo>
                    <a:pt x="449" y="191"/>
                  </a:lnTo>
                  <a:lnTo>
                    <a:pt x="449" y="191"/>
                  </a:lnTo>
                  <a:lnTo>
                    <a:pt x="449" y="202"/>
                  </a:lnTo>
                  <a:lnTo>
                    <a:pt x="448" y="213"/>
                  </a:lnTo>
                  <a:lnTo>
                    <a:pt x="445" y="224"/>
                  </a:lnTo>
                  <a:lnTo>
                    <a:pt x="441" y="233"/>
                  </a:lnTo>
                  <a:lnTo>
                    <a:pt x="437" y="242"/>
                  </a:lnTo>
                  <a:lnTo>
                    <a:pt x="431" y="251"/>
                  </a:lnTo>
                  <a:lnTo>
                    <a:pt x="426" y="260"/>
                  </a:lnTo>
                  <a:lnTo>
                    <a:pt x="419" y="267"/>
                  </a:lnTo>
                  <a:lnTo>
                    <a:pt x="411" y="273"/>
                  </a:lnTo>
                  <a:lnTo>
                    <a:pt x="403" y="280"/>
                  </a:lnTo>
                  <a:lnTo>
                    <a:pt x="394" y="286"/>
                  </a:lnTo>
                  <a:lnTo>
                    <a:pt x="385" y="289"/>
                  </a:lnTo>
                  <a:lnTo>
                    <a:pt x="375" y="294"/>
                  </a:lnTo>
                  <a:lnTo>
                    <a:pt x="365" y="296"/>
                  </a:lnTo>
                  <a:lnTo>
                    <a:pt x="354" y="297"/>
                  </a:lnTo>
                  <a:lnTo>
                    <a:pt x="343" y="298"/>
                  </a:lnTo>
                  <a:lnTo>
                    <a:pt x="90" y="298"/>
                  </a:lnTo>
                  <a:lnTo>
                    <a:pt x="90" y="298"/>
                  </a:lnTo>
                  <a:lnTo>
                    <a:pt x="81" y="297"/>
                  </a:lnTo>
                  <a:lnTo>
                    <a:pt x="71" y="296"/>
                  </a:lnTo>
                  <a:lnTo>
                    <a:pt x="64" y="294"/>
                  </a:lnTo>
                  <a:lnTo>
                    <a:pt x="54" y="292"/>
                  </a:lnTo>
                  <a:lnTo>
                    <a:pt x="47" y="287"/>
                  </a:lnTo>
                  <a:lnTo>
                    <a:pt x="40" y="282"/>
                  </a:lnTo>
                  <a:lnTo>
                    <a:pt x="33" y="278"/>
                  </a:lnTo>
                  <a:lnTo>
                    <a:pt x="26" y="272"/>
                  </a:lnTo>
                  <a:lnTo>
                    <a:pt x="21" y="266"/>
                  </a:lnTo>
                  <a:lnTo>
                    <a:pt x="16" y="259"/>
                  </a:lnTo>
                  <a:lnTo>
                    <a:pt x="11" y="252"/>
                  </a:lnTo>
                  <a:lnTo>
                    <a:pt x="8" y="244"/>
                  </a:lnTo>
                  <a:lnTo>
                    <a:pt x="5" y="236"/>
                  </a:lnTo>
                  <a:lnTo>
                    <a:pt x="2" y="227"/>
                  </a:lnTo>
                  <a:lnTo>
                    <a:pt x="1" y="218"/>
                  </a:lnTo>
                  <a:lnTo>
                    <a:pt x="0" y="209"/>
                  </a:lnTo>
                  <a:lnTo>
                    <a:pt x="0" y="209"/>
                  </a:lnTo>
                  <a:lnTo>
                    <a:pt x="1" y="201"/>
                  </a:lnTo>
                  <a:lnTo>
                    <a:pt x="2" y="193"/>
                  </a:lnTo>
                  <a:lnTo>
                    <a:pt x="4" y="185"/>
                  </a:lnTo>
                  <a:lnTo>
                    <a:pt x="6" y="178"/>
                  </a:lnTo>
                  <a:lnTo>
                    <a:pt x="9" y="170"/>
                  </a:lnTo>
                  <a:lnTo>
                    <a:pt x="13" y="164"/>
                  </a:lnTo>
                  <a:lnTo>
                    <a:pt x="22" y="151"/>
                  </a:lnTo>
                  <a:lnTo>
                    <a:pt x="33" y="141"/>
                  </a:lnTo>
                  <a:lnTo>
                    <a:pt x="45" y="132"/>
                  </a:lnTo>
                  <a:lnTo>
                    <a:pt x="52" y="129"/>
                  </a:lnTo>
                  <a:lnTo>
                    <a:pt x="60" y="125"/>
                  </a:lnTo>
                  <a:lnTo>
                    <a:pt x="67" y="123"/>
                  </a:lnTo>
                  <a:lnTo>
                    <a:pt x="75" y="122"/>
                  </a:lnTo>
                  <a:lnTo>
                    <a:pt x="75" y="122"/>
                  </a:lnTo>
                  <a:lnTo>
                    <a:pt x="77" y="109"/>
                  </a:lnTo>
                  <a:lnTo>
                    <a:pt x="81" y="97"/>
                  </a:lnTo>
                  <a:lnTo>
                    <a:pt x="84" y="84"/>
                  </a:lnTo>
                  <a:lnTo>
                    <a:pt x="90" y="73"/>
                  </a:lnTo>
                  <a:lnTo>
                    <a:pt x="95" y="63"/>
                  </a:lnTo>
                  <a:lnTo>
                    <a:pt x="103" y="53"/>
                  </a:lnTo>
                  <a:lnTo>
                    <a:pt x="111" y="44"/>
                  </a:lnTo>
                  <a:lnTo>
                    <a:pt x="119" y="35"/>
                  </a:lnTo>
                  <a:lnTo>
                    <a:pt x="129" y="27"/>
                  </a:lnTo>
                  <a:lnTo>
                    <a:pt x="139" y="20"/>
                  </a:lnTo>
                  <a:lnTo>
                    <a:pt x="150" y="14"/>
                  </a:lnTo>
                  <a:lnTo>
                    <a:pt x="161" y="9"/>
                  </a:lnTo>
                  <a:lnTo>
                    <a:pt x="173" y="5"/>
                  </a:lnTo>
                  <a:lnTo>
                    <a:pt x="186" y="2"/>
                  </a:lnTo>
                  <a:lnTo>
                    <a:pt x="198" y="0"/>
                  </a:lnTo>
                  <a:lnTo>
                    <a:pt x="211" y="0"/>
                  </a:lnTo>
                  <a:lnTo>
                    <a:pt x="211"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华文细黑" pitchFamily="2" charset="-122"/>
              </a:endParaRPr>
            </a:p>
          </p:txBody>
        </p:sp>
        <p:sp>
          <p:nvSpPr>
            <p:cNvPr id="116" name="Freeform 401"/>
            <p:cNvSpPr>
              <a:spLocks/>
            </p:cNvSpPr>
            <p:nvPr/>
          </p:nvSpPr>
          <p:spPr bwMode="auto">
            <a:xfrm>
              <a:off x="3368455" y="3312790"/>
              <a:ext cx="712788" cy="476250"/>
            </a:xfrm>
            <a:custGeom>
              <a:avLst/>
              <a:gdLst>
                <a:gd name="T0" fmla="*/ 210 w 449"/>
                <a:gd name="T1" fmla="*/ 0 h 300"/>
                <a:gd name="T2" fmla="*/ 232 w 449"/>
                <a:gd name="T3" fmla="*/ 3 h 300"/>
                <a:gd name="T4" fmla="*/ 251 w 449"/>
                <a:gd name="T5" fmla="*/ 7 h 300"/>
                <a:gd name="T6" fmla="*/ 270 w 449"/>
                <a:gd name="T7" fmla="*/ 15 h 300"/>
                <a:gd name="T8" fmla="*/ 287 w 449"/>
                <a:gd name="T9" fmla="*/ 25 h 300"/>
                <a:gd name="T10" fmla="*/ 303 w 449"/>
                <a:gd name="T11" fmla="*/ 38 h 300"/>
                <a:gd name="T12" fmla="*/ 317 w 449"/>
                <a:gd name="T13" fmla="*/ 51 h 300"/>
                <a:gd name="T14" fmla="*/ 328 w 449"/>
                <a:gd name="T15" fmla="*/ 68 h 300"/>
                <a:gd name="T16" fmla="*/ 337 w 449"/>
                <a:gd name="T17" fmla="*/ 86 h 300"/>
                <a:gd name="T18" fmla="*/ 343 w 449"/>
                <a:gd name="T19" fmla="*/ 86 h 300"/>
                <a:gd name="T20" fmla="*/ 353 w 449"/>
                <a:gd name="T21" fmla="*/ 86 h 300"/>
                <a:gd name="T22" fmla="*/ 375 w 449"/>
                <a:gd name="T23" fmla="*/ 91 h 300"/>
                <a:gd name="T24" fmla="*/ 394 w 449"/>
                <a:gd name="T25" fmla="*/ 99 h 300"/>
                <a:gd name="T26" fmla="*/ 411 w 449"/>
                <a:gd name="T27" fmla="*/ 110 h 300"/>
                <a:gd name="T28" fmla="*/ 425 w 449"/>
                <a:gd name="T29" fmla="*/ 125 h 300"/>
                <a:gd name="T30" fmla="*/ 437 w 449"/>
                <a:gd name="T31" fmla="*/ 142 h 300"/>
                <a:gd name="T32" fmla="*/ 445 w 449"/>
                <a:gd name="T33" fmla="*/ 161 h 300"/>
                <a:gd name="T34" fmla="*/ 449 w 449"/>
                <a:gd name="T35" fmla="*/ 182 h 300"/>
                <a:gd name="T36" fmla="*/ 449 w 449"/>
                <a:gd name="T37" fmla="*/ 193 h 300"/>
                <a:gd name="T38" fmla="*/ 447 w 449"/>
                <a:gd name="T39" fmla="*/ 214 h 300"/>
                <a:gd name="T40" fmla="*/ 441 w 449"/>
                <a:gd name="T41" fmla="*/ 235 h 300"/>
                <a:gd name="T42" fmla="*/ 431 w 449"/>
                <a:gd name="T43" fmla="*/ 253 h 300"/>
                <a:gd name="T44" fmla="*/ 419 w 449"/>
                <a:gd name="T45" fmla="*/ 268 h 300"/>
                <a:gd name="T46" fmla="*/ 403 w 449"/>
                <a:gd name="T47" fmla="*/ 281 h 300"/>
                <a:gd name="T48" fmla="*/ 385 w 449"/>
                <a:gd name="T49" fmla="*/ 291 h 300"/>
                <a:gd name="T50" fmla="*/ 364 w 449"/>
                <a:gd name="T51" fmla="*/ 298 h 300"/>
                <a:gd name="T52" fmla="*/ 343 w 449"/>
                <a:gd name="T53" fmla="*/ 300 h 300"/>
                <a:gd name="T54" fmla="*/ 89 w 449"/>
                <a:gd name="T55" fmla="*/ 300 h 300"/>
                <a:gd name="T56" fmla="*/ 71 w 449"/>
                <a:gd name="T57" fmla="*/ 298 h 300"/>
                <a:gd name="T58" fmla="*/ 54 w 449"/>
                <a:gd name="T59" fmla="*/ 292 h 300"/>
                <a:gd name="T60" fmla="*/ 40 w 449"/>
                <a:gd name="T61" fmla="*/ 284 h 300"/>
                <a:gd name="T62" fmla="*/ 26 w 449"/>
                <a:gd name="T63" fmla="*/ 274 h 300"/>
                <a:gd name="T64" fmla="*/ 15 w 449"/>
                <a:gd name="T65" fmla="*/ 261 h 300"/>
                <a:gd name="T66" fmla="*/ 7 w 449"/>
                <a:gd name="T67" fmla="*/ 246 h 300"/>
                <a:gd name="T68" fmla="*/ 2 w 449"/>
                <a:gd name="T69" fmla="*/ 229 h 300"/>
                <a:gd name="T70" fmla="*/ 0 w 449"/>
                <a:gd name="T71" fmla="*/ 211 h 300"/>
                <a:gd name="T72" fmla="*/ 0 w 449"/>
                <a:gd name="T73" fmla="*/ 203 h 300"/>
                <a:gd name="T74" fmla="*/ 3 w 449"/>
                <a:gd name="T75" fmla="*/ 187 h 300"/>
                <a:gd name="T76" fmla="*/ 9 w 449"/>
                <a:gd name="T77" fmla="*/ 172 h 300"/>
                <a:gd name="T78" fmla="*/ 22 w 449"/>
                <a:gd name="T79" fmla="*/ 153 h 300"/>
                <a:gd name="T80" fmla="*/ 45 w 449"/>
                <a:gd name="T81" fmla="*/ 134 h 300"/>
                <a:gd name="T82" fmla="*/ 59 w 449"/>
                <a:gd name="T83" fmla="*/ 127 h 300"/>
                <a:gd name="T84" fmla="*/ 75 w 449"/>
                <a:gd name="T85" fmla="*/ 122 h 300"/>
                <a:gd name="T86" fmla="*/ 77 w 449"/>
                <a:gd name="T87" fmla="*/ 110 h 300"/>
                <a:gd name="T88" fmla="*/ 84 w 449"/>
                <a:gd name="T89" fmla="*/ 86 h 300"/>
                <a:gd name="T90" fmla="*/ 95 w 449"/>
                <a:gd name="T91" fmla="*/ 64 h 300"/>
                <a:gd name="T92" fmla="*/ 110 w 449"/>
                <a:gd name="T93" fmla="*/ 44 h 300"/>
                <a:gd name="T94" fmla="*/ 128 w 449"/>
                <a:gd name="T95" fmla="*/ 29 h 300"/>
                <a:gd name="T96" fmla="*/ 149 w 449"/>
                <a:gd name="T97" fmla="*/ 15 h 300"/>
                <a:gd name="T98" fmla="*/ 172 w 449"/>
                <a:gd name="T99" fmla="*/ 6 h 300"/>
                <a:gd name="T100" fmla="*/ 198 w 449"/>
                <a:gd name="T101" fmla="*/ 1 h 300"/>
                <a:gd name="T102" fmla="*/ 210 w 449"/>
                <a:gd name="T10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300">
                  <a:moveTo>
                    <a:pt x="210" y="0"/>
                  </a:moveTo>
                  <a:lnTo>
                    <a:pt x="210" y="0"/>
                  </a:lnTo>
                  <a:lnTo>
                    <a:pt x="221" y="1"/>
                  </a:lnTo>
                  <a:lnTo>
                    <a:pt x="232" y="3"/>
                  </a:lnTo>
                  <a:lnTo>
                    <a:pt x="242" y="5"/>
                  </a:lnTo>
                  <a:lnTo>
                    <a:pt x="251" y="7"/>
                  </a:lnTo>
                  <a:lnTo>
                    <a:pt x="261" y="10"/>
                  </a:lnTo>
                  <a:lnTo>
                    <a:pt x="270" y="15"/>
                  </a:lnTo>
                  <a:lnTo>
                    <a:pt x="280" y="20"/>
                  </a:lnTo>
                  <a:lnTo>
                    <a:pt x="287" y="25"/>
                  </a:lnTo>
                  <a:lnTo>
                    <a:pt x="295" y="31"/>
                  </a:lnTo>
                  <a:lnTo>
                    <a:pt x="303" y="38"/>
                  </a:lnTo>
                  <a:lnTo>
                    <a:pt x="310" y="44"/>
                  </a:lnTo>
                  <a:lnTo>
                    <a:pt x="317" y="51"/>
                  </a:lnTo>
                  <a:lnTo>
                    <a:pt x="323" y="59"/>
                  </a:lnTo>
                  <a:lnTo>
                    <a:pt x="328" y="68"/>
                  </a:lnTo>
                  <a:lnTo>
                    <a:pt x="333" y="77"/>
                  </a:lnTo>
                  <a:lnTo>
                    <a:pt x="337" y="86"/>
                  </a:lnTo>
                  <a:lnTo>
                    <a:pt x="337" y="86"/>
                  </a:lnTo>
                  <a:lnTo>
                    <a:pt x="343" y="86"/>
                  </a:lnTo>
                  <a:lnTo>
                    <a:pt x="343" y="86"/>
                  </a:lnTo>
                  <a:lnTo>
                    <a:pt x="353" y="86"/>
                  </a:lnTo>
                  <a:lnTo>
                    <a:pt x="364" y="89"/>
                  </a:lnTo>
                  <a:lnTo>
                    <a:pt x="375" y="91"/>
                  </a:lnTo>
                  <a:lnTo>
                    <a:pt x="385" y="94"/>
                  </a:lnTo>
                  <a:lnTo>
                    <a:pt x="394" y="99"/>
                  </a:lnTo>
                  <a:lnTo>
                    <a:pt x="403" y="104"/>
                  </a:lnTo>
                  <a:lnTo>
                    <a:pt x="411" y="110"/>
                  </a:lnTo>
                  <a:lnTo>
                    <a:pt x="419" y="117"/>
                  </a:lnTo>
                  <a:lnTo>
                    <a:pt x="425" y="125"/>
                  </a:lnTo>
                  <a:lnTo>
                    <a:pt x="431" y="133"/>
                  </a:lnTo>
                  <a:lnTo>
                    <a:pt x="437" y="142"/>
                  </a:lnTo>
                  <a:lnTo>
                    <a:pt x="441" y="151"/>
                  </a:lnTo>
                  <a:lnTo>
                    <a:pt x="445" y="161"/>
                  </a:lnTo>
                  <a:lnTo>
                    <a:pt x="447" y="171"/>
                  </a:lnTo>
                  <a:lnTo>
                    <a:pt x="449" y="182"/>
                  </a:lnTo>
                  <a:lnTo>
                    <a:pt x="449" y="193"/>
                  </a:lnTo>
                  <a:lnTo>
                    <a:pt x="449" y="193"/>
                  </a:lnTo>
                  <a:lnTo>
                    <a:pt x="449" y="204"/>
                  </a:lnTo>
                  <a:lnTo>
                    <a:pt x="447" y="214"/>
                  </a:lnTo>
                  <a:lnTo>
                    <a:pt x="445" y="224"/>
                  </a:lnTo>
                  <a:lnTo>
                    <a:pt x="441" y="235"/>
                  </a:lnTo>
                  <a:lnTo>
                    <a:pt x="437" y="244"/>
                  </a:lnTo>
                  <a:lnTo>
                    <a:pt x="431" y="253"/>
                  </a:lnTo>
                  <a:lnTo>
                    <a:pt x="425" y="261"/>
                  </a:lnTo>
                  <a:lnTo>
                    <a:pt x="419" y="268"/>
                  </a:lnTo>
                  <a:lnTo>
                    <a:pt x="411" y="275"/>
                  </a:lnTo>
                  <a:lnTo>
                    <a:pt x="403" y="281"/>
                  </a:lnTo>
                  <a:lnTo>
                    <a:pt x="394" y="287"/>
                  </a:lnTo>
                  <a:lnTo>
                    <a:pt x="385" y="291"/>
                  </a:lnTo>
                  <a:lnTo>
                    <a:pt x="375" y="294"/>
                  </a:lnTo>
                  <a:lnTo>
                    <a:pt x="364" y="298"/>
                  </a:lnTo>
                  <a:lnTo>
                    <a:pt x="353" y="299"/>
                  </a:lnTo>
                  <a:lnTo>
                    <a:pt x="343" y="300"/>
                  </a:lnTo>
                  <a:lnTo>
                    <a:pt x="89" y="300"/>
                  </a:lnTo>
                  <a:lnTo>
                    <a:pt x="89" y="300"/>
                  </a:lnTo>
                  <a:lnTo>
                    <a:pt x="80" y="299"/>
                  </a:lnTo>
                  <a:lnTo>
                    <a:pt x="71" y="298"/>
                  </a:lnTo>
                  <a:lnTo>
                    <a:pt x="62" y="296"/>
                  </a:lnTo>
                  <a:lnTo>
                    <a:pt x="54" y="292"/>
                  </a:lnTo>
                  <a:lnTo>
                    <a:pt x="46" y="289"/>
                  </a:lnTo>
                  <a:lnTo>
                    <a:pt x="40" y="284"/>
                  </a:lnTo>
                  <a:lnTo>
                    <a:pt x="33" y="280"/>
                  </a:lnTo>
                  <a:lnTo>
                    <a:pt x="26" y="274"/>
                  </a:lnTo>
                  <a:lnTo>
                    <a:pt x="20" y="267"/>
                  </a:lnTo>
                  <a:lnTo>
                    <a:pt x="15" y="261"/>
                  </a:lnTo>
                  <a:lnTo>
                    <a:pt x="11" y="253"/>
                  </a:lnTo>
                  <a:lnTo>
                    <a:pt x="7" y="246"/>
                  </a:lnTo>
                  <a:lnTo>
                    <a:pt x="5" y="237"/>
                  </a:lnTo>
                  <a:lnTo>
                    <a:pt x="2" y="229"/>
                  </a:lnTo>
                  <a:lnTo>
                    <a:pt x="0" y="220"/>
                  </a:lnTo>
                  <a:lnTo>
                    <a:pt x="0" y="211"/>
                  </a:lnTo>
                  <a:lnTo>
                    <a:pt x="0" y="211"/>
                  </a:lnTo>
                  <a:lnTo>
                    <a:pt x="0" y="203"/>
                  </a:lnTo>
                  <a:lnTo>
                    <a:pt x="1" y="195"/>
                  </a:lnTo>
                  <a:lnTo>
                    <a:pt x="3" y="187"/>
                  </a:lnTo>
                  <a:lnTo>
                    <a:pt x="6" y="179"/>
                  </a:lnTo>
                  <a:lnTo>
                    <a:pt x="9" y="172"/>
                  </a:lnTo>
                  <a:lnTo>
                    <a:pt x="12" y="165"/>
                  </a:lnTo>
                  <a:lnTo>
                    <a:pt x="22" y="153"/>
                  </a:lnTo>
                  <a:lnTo>
                    <a:pt x="33" y="142"/>
                  </a:lnTo>
                  <a:lnTo>
                    <a:pt x="45" y="134"/>
                  </a:lnTo>
                  <a:lnTo>
                    <a:pt x="52" y="130"/>
                  </a:lnTo>
                  <a:lnTo>
                    <a:pt x="59" y="127"/>
                  </a:lnTo>
                  <a:lnTo>
                    <a:pt x="67" y="125"/>
                  </a:lnTo>
                  <a:lnTo>
                    <a:pt x="75" y="122"/>
                  </a:lnTo>
                  <a:lnTo>
                    <a:pt x="75" y="122"/>
                  </a:lnTo>
                  <a:lnTo>
                    <a:pt x="77" y="110"/>
                  </a:lnTo>
                  <a:lnTo>
                    <a:pt x="79" y="98"/>
                  </a:lnTo>
                  <a:lnTo>
                    <a:pt x="84" y="86"/>
                  </a:lnTo>
                  <a:lnTo>
                    <a:pt x="89" y="75"/>
                  </a:lnTo>
                  <a:lnTo>
                    <a:pt x="95" y="64"/>
                  </a:lnTo>
                  <a:lnTo>
                    <a:pt x="102" y="55"/>
                  </a:lnTo>
                  <a:lnTo>
                    <a:pt x="110" y="44"/>
                  </a:lnTo>
                  <a:lnTo>
                    <a:pt x="119" y="36"/>
                  </a:lnTo>
                  <a:lnTo>
                    <a:pt x="128" y="29"/>
                  </a:lnTo>
                  <a:lnTo>
                    <a:pt x="138" y="22"/>
                  </a:lnTo>
                  <a:lnTo>
                    <a:pt x="149" y="15"/>
                  </a:lnTo>
                  <a:lnTo>
                    <a:pt x="161" y="10"/>
                  </a:lnTo>
                  <a:lnTo>
                    <a:pt x="172" y="6"/>
                  </a:lnTo>
                  <a:lnTo>
                    <a:pt x="184" y="4"/>
                  </a:lnTo>
                  <a:lnTo>
                    <a:pt x="198" y="1"/>
                  </a:lnTo>
                  <a:lnTo>
                    <a:pt x="210" y="0"/>
                  </a:lnTo>
                  <a:lnTo>
                    <a:pt x="210" y="0"/>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华文细黑" pitchFamily="2" charset="-122"/>
              </a:endParaRPr>
            </a:p>
          </p:txBody>
        </p:sp>
        <p:sp>
          <p:nvSpPr>
            <p:cNvPr id="117" name="Freeform 402"/>
            <p:cNvSpPr>
              <a:spLocks noEditPoints="1"/>
            </p:cNvSpPr>
            <p:nvPr/>
          </p:nvSpPr>
          <p:spPr bwMode="auto">
            <a:xfrm>
              <a:off x="3603405" y="3530277"/>
              <a:ext cx="157163" cy="163513"/>
            </a:xfrm>
            <a:custGeom>
              <a:avLst/>
              <a:gdLst>
                <a:gd name="T0" fmla="*/ 99 w 99"/>
                <a:gd name="T1" fmla="*/ 52 h 103"/>
                <a:gd name="T2" fmla="*/ 95 w 99"/>
                <a:gd name="T3" fmla="*/ 73 h 103"/>
                <a:gd name="T4" fmla="*/ 91 w 99"/>
                <a:gd name="T5" fmla="*/ 82 h 103"/>
                <a:gd name="T6" fmla="*/ 85 w 99"/>
                <a:gd name="T7" fmla="*/ 90 h 103"/>
                <a:gd name="T8" fmla="*/ 70 w 99"/>
                <a:gd name="T9" fmla="*/ 100 h 103"/>
                <a:gd name="T10" fmla="*/ 60 w 99"/>
                <a:gd name="T11" fmla="*/ 103 h 103"/>
                <a:gd name="T12" fmla="*/ 49 w 99"/>
                <a:gd name="T13" fmla="*/ 103 h 103"/>
                <a:gd name="T14" fmla="*/ 29 w 99"/>
                <a:gd name="T15" fmla="*/ 100 h 103"/>
                <a:gd name="T16" fmla="*/ 19 w 99"/>
                <a:gd name="T17" fmla="*/ 95 h 103"/>
                <a:gd name="T18" fmla="*/ 13 w 99"/>
                <a:gd name="T19" fmla="*/ 90 h 103"/>
                <a:gd name="T20" fmla="*/ 4 w 99"/>
                <a:gd name="T21" fmla="*/ 74 h 103"/>
                <a:gd name="T22" fmla="*/ 1 w 99"/>
                <a:gd name="T23" fmla="*/ 64 h 103"/>
                <a:gd name="T24" fmla="*/ 0 w 99"/>
                <a:gd name="T25" fmla="*/ 52 h 103"/>
                <a:gd name="T26" fmla="*/ 4 w 99"/>
                <a:gd name="T27" fmla="*/ 31 h 103"/>
                <a:gd name="T28" fmla="*/ 7 w 99"/>
                <a:gd name="T29" fmla="*/ 23 h 103"/>
                <a:gd name="T30" fmla="*/ 13 w 99"/>
                <a:gd name="T31" fmla="*/ 15 h 103"/>
                <a:gd name="T32" fmla="*/ 29 w 99"/>
                <a:gd name="T33" fmla="*/ 5 h 103"/>
                <a:gd name="T34" fmla="*/ 38 w 99"/>
                <a:gd name="T35" fmla="*/ 1 h 103"/>
                <a:gd name="T36" fmla="*/ 49 w 99"/>
                <a:gd name="T37" fmla="*/ 0 h 103"/>
                <a:gd name="T38" fmla="*/ 70 w 99"/>
                <a:gd name="T39" fmla="*/ 5 h 103"/>
                <a:gd name="T40" fmla="*/ 78 w 99"/>
                <a:gd name="T41" fmla="*/ 9 h 103"/>
                <a:gd name="T42" fmla="*/ 85 w 99"/>
                <a:gd name="T43" fmla="*/ 15 h 103"/>
                <a:gd name="T44" fmla="*/ 95 w 99"/>
                <a:gd name="T45" fmla="*/ 31 h 103"/>
                <a:gd name="T46" fmla="*/ 98 w 99"/>
                <a:gd name="T47" fmla="*/ 41 h 103"/>
                <a:gd name="T48" fmla="*/ 99 w 99"/>
                <a:gd name="T49" fmla="*/ 52 h 103"/>
                <a:gd name="T50" fmla="*/ 75 w 99"/>
                <a:gd name="T51" fmla="*/ 52 h 103"/>
                <a:gd name="T52" fmla="*/ 74 w 99"/>
                <a:gd name="T53" fmla="*/ 40 h 103"/>
                <a:gd name="T54" fmla="*/ 69 w 99"/>
                <a:gd name="T55" fmla="*/ 27 h 103"/>
                <a:gd name="T56" fmla="*/ 66 w 99"/>
                <a:gd name="T57" fmla="*/ 23 h 103"/>
                <a:gd name="T58" fmla="*/ 61 w 99"/>
                <a:gd name="T59" fmla="*/ 19 h 103"/>
                <a:gd name="T60" fmla="*/ 49 w 99"/>
                <a:gd name="T61" fmla="*/ 16 h 103"/>
                <a:gd name="T62" fmla="*/ 42 w 99"/>
                <a:gd name="T63" fmla="*/ 17 h 103"/>
                <a:gd name="T64" fmla="*/ 36 w 99"/>
                <a:gd name="T65" fmla="*/ 19 h 103"/>
                <a:gd name="T66" fmla="*/ 29 w 99"/>
                <a:gd name="T67" fmla="*/ 28 h 103"/>
                <a:gd name="T68" fmla="*/ 26 w 99"/>
                <a:gd name="T69" fmla="*/ 33 h 103"/>
                <a:gd name="T70" fmla="*/ 25 w 99"/>
                <a:gd name="T71" fmla="*/ 40 h 103"/>
                <a:gd name="T72" fmla="*/ 23 w 99"/>
                <a:gd name="T73" fmla="*/ 52 h 103"/>
                <a:gd name="T74" fmla="*/ 25 w 99"/>
                <a:gd name="T75" fmla="*/ 65 h 103"/>
                <a:gd name="T76" fmla="*/ 29 w 99"/>
                <a:gd name="T77" fmla="*/ 76 h 103"/>
                <a:gd name="T78" fmla="*/ 33 w 99"/>
                <a:gd name="T79" fmla="*/ 81 h 103"/>
                <a:gd name="T80" fmla="*/ 38 w 99"/>
                <a:gd name="T81" fmla="*/ 85 h 103"/>
                <a:gd name="T82" fmla="*/ 49 w 99"/>
                <a:gd name="T83" fmla="*/ 88 h 103"/>
                <a:gd name="T84" fmla="*/ 56 w 99"/>
                <a:gd name="T85" fmla="*/ 87 h 103"/>
                <a:gd name="T86" fmla="*/ 61 w 99"/>
                <a:gd name="T87" fmla="*/ 85 h 103"/>
                <a:gd name="T88" fmla="*/ 69 w 99"/>
                <a:gd name="T89" fmla="*/ 76 h 103"/>
                <a:gd name="T90" fmla="*/ 73 w 99"/>
                <a:gd name="T91" fmla="*/ 70 h 103"/>
                <a:gd name="T92" fmla="*/ 74 w 99"/>
                <a:gd name="T93" fmla="*/ 65 h 103"/>
                <a:gd name="T94" fmla="*/ 75 w 99"/>
                <a:gd name="T95"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 h="103">
                  <a:moveTo>
                    <a:pt x="99" y="52"/>
                  </a:moveTo>
                  <a:lnTo>
                    <a:pt x="99" y="52"/>
                  </a:lnTo>
                  <a:lnTo>
                    <a:pt x="98" y="64"/>
                  </a:lnTo>
                  <a:lnTo>
                    <a:pt x="95" y="73"/>
                  </a:lnTo>
                  <a:lnTo>
                    <a:pt x="95" y="73"/>
                  </a:lnTo>
                  <a:lnTo>
                    <a:pt x="91" y="82"/>
                  </a:lnTo>
                  <a:lnTo>
                    <a:pt x="85" y="90"/>
                  </a:lnTo>
                  <a:lnTo>
                    <a:pt x="85" y="90"/>
                  </a:lnTo>
                  <a:lnTo>
                    <a:pt x="78" y="95"/>
                  </a:lnTo>
                  <a:lnTo>
                    <a:pt x="70" y="100"/>
                  </a:lnTo>
                  <a:lnTo>
                    <a:pt x="70" y="100"/>
                  </a:lnTo>
                  <a:lnTo>
                    <a:pt x="60" y="103"/>
                  </a:lnTo>
                  <a:lnTo>
                    <a:pt x="49" y="103"/>
                  </a:lnTo>
                  <a:lnTo>
                    <a:pt x="49" y="103"/>
                  </a:lnTo>
                  <a:lnTo>
                    <a:pt x="38" y="103"/>
                  </a:lnTo>
                  <a:lnTo>
                    <a:pt x="29" y="100"/>
                  </a:lnTo>
                  <a:lnTo>
                    <a:pt x="29" y="100"/>
                  </a:lnTo>
                  <a:lnTo>
                    <a:pt x="19" y="95"/>
                  </a:lnTo>
                  <a:lnTo>
                    <a:pt x="13" y="90"/>
                  </a:lnTo>
                  <a:lnTo>
                    <a:pt x="13" y="90"/>
                  </a:lnTo>
                  <a:lnTo>
                    <a:pt x="7" y="82"/>
                  </a:lnTo>
                  <a:lnTo>
                    <a:pt x="4" y="74"/>
                  </a:lnTo>
                  <a:lnTo>
                    <a:pt x="4" y="74"/>
                  </a:lnTo>
                  <a:lnTo>
                    <a:pt x="1" y="64"/>
                  </a:lnTo>
                  <a:lnTo>
                    <a:pt x="0" y="52"/>
                  </a:lnTo>
                  <a:lnTo>
                    <a:pt x="0" y="52"/>
                  </a:lnTo>
                  <a:lnTo>
                    <a:pt x="1" y="41"/>
                  </a:lnTo>
                  <a:lnTo>
                    <a:pt x="4" y="31"/>
                  </a:lnTo>
                  <a:lnTo>
                    <a:pt x="4" y="31"/>
                  </a:lnTo>
                  <a:lnTo>
                    <a:pt x="7" y="23"/>
                  </a:lnTo>
                  <a:lnTo>
                    <a:pt x="13" y="15"/>
                  </a:lnTo>
                  <a:lnTo>
                    <a:pt x="13" y="15"/>
                  </a:lnTo>
                  <a:lnTo>
                    <a:pt x="19" y="9"/>
                  </a:lnTo>
                  <a:lnTo>
                    <a:pt x="29" y="5"/>
                  </a:lnTo>
                  <a:lnTo>
                    <a:pt x="29" y="5"/>
                  </a:lnTo>
                  <a:lnTo>
                    <a:pt x="38" y="1"/>
                  </a:lnTo>
                  <a:lnTo>
                    <a:pt x="49" y="0"/>
                  </a:lnTo>
                  <a:lnTo>
                    <a:pt x="49" y="0"/>
                  </a:lnTo>
                  <a:lnTo>
                    <a:pt x="60" y="1"/>
                  </a:lnTo>
                  <a:lnTo>
                    <a:pt x="70" y="5"/>
                  </a:lnTo>
                  <a:lnTo>
                    <a:pt x="70" y="5"/>
                  </a:lnTo>
                  <a:lnTo>
                    <a:pt x="78" y="9"/>
                  </a:lnTo>
                  <a:lnTo>
                    <a:pt x="85" y="15"/>
                  </a:lnTo>
                  <a:lnTo>
                    <a:pt x="85" y="15"/>
                  </a:lnTo>
                  <a:lnTo>
                    <a:pt x="91" y="22"/>
                  </a:lnTo>
                  <a:lnTo>
                    <a:pt x="95" y="31"/>
                  </a:lnTo>
                  <a:lnTo>
                    <a:pt x="95" y="31"/>
                  </a:lnTo>
                  <a:lnTo>
                    <a:pt x="98" y="41"/>
                  </a:lnTo>
                  <a:lnTo>
                    <a:pt x="99" y="52"/>
                  </a:lnTo>
                  <a:lnTo>
                    <a:pt x="99" y="52"/>
                  </a:lnTo>
                  <a:close/>
                  <a:moveTo>
                    <a:pt x="75" y="52"/>
                  </a:moveTo>
                  <a:lnTo>
                    <a:pt x="75" y="52"/>
                  </a:lnTo>
                  <a:lnTo>
                    <a:pt x="74" y="40"/>
                  </a:lnTo>
                  <a:lnTo>
                    <a:pt x="74" y="40"/>
                  </a:lnTo>
                  <a:lnTo>
                    <a:pt x="73" y="33"/>
                  </a:lnTo>
                  <a:lnTo>
                    <a:pt x="69" y="27"/>
                  </a:lnTo>
                  <a:lnTo>
                    <a:pt x="69" y="27"/>
                  </a:lnTo>
                  <a:lnTo>
                    <a:pt x="66" y="23"/>
                  </a:lnTo>
                  <a:lnTo>
                    <a:pt x="61" y="19"/>
                  </a:lnTo>
                  <a:lnTo>
                    <a:pt x="61" y="19"/>
                  </a:lnTo>
                  <a:lnTo>
                    <a:pt x="56" y="17"/>
                  </a:lnTo>
                  <a:lnTo>
                    <a:pt x="49" y="16"/>
                  </a:lnTo>
                  <a:lnTo>
                    <a:pt x="49" y="16"/>
                  </a:lnTo>
                  <a:lnTo>
                    <a:pt x="42" y="17"/>
                  </a:lnTo>
                  <a:lnTo>
                    <a:pt x="36" y="19"/>
                  </a:lnTo>
                  <a:lnTo>
                    <a:pt x="36" y="19"/>
                  </a:lnTo>
                  <a:lnTo>
                    <a:pt x="32" y="23"/>
                  </a:lnTo>
                  <a:lnTo>
                    <a:pt x="29" y="28"/>
                  </a:lnTo>
                  <a:lnTo>
                    <a:pt x="29" y="28"/>
                  </a:lnTo>
                  <a:lnTo>
                    <a:pt x="26" y="33"/>
                  </a:lnTo>
                  <a:lnTo>
                    <a:pt x="25" y="40"/>
                  </a:lnTo>
                  <a:lnTo>
                    <a:pt x="25" y="40"/>
                  </a:lnTo>
                  <a:lnTo>
                    <a:pt x="23" y="52"/>
                  </a:lnTo>
                  <a:lnTo>
                    <a:pt x="23" y="52"/>
                  </a:lnTo>
                  <a:lnTo>
                    <a:pt x="25" y="65"/>
                  </a:lnTo>
                  <a:lnTo>
                    <a:pt x="25" y="65"/>
                  </a:lnTo>
                  <a:lnTo>
                    <a:pt x="26" y="70"/>
                  </a:lnTo>
                  <a:lnTo>
                    <a:pt x="29" y="76"/>
                  </a:lnTo>
                  <a:lnTo>
                    <a:pt x="29" y="76"/>
                  </a:lnTo>
                  <a:lnTo>
                    <a:pt x="33" y="81"/>
                  </a:lnTo>
                  <a:lnTo>
                    <a:pt x="38" y="85"/>
                  </a:lnTo>
                  <a:lnTo>
                    <a:pt x="38" y="85"/>
                  </a:lnTo>
                  <a:lnTo>
                    <a:pt x="42" y="87"/>
                  </a:lnTo>
                  <a:lnTo>
                    <a:pt x="49" y="88"/>
                  </a:lnTo>
                  <a:lnTo>
                    <a:pt x="49" y="88"/>
                  </a:lnTo>
                  <a:lnTo>
                    <a:pt x="56" y="87"/>
                  </a:lnTo>
                  <a:lnTo>
                    <a:pt x="61" y="85"/>
                  </a:lnTo>
                  <a:lnTo>
                    <a:pt x="61" y="85"/>
                  </a:lnTo>
                  <a:lnTo>
                    <a:pt x="66" y="82"/>
                  </a:lnTo>
                  <a:lnTo>
                    <a:pt x="69" y="76"/>
                  </a:lnTo>
                  <a:lnTo>
                    <a:pt x="69" y="76"/>
                  </a:lnTo>
                  <a:lnTo>
                    <a:pt x="73" y="70"/>
                  </a:lnTo>
                  <a:lnTo>
                    <a:pt x="74" y="65"/>
                  </a:lnTo>
                  <a:lnTo>
                    <a:pt x="74" y="65"/>
                  </a:lnTo>
                  <a:lnTo>
                    <a:pt x="75" y="52"/>
                  </a:lnTo>
                  <a:lnTo>
                    <a:pt x="7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华文细黑" pitchFamily="2" charset="-122"/>
              </a:endParaRPr>
            </a:p>
          </p:txBody>
        </p:sp>
        <p:sp>
          <p:nvSpPr>
            <p:cNvPr id="118" name="Freeform 403"/>
            <p:cNvSpPr>
              <a:spLocks/>
            </p:cNvSpPr>
            <p:nvPr/>
          </p:nvSpPr>
          <p:spPr bwMode="auto">
            <a:xfrm>
              <a:off x="3778030" y="3530277"/>
              <a:ext cx="112713" cy="163513"/>
            </a:xfrm>
            <a:custGeom>
              <a:avLst/>
              <a:gdLst>
                <a:gd name="T0" fmla="*/ 71 w 71"/>
                <a:gd name="T1" fmla="*/ 74 h 103"/>
                <a:gd name="T2" fmla="*/ 68 w 71"/>
                <a:gd name="T3" fmla="*/ 87 h 103"/>
                <a:gd name="T4" fmla="*/ 63 w 71"/>
                <a:gd name="T5" fmla="*/ 93 h 103"/>
                <a:gd name="T6" fmla="*/ 59 w 71"/>
                <a:gd name="T7" fmla="*/ 96 h 103"/>
                <a:gd name="T8" fmla="*/ 46 w 71"/>
                <a:gd name="T9" fmla="*/ 102 h 103"/>
                <a:gd name="T10" fmla="*/ 38 w 71"/>
                <a:gd name="T11" fmla="*/ 103 h 103"/>
                <a:gd name="T12" fmla="*/ 32 w 71"/>
                <a:gd name="T13" fmla="*/ 103 h 103"/>
                <a:gd name="T14" fmla="*/ 16 w 71"/>
                <a:gd name="T15" fmla="*/ 103 h 103"/>
                <a:gd name="T16" fmla="*/ 1 w 71"/>
                <a:gd name="T17" fmla="*/ 100 h 103"/>
                <a:gd name="T18" fmla="*/ 1 w 71"/>
                <a:gd name="T19" fmla="*/ 82 h 103"/>
                <a:gd name="T20" fmla="*/ 15 w 71"/>
                <a:gd name="T21" fmla="*/ 87 h 103"/>
                <a:gd name="T22" fmla="*/ 29 w 71"/>
                <a:gd name="T23" fmla="*/ 88 h 103"/>
                <a:gd name="T24" fmla="*/ 36 w 71"/>
                <a:gd name="T25" fmla="*/ 87 h 103"/>
                <a:gd name="T26" fmla="*/ 43 w 71"/>
                <a:gd name="T27" fmla="*/ 85 h 103"/>
                <a:gd name="T28" fmla="*/ 45 w 71"/>
                <a:gd name="T29" fmla="*/ 83 h 103"/>
                <a:gd name="T30" fmla="*/ 48 w 71"/>
                <a:gd name="T31" fmla="*/ 81 h 103"/>
                <a:gd name="T32" fmla="*/ 49 w 71"/>
                <a:gd name="T33" fmla="*/ 74 h 103"/>
                <a:gd name="T34" fmla="*/ 49 w 71"/>
                <a:gd name="T35" fmla="*/ 71 h 103"/>
                <a:gd name="T36" fmla="*/ 48 w 71"/>
                <a:gd name="T37" fmla="*/ 69 h 103"/>
                <a:gd name="T38" fmla="*/ 43 w 71"/>
                <a:gd name="T39" fmla="*/ 65 h 103"/>
                <a:gd name="T40" fmla="*/ 37 w 71"/>
                <a:gd name="T41" fmla="*/ 62 h 103"/>
                <a:gd name="T42" fmla="*/ 20 w 71"/>
                <a:gd name="T43" fmla="*/ 55 h 103"/>
                <a:gd name="T44" fmla="*/ 12 w 71"/>
                <a:gd name="T45" fmla="*/ 51 h 103"/>
                <a:gd name="T46" fmla="*/ 6 w 71"/>
                <a:gd name="T47" fmla="*/ 45 h 103"/>
                <a:gd name="T48" fmla="*/ 3 w 71"/>
                <a:gd name="T49" fmla="*/ 42 h 103"/>
                <a:gd name="T50" fmla="*/ 1 w 71"/>
                <a:gd name="T51" fmla="*/ 39 h 103"/>
                <a:gd name="T52" fmla="*/ 0 w 71"/>
                <a:gd name="T53" fmla="*/ 30 h 103"/>
                <a:gd name="T54" fmla="*/ 1 w 71"/>
                <a:gd name="T55" fmla="*/ 22 h 103"/>
                <a:gd name="T56" fmla="*/ 3 w 71"/>
                <a:gd name="T57" fmla="*/ 16 h 103"/>
                <a:gd name="T58" fmla="*/ 14 w 71"/>
                <a:gd name="T59" fmla="*/ 7 h 103"/>
                <a:gd name="T60" fmla="*/ 19 w 71"/>
                <a:gd name="T61" fmla="*/ 4 h 103"/>
                <a:gd name="T62" fmla="*/ 27 w 71"/>
                <a:gd name="T63" fmla="*/ 2 h 103"/>
                <a:gd name="T64" fmla="*/ 41 w 71"/>
                <a:gd name="T65" fmla="*/ 0 h 103"/>
                <a:gd name="T66" fmla="*/ 53 w 71"/>
                <a:gd name="T67" fmla="*/ 1 h 103"/>
                <a:gd name="T68" fmla="*/ 66 w 71"/>
                <a:gd name="T69" fmla="*/ 4 h 103"/>
                <a:gd name="T70" fmla="*/ 66 w 71"/>
                <a:gd name="T71" fmla="*/ 21 h 103"/>
                <a:gd name="T72" fmla="*/ 54 w 71"/>
                <a:gd name="T73" fmla="*/ 17 h 103"/>
                <a:gd name="T74" fmla="*/ 42 w 71"/>
                <a:gd name="T75" fmla="*/ 16 h 103"/>
                <a:gd name="T76" fmla="*/ 35 w 71"/>
                <a:gd name="T77" fmla="*/ 16 h 103"/>
                <a:gd name="T78" fmla="*/ 29 w 71"/>
                <a:gd name="T79" fmla="*/ 18 h 103"/>
                <a:gd name="T80" fmla="*/ 26 w 71"/>
                <a:gd name="T81" fmla="*/ 19 h 103"/>
                <a:gd name="T82" fmla="*/ 24 w 71"/>
                <a:gd name="T83" fmla="*/ 22 h 103"/>
                <a:gd name="T84" fmla="*/ 23 w 71"/>
                <a:gd name="T85" fmla="*/ 28 h 103"/>
                <a:gd name="T86" fmla="*/ 23 w 71"/>
                <a:gd name="T87" fmla="*/ 31 h 103"/>
                <a:gd name="T88" fmla="*/ 24 w 71"/>
                <a:gd name="T89" fmla="*/ 33 h 103"/>
                <a:gd name="T90" fmla="*/ 27 w 71"/>
                <a:gd name="T91" fmla="*/ 36 h 103"/>
                <a:gd name="T92" fmla="*/ 33 w 71"/>
                <a:gd name="T93" fmla="*/ 39 h 103"/>
                <a:gd name="T94" fmla="*/ 49 w 71"/>
                <a:gd name="T95" fmla="*/ 45 h 103"/>
                <a:gd name="T96" fmla="*/ 58 w 71"/>
                <a:gd name="T97" fmla="*/ 50 h 103"/>
                <a:gd name="T98" fmla="*/ 65 w 71"/>
                <a:gd name="T99" fmla="*/ 56 h 103"/>
                <a:gd name="T100" fmla="*/ 68 w 71"/>
                <a:gd name="T101" fmla="*/ 59 h 103"/>
                <a:gd name="T102" fmla="*/ 69 w 71"/>
                <a:gd name="T103" fmla="*/ 64 h 103"/>
                <a:gd name="T104" fmla="*/ 71 w 71"/>
                <a:gd name="T105"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103">
                  <a:moveTo>
                    <a:pt x="71" y="74"/>
                  </a:moveTo>
                  <a:lnTo>
                    <a:pt x="71" y="74"/>
                  </a:lnTo>
                  <a:lnTo>
                    <a:pt x="70" y="81"/>
                  </a:lnTo>
                  <a:lnTo>
                    <a:pt x="68" y="87"/>
                  </a:lnTo>
                  <a:lnTo>
                    <a:pt x="68" y="87"/>
                  </a:lnTo>
                  <a:lnTo>
                    <a:pt x="63" y="93"/>
                  </a:lnTo>
                  <a:lnTo>
                    <a:pt x="59" y="96"/>
                  </a:lnTo>
                  <a:lnTo>
                    <a:pt x="59" y="96"/>
                  </a:lnTo>
                  <a:lnTo>
                    <a:pt x="53" y="100"/>
                  </a:lnTo>
                  <a:lnTo>
                    <a:pt x="46" y="102"/>
                  </a:lnTo>
                  <a:lnTo>
                    <a:pt x="46" y="102"/>
                  </a:lnTo>
                  <a:lnTo>
                    <a:pt x="38" y="103"/>
                  </a:lnTo>
                  <a:lnTo>
                    <a:pt x="32" y="103"/>
                  </a:lnTo>
                  <a:lnTo>
                    <a:pt x="32" y="103"/>
                  </a:lnTo>
                  <a:lnTo>
                    <a:pt x="16" y="103"/>
                  </a:lnTo>
                  <a:lnTo>
                    <a:pt x="16" y="103"/>
                  </a:lnTo>
                  <a:lnTo>
                    <a:pt x="8" y="101"/>
                  </a:lnTo>
                  <a:lnTo>
                    <a:pt x="1" y="100"/>
                  </a:lnTo>
                  <a:lnTo>
                    <a:pt x="1" y="82"/>
                  </a:lnTo>
                  <a:lnTo>
                    <a:pt x="1" y="82"/>
                  </a:lnTo>
                  <a:lnTo>
                    <a:pt x="8" y="85"/>
                  </a:lnTo>
                  <a:lnTo>
                    <a:pt x="15" y="87"/>
                  </a:lnTo>
                  <a:lnTo>
                    <a:pt x="15" y="87"/>
                  </a:lnTo>
                  <a:lnTo>
                    <a:pt x="29" y="88"/>
                  </a:lnTo>
                  <a:lnTo>
                    <a:pt x="29" y="88"/>
                  </a:lnTo>
                  <a:lnTo>
                    <a:pt x="36" y="87"/>
                  </a:lnTo>
                  <a:lnTo>
                    <a:pt x="36" y="87"/>
                  </a:lnTo>
                  <a:lnTo>
                    <a:pt x="43" y="85"/>
                  </a:lnTo>
                  <a:lnTo>
                    <a:pt x="43" y="85"/>
                  </a:lnTo>
                  <a:lnTo>
                    <a:pt x="45" y="83"/>
                  </a:lnTo>
                  <a:lnTo>
                    <a:pt x="48" y="81"/>
                  </a:lnTo>
                  <a:lnTo>
                    <a:pt x="48" y="81"/>
                  </a:lnTo>
                  <a:lnTo>
                    <a:pt x="49" y="78"/>
                  </a:lnTo>
                  <a:lnTo>
                    <a:pt x="49" y="74"/>
                  </a:lnTo>
                  <a:lnTo>
                    <a:pt x="49" y="74"/>
                  </a:lnTo>
                  <a:lnTo>
                    <a:pt x="49" y="71"/>
                  </a:lnTo>
                  <a:lnTo>
                    <a:pt x="48" y="69"/>
                  </a:lnTo>
                  <a:lnTo>
                    <a:pt x="48" y="69"/>
                  </a:lnTo>
                  <a:lnTo>
                    <a:pt x="43" y="65"/>
                  </a:lnTo>
                  <a:lnTo>
                    <a:pt x="43" y="65"/>
                  </a:lnTo>
                  <a:lnTo>
                    <a:pt x="37" y="62"/>
                  </a:lnTo>
                  <a:lnTo>
                    <a:pt x="37" y="62"/>
                  </a:lnTo>
                  <a:lnTo>
                    <a:pt x="31" y="59"/>
                  </a:lnTo>
                  <a:lnTo>
                    <a:pt x="20" y="55"/>
                  </a:lnTo>
                  <a:lnTo>
                    <a:pt x="20" y="55"/>
                  </a:lnTo>
                  <a:lnTo>
                    <a:pt x="12" y="51"/>
                  </a:lnTo>
                  <a:lnTo>
                    <a:pt x="12" y="51"/>
                  </a:lnTo>
                  <a:lnTo>
                    <a:pt x="6" y="45"/>
                  </a:lnTo>
                  <a:lnTo>
                    <a:pt x="6" y="45"/>
                  </a:lnTo>
                  <a:lnTo>
                    <a:pt x="3" y="42"/>
                  </a:lnTo>
                  <a:lnTo>
                    <a:pt x="1" y="39"/>
                  </a:lnTo>
                  <a:lnTo>
                    <a:pt x="1" y="39"/>
                  </a:lnTo>
                  <a:lnTo>
                    <a:pt x="0" y="34"/>
                  </a:lnTo>
                  <a:lnTo>
                    <a:pt x="0" y="30"/>
                  </a:lnTo>
                  <a:lnTo>
                    <a:pt x="0" y="30"/>
                  </a:lnTo>
                  <a:lnTo>
                    <a:pt x="1" y="22"/>
                  </a:lnTo>
                  <a:lnTo>
                    <a:pt x="3" y="16"/>
                  </a:lnTo>
                  <a:lnTo>
                    <a:pt x="3" y="16"/>
                  </a:lnTo>
                  <a:lnTo>
                    <a:pt x="8" y="10"/>
                  </a:lnTo>
                  <a:lnTo>
                    <a:pt x="14" y="7"/>
                  </a:lnTo>
                  <a:lnTo>
                    <a:pt x="14" y="7"/>
                  </a:lnTo>
                  <a:lnTo>
                    <a:pt x="19" y="4"/>
                  </a:lnTo>
                  <a:lnTo>
                    <a:pt x="27" y="2"/>
                  </a:lnTo>
                  <a:lnTo>
                    <a:pt x="27" y="2"/>
                  </a:lnTo>
                  <a:lnTo>
                    <a:pt x="34" y="1"/>
                  </a:lnTo>
                  <a:lnTo>
                    <a:pt x="41" y="0"/>
                  </a:lnTo>
                  <a:lnTo>
                    <a:pt x="41" y="0"/>
                  </a:lnTo>
                  <a:lnTo>
                    <a:pt x="53" y="1"/>
                  </a:lnTo>
                  <a:lnTo>
                    <a:pt x="53" y="1"/>
                  </a:lnTo>
                  <a:lnTo>
                    <a:pt x="66" y="4"/>
                  </a:lnTo>
                  <a:lnTo>
                    <a:pt x="66" y="21"/>
                  </a:lnTo>
                  <a:lnTo>
                    <a:pt x="66" y="21"/>
                  </a:lnTo>
                  <a:lnTo>
                    <a:pt x="60" y="18"/>
                  </a:lnTo>
                  <a:lnTo>
                    <a:pt x="54" y="17"/>
                  </a:lnTo>
                  <a:lnTo>
                    <a:pt x="54" y="17"/>
                  </a:lnTo>
                  <a:lnTo>
                    <a:pt x="42" y="16"/>
                  </a:lnTo>
                  <a:lnTo>
                    <a:pt x="42" y="16"/>
                  </a:lnTo>
                  <a:lnTo>
                    <a:pt x="35" y="16"/>
                  </a:lnTo>
                  <a:lnTo>
                    <a:pt x="35" y="16"/>
                  </a:lnTo>
                  <a:lnTo>
                    <a:pt x="29" y="18"/>
                  </a:lnTo>
                  <a:lnTo>
                    <a:pt x="29" y="18"/>
                  </a:lnTo>
                  <a:lnTo>
                    <a:pt x="26" y="19"/>
                  </a:lnTo>
                  <a:lnTo>
                    <a:pt x="24" y="22"/>
                  </a:lnTo>
                  <a:lnTo>
                    <a:pt x="24" y="22"/>
                  </a:lnTo>
                  <a:lnTo>
                    <a:pt x="23" y="25"/>
                  </a:lnTo>
                  <a:lnTo>
                    <a:pt x="23" y="28"/>
                  </a:lnTo>
                  <a:lnTo>
                    <a:pt x="23" y="28"/>
                  </a:lnTo>
                  <a:lnTo>
                    <a:pt x="23" y="31"/>
                  </a:lnTo>
                  <a:lnTo>
                    <a:pt x="24" y="33"/>
                  </a:lnTo>
                  <a:lnTo>
                    <a:pt x="24" y="33"/>
                  </a:lnTo>
                  <a:lnTo>
                    <a:pt x="27" y="36"/>
                  </a:lnTo>
                  <a:lnTo>
                    <a:pt x="27" y="36"/>
                  </a:lnTo>
                  <a:lnTo>
                    <a:pt x="33" y="39"/>
                  </a:lnTo>
                  <a:lnTo>
                    <a:pt x="33" y="39"/>
                  </a:lnTo>
                  <a:lnTo>
                    <a:pt x="37" y="41"/>
                  </a:lnTo>
                  <a:lnTo>
                    <a:pt x="49" y="45"/>
                  </a:lnTo>
                  <a:lnTo>
                    <a:pt x="49" y="45"/>
                  </a:lnTo>
                  <a:lnTo>
                    <a:pt x="58" y="50"/>
                  </a:lnTo>
                  <a:lnTo>
                    <a:pt x="58" y="50"/>
                  </a:lnTo>
                  <a:lnTo>
                    <a:pt x="65" y="56"/>
                  </a:lnTo>
                  <a:lnTo>
                    <a:pt x="65" y="56"/>
                  </a:lnTo>
                  <a:lnTo>
                    <a:pt x="68" y="59"/>
                  </a:lnTo>
                  <a:lnTo>
                    <a:pt x="69" y="64"/>
                  </a:lnTo>
                  <a:lnTo>
                    <a:pt x="69" y="64"/>
                  </a:lnTo>
                  <a:lnTo>
                    <a:pt x="71" y="68"/>
                  </a:lnTo>
                  <a:lnTo>
                    <a:pt x="71" y="74"/>
                  </a:lnTo>
                  <a:lnTo>
                    <a:pt x="7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华文细黑" pitchFamily="2" charset="-122"/>
              </a:endParaRPr>
            </a:p>
          </p:txBody>
        </p:sp>
        <p:pic>
          <p:nvPicPr>
            <p:cNvPr id="119" name="Picture 67" descr="OS Reg Disk.png"/>
            <p:cNvPicPr>
              <a:picLocks noChangeAspect="1"/>
            </p:cNvPicPr>
            <p:nvPr/>
          </p:nvPicPr>
          <p:blipFill>
            <a:blip r:embed="rId15" cstate="print"/>
            <a:srcRect/>
            <a:stretch>
              <a:fillRect/>
            </a:stretch>
          </p:blipFill>
          <p:spPr bwMode="auto">
            <a:xfrm>
              <a:off x="5982806" y="5565567"/>
              <a:ext cx="1202069" cy="311705"/>
            </a:xfrm>
            <a:prstGeom prst="rect">
              <a:avLst/>
            </a:prstGeom>
            <a:noFill/>
            <a:ln w="9525">
              <a:noFill/>
              <a:miter lim="800000"/>
              <a:headEnd/>
              <a:tailEnd/>
            </a:ln>
          </p:spPr>
        </p:pic>
        <p:pic>
          <p:nvPicPr>
            <p:cNvPr id="120" name="Picture 67" descr="OS Reg Disk.png"/>
            <p:cNvPicPr>
              <a:picLocks noChangeAspect="1"/>
            </p:cNvPicPr>
            <p:nvPr/>
          </p:nvPicPr>
          <p:blipFill>
            <a:blip r:embed="rId15" cstate="print"/>
            <a:srcRect/>
            <a:stretch>
              <a:fillRect/>
            </a:stretch>
          </p:blipFill>
          <p:spPr bwMode="auto">
            <a:xfrm>
              <a:off x="7030120" y="5557074"/>
              <a:ext cx="1214152" cy="320198"/>
            </a:xfrm>
            <a:prstGeom prst="rect">
              <a:avLst/>
            </a:prstGeom>
            <a:noFill/>
            <a:ln w="9525">
              <a:noFill/>
              <a:miter lim="800000"/>
              <a:headEnd/>
              <a:tailEnd/>
            </a:ln>
          </p:spPr>
        </p:pic>
        <p:sp>
          <p:nvSpPr>
            <p:cNvPr id="121" name="矩形 120"/>
            <p:cNvSpPr/>
            <p:nvPr/>
          </p:nvSpPr>
          <p:spPr>
            <a:xfrm>
              <a:off x="6084684" y="5789643"/>
              <a:ext cx="1005403" cy="338554"/>
            </a:xfrm>
            <a:prstGeom prst="rect">
              <a:avLst/>
            </a:prstGeom>
          </p:spPr>
          <p:txBody>
            <a:bodyPr wrap="none">
              <a:spAutoFit/>
            </a:bodyPr>
            <a:lstStyle/>
            <a:p>
              <a:pPr algn="ctr" defTabSz="801688" fontAlgn="base">
                <a:spcBef>
                  <a:spcPct val="0"/>
                </a:spcBef>
                <a:spcAft>
                  <a:spcPct val="0"/>
                </a:spcAft>
              </a:pPr>
              <a:r>
                <a:rPr lang="zh-CN" altLang="en-US" sz="1600" dirty="0" smtClean="0">
                  <a:solidFill>
                    <a:schemeClr val="tx1">
                      <a:lumMod val="95000"/>
                      <a:lumOff val="5000"/>
                    </a:schemeClr>
                  </a:solidFill>
                  <a:latin typeface="+mn-lt"/>
                  <a:ea typeface="华文细黑" pitchFamily="2" charset="-122"/>
                </a:rPr>
                <a:t>存储资源</a:t>
              </a:r>
            </a:p>
          </p:txBody>
        </p:sp>
        <p:sp>
          <p:nvSpPr>
            <p:cNvPr id="122" name="流程图: 磁盘 121"/>
            <p:cNvSpPr/>
            <p:nvPr/>
          </p:nvSpPr>
          <p:spPr bwMode="auto">
            <a:xfrm>
              <a:off x="6588088" y="5143186"/>
              <a:ext cx="1656184" cy="374046"/>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C00000"/>
                  </a:solidFill>
                  <a:effectLst/>
                  <a:latin typeface="+mn-lt"/>
                  <a:ea typeface="华文细黑" pitchFamily="2" charset="-122"/>
                </a:rPr>
                <a:t>系统母盘</a:t>
              </a:r>
              <a:r>
                <a:rPr kumimoji="0" lang="en-US" altLang="zh-CN" sz="1200" b="1" i="0" u="none" strike="noStrike" cap="none" normalizeH="0" baseline="0" dirty="0" smtClean="0">
                  <a:ln>
                    <a:noFill/>
                  </a:ln>
                  <a:solidFill>
                    <a:srgbClr val="C00000"/>
                  </a:solidFill>
                  <a:effectLst/>
                  <a:latin typeface="+mn-lt"/>
                  <a:ea typeface="华文细黑" pitchFamily="2" charset="-122"/>
                </a:rPr>
                <a:t>(</a:t>
              </a:r>
              <a:r>
                <a:rPr kumimoji="0" lang="zh-CN" altLang="en-US" sz="1200" b="1" i="0" u="none" strike="noStrike" cap="none" normalizeH="0" baseline="0" dirty="0" smtClean="0">
                  <a:ln>
                    <a:noFill/>
                  </a:ln>
                  <a:solidFill>
                    <a:srgbClr val="C00000"/>
                  </a:solidFill>
                  <a:effectLst/>
                  <a:latin typeface="+mn-lt"/>
                  <a:ea typeface="华文细黑" pitchFamily="2" charset="-122"/>
                </a:rPr>
                <a:t>共用只读</a:t>
              </a:r>
              <a:r>
                <a:rPr kumimoji="0" lang="en-US" altLang="zh-CN" sz="1200" b="1" i="0" u="none" strike="noStrike" cap="none" normalizeH="0" baseline="0" dirty="0" smtClean="0">
                  <a:ln>
                    <a:noFill/>
                  </a:ln>
                  <a:solidFill>
                    <a:srgbClr val="C00000"/>
                  </a:solidFill>
                  <a:effectLst/>
                  <a:latin typeface="+mn-lt"/>
                  <a:ea typeface="华文细黑" pitchFamily="2" charset="-122"/>
                </a:rPr>
                <a:t>)</a:t>
              </a:r>
              <a:endParaRPr kumimoji="0" lang="zh-CN" altLang="en-US" sz="1200" b="1" i="0" u="none" strike="noStrike" cap="none" normalizeH="0" baseline="0" dirty="0" smtClean="0">
                <a:ln>
                  <a:noFill/>
                </a:ln>
                <a:solidFill>
                  <a:srgbClr val="C00000"/>
                </a:solidFill>
                <a:effectLst/>
                <a:latin typeface="+mn-lt"/>
                <a:ea typeface="华文细黑" pitchFamily="2" charset="-122"/>
              </a:endParaRPr>
            </a:p>
          </p:txBody>
        </p:sp>
        <p:sp>
          <p:nvSpPr>
            <p:cNvPr id="123" name="流程图: 磁盘 122"/>
            <p:cNvSpPr/>
            <p:nvPr/>
          </p:nvSpPr>
          <p:spPr bwMode="auto">
            <a:xfrm>
              <a:off x="6660096" y="3861048"/>
              <a:ext cx="333038" cy="1224136"/>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差分盘</a:t>
              </a:r>
            </a:p>
          </p:txBody>
        </p:sp>
        <p:sp>
          <p:nvSpPr>
            <p:cNvPr id="124" name="流程图: 磁盘 123"/>
            <p:cNvSpPr/>
            <p:nvPr/>
          </p:nvSpPr>
          <p:spPr bwMode="auto">
            <a:xfrm>
              <a:off x="7256883" y="3871552"/>
              <a:ext cx="333038" cy="1193498"/>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差分盘</a:t>
              </a:r>
            </a:p>
          </p:txBody>
        </p:sp>
        <p:sp>
          <p:nvSpPr>
            <p:cNvPr id="125" name="流程图: 磁盘 124"/>
            <p:cNvSpPr/>
            <p:nvPr/>
          </p:nvSpPr>
          <p:spPr bwMode="auto">
            <a:xfrm>
              <a:off x="7832947" y="3909790"/>
              <a:ext cx="333038" cy="115526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差分盘</a:t>
              </a:r>
            </a:p>
          </p:txBody>
        </p:sp>
        <p:sp>
          <p:nvSpPr>
            <p:cNvPr id="126" name="流程图: 磁盘 125"/>
            <p:cNvSpPr/>
            <p:nvPr/>
          </p:nvSpPr>
          <p:spPr bwMode="auto">
            <a:xfrm>
              <a:off x="5024635" y="3922170"/>
              <a:ext cx="333038" cy="124162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用户盘</a:t>
              </a:r>
            </a:p>
          </p:txBody>
        </p:sp>
        <p:sp>
          <p:nvSpPr>
            <p:cNvPr id="127" name="AutoShape 23"/>
            <p:cNvSpPr>
              <a:spLocks noChangeArrowheads="1"/>
            </p:cNvSpPr>
            <p:nvPr/>
          </p:nvSpPr>
          <p:spPr bwMode="auto">
            <a:xfrm>
              <a:off x="6176763" y="2276872"/>
              <a:ext cx="700122"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en-US" altLang="zh-CN" sz="1400" b="0" dirty="0" smtClean="0">
                  <a:solidFill>
                    <a:srgbClr val="000000"/>
                  </a:solidFill>
                  <a:latin typeface="+mn-lt"/>
                  <a:ea typeface="华文细黑" pitchFamily="2" charset="-122"/>
                  <a:cs typeface="Arial Unicode MS" pitchFamily="34" charset="-122"/>
                </a:rPr>
                <a:t>VM</a:t>
              </a:r>
              <a:endParaRPr lang="zh-CN" altLang="en-US" sz="1400" b="0" dirty="0">
                <a:solidFill>
                  <a:srgbClr val="000000"/>
                </a:solidFill>
                <a:latin typeface="+mn-lt"/>
                <a:ea typeface="华文细黑" pitchFamily="2" charset="-122"/>
                <a:cs typeface="Arial Unicode MS" pitchFamily="34" charset="-122"/>
              </a:endParaRPr>
            </a:p>
          </p:txBody>
        </p:sp>
        <p:sp>
          <p:nvSpPr>
            <p:cNvPr id="128" name="AutoShape 23"/>
            <p:cNvSpPr>
              <a:spLocks noChangeArrowheads="1"/>
            </p:cNvSpPr>
            <p:nvPr/>
          </p:nvSpPr>
          <p:spPr bwMode="auto">
            <a:xfrm>
              <a:off x="6896843" y="3110407"/>
              <a:ext cx="1522194" cy="202383"/>
            </a:xfrm>
            <a:prstGeom prst="roundRect">
              <a:avLst>
                <a:gd name="adj" fmla="val 16667"/>
              </a:avLst>
            </a:prstGeom>
            <a:solidFill>
              <a:schemeClr val="bg1"/>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zh-CN" altLang="en-US" sz="1200" b="1" dirty="0" smtClean="0">
                  <a:solidFill>
                    <a:schemeClr val="accent2">
                      <a:lumMod val="75000"/>
                    </a:schemeClr>
                  </a:solidFill>
                  <a:latin typeface="+mn-lt"/>
                  <a:ea typeface="华文细黑" pitchFamily="2" charset="-122"/>
                </a:rPr>
                <a:t>合并差分盘与母盘</a:t>
              </a:r>
              <a:endParaRPr lang="zh-CN" altLang="en-US" sz="1200" b="0" dirty="0">
                <a:solidFill>
                  <a:srgbClr val="000000"/>
                </a:solidFill>
                <a:latin typeface="+mn-lt"/>
                <a:ea typeface="华文细黑" pitchFamily="2" charset="-122"/>
                <a:cs typeface="Arial Unicode MS" pitchFamily="34" charset="-122"/>
              </a:endParaRPr>
            </a:p>
          </p:txBody>
        </p:sp>
        <p:pic>
          <p:nvPicPr>
            <p:cNvPr id="129" name="Picture 67" descr="OS Reg Disk.png"/>
            <p:cNvPicPr>
              <a:picLocks noChangeAspect="1"/>
            </p:cNvPicPr>
            <p:nvPr/>
          </p:nvPicPr>
          <p:blipFill>
            <a:blip r:embed="rId15" cstate="print"/>
            <a:srcRect/>
            <a:stretch>
              <a:fillRect/>
            </a:stretch>
          </p:blipFill>
          <p:spPr bwMode="auto">
            <a:xfrm>
              <a:off x="4808611" y="5565567"/>
              <a:ext cx="1276073" cy="311705"/>
            </a:xfrm>
            <a:prstGeom prst="rect">
              <a:avLst/>
            </a:prstGeom>
            <a:noFill/>
            <a:ln w="9525">
              <a:noFill/>
              <a:miter lim="800000"/>
              <a:headEnd/>
              <a:tailEnd/>
            </a:ln>
          </p:spPr>
        </p:pic>
        <p:cxnSp>
          <p:nvCxnSpPr>
            <p:cNvPr id="130" name="直接箭头连接符 8"/>
            <p:cNvCxnSpPr/>
            <p:nvPr/>
          </p:nvCxnSpPr>
          <p:spPr bwMode="auto">
            <a:xfrm>
              <a:off x="6824835" y="3369373"/>
              <a:ext cx="0" cy="502178"/>
            </a:xfrm>
            <a:prstGeom prst="straightConnector1">
              <a:avLst/>
            </a:prstGeom>
            <a:noFill/>
            <a:ln w="22225" cap="flat" cmpd="sng" algn="ctr">
              <a:solidFill>
                <a:srgbClr val="00B050"/>
              </a:solidFill>
              <a:prstDash val="sysDash"/>
              <a:round/>
              <a:headEnd type="arrow"/>
              <a:tailEnd type="arrow"/>
            </a:ln>
            <a:effectLst/>
          </p:spPr>
        </p:cxnSp>
        <p:cxnSp>
          <p:nvCxnSpPr>
            <p:cNvPr id="131" name="直接箭头连接符 8"/>
            <p:cNvCxnSpPr/>
            <p:nvPr/>
          </p:nvCxnSpPr>
          <p:spPr bwMode="auto">
            <a:xfrm>
              <a:off x="7400899" y="3369373"/>
              <a:ext cx="0" cy="491675"/>
            </a:xfrm>
            <a:prstGeom prst="straightConnector1">
              <a:avLst/>
            </a:prstGeom>
            <a:noFill/>
            <a:ln w="22225" cap="flat" cmpd="sng" algn="ctr">
              <a:solidFill>
                <a:srgbClr val="00B050"/>
              </a:solidFill>
              <a:prstDash val="sysDash"/>
              <a:round/>
              <a:headEnd type="arrow"/>
              <a:tailEnd type="arrow"/>
            </a:ln>
            <a:effectLst/>
          </p:spPr>
        </p:cxnSp>
        <p:cxnSp>
          <p:nvCxnSpPr>
            <p:cNvPr id="132" name="直接箭头连接符 8"/>
            <p:cNvCxnSpPr/>
            <p:nvPr/>
          </p:nvCxnSpPr>
          <p:spPr bwMode="auto">
            <a:xfrm>
              <a:off x="7976963" y="3369373"/>
              <a:ext cx="0" cy="502178"/>
            </a:xfrm>
            <a:prstGeom prst="straightConnector1">
              <a:avLst/>
            </a:prstGeom>
            <a:noFill/>
            <a:ln w="22225" cap="flat" cmpd="sng" algn="ctr">
              <a:solidFill>
                <a:srgbClr val="00B050"/>
              </a:solidFill>
              <a:prstDash val="sysDash"/>
              <a:round/>
              <a:headEnd type="arrow"/>
              <a:tailEnd type="arrow"/>
            </a:ln>
            <a:effectLst/>
          </p:spPr>
        </p:cxnSp>
        <p:cxnSp>
          <p:nvCxnSpPr>
            <p:cNvPr id="133" name="直接箭头连接符 8"/>
            <p:cNvCxnSpPr/>
            <p:nvPr/>
          </p:nvCxnSpPr>
          <p:spPr bwMode="auto">
            <a:xfrm>
              <a:off x="5168651" y="3369373"/>
              <a:ext cx="0" cy="563683"/>
            </a:xfrm>
            <a:prstGeom prst="straightConnector1">
              <a:avLst/>
            </a:prstGeom>
            <a:noFill/>
            <a:ln w="22225" cap="flat" cmpd="sng" algn="ctr">
              <a:solidFill>
                <a:srgbClr val="00B050"/>
              </a:solidFill>
              <a:prstDash val="sysDash"/>
              <a:round/>
              <a:headEnd type="arrow"/>
              <a:tailEnd type="arrow"/>
            </a:ln>
            <a:effectLst/>
          </p:spPr>
        </p:cxnSp>
        <p:sp>
          <p:nvSpPr>
            <p:cNvPr id="134" name="流程图: 磁盘 133"/>
            <p:cNvSpPr/>
            <p:nvPr/>
          </p:nvSpPr>
          <p:spPr bwMode="auto">
            <a:xfrm>
              <a:off x="5555693" y="3909789"/>
              <a:ext cx="333038" cy="124162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用户盘</a:t>
              </a:r>
            </a:p>
          </p:txBody>
        </p:sp>
        <p:cxnSp>
          <p:nvCxnSpPr>
            <p:cNvPr id="135" name="直接箭头连接符 8"/>
            <p:cNvCxnSpPr/>
            <p:nvPr/>
          </p:nvCxnSpPr>
          <p:spPr bwMode="auto">
            <a:xfrm>
              <a:off x="5699709" y="3356992"/>
              <a:ext cx="0" cy="563683"/>
            </a:xfrm>
            <a:prstGeom prst="straightConnector1">
              <a:avLst/>
            </a:prstGeom>
            <a:noFill/>
            <a:ln w="22225" cap="flat" cmpd="sng" algn="ctr">
              <a:solidFill>
                <a:srgbClr val="00B050"/>
              </a:solidFill>
              <a:prstDash val="sysDash"/>
              <a:round/>
              <a:headEnd type="arrow"/>
              <a:tailEnd type="arrow"/>
            </a:ln>
            <a:effectLst/>
          </p:spPr>
        </p:cxnSp>
        <p:sp>
          <p:nvSpPr>
            <p:cNvPr id="136" name="流程图: 磁盘 135"/>
            <p:cNvSpPr/>
            <p:nvPr/>
          </p:nvSpPr>
          <p:spPr bwMode="auto">
            <a:xfrm>
              <a:off x="6032747" y="3909789"/>
              <a:ext cx="333038" cy="1241620"/>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华文细黑" pitchFamily="2" charset="-122"/>
                </a:rPr>
                <a:t>用户盘</a:t>
              </a:r>
            </a:p>
          </p:txBody>
        </p:sp>
        <p:cxnSp>
          <p:nvCxnSpPr>
            <p:cNvPr id="137" name="直接箭头连接符 8"/>
            <p:cNvCxnSpPr/>
            <p:nvPr/>
          </p:nvCxnSpPr>
          <p:spPr bwMode="auto">
            <a:xfrm>
              <a:off x="6176763" y="3356992"/>
              <a:ext cx="0" cy="563683"/>
            </a:xfrm>
            <a:prstGeom prst="straightConnector1">
              <a:avLst/>
            </a:prstGeom>
            <a:noFill/>
            <a:ln w="22225" cap="flat" cmpd="sng" algn="ctr">
              <a:solidFill>
                <a:srgbClr val="00B050"/>
              </a:solidFill>
              <a:prstDash val="sysDash"/>
              <a:round/>
              <a:headEnd type="arrow"/>
              <a:tailEnd type="arrow"/>
            </a:ln>
            <a:effectLst/>
          </p:spPr>
        </p:cxnSp>
        <p:cxnSp>
          <p:nvCxnSpPr>
            <p:cNvPr id="138" name="直接箭头连接符 137"/>
            <p:cNvCxnSpPr/>
            <p:nvPr/>
          </p:nvCxnSpPr>
          <p:spPr>
            <a:xfrm>
              <a:off x="7714195" y="3312790"/>
              <a:ext cx="0" cy="1851000"/>
            </a:xfrm>
            <a:prstGeom prst="straightConnector1">
              <a:avLst/>
            </a:prstGeom>
            <a:noFill/>
            <a:ln w="22225" cap="flat" cmpd="sng" algn="ctr">
              <a:solidFill>
                <a:schemeClr val="accent2">
                  <a:lumMod val="75000"/>
                </a:schemeClr>
              </a:solidFill>
              <a:prstDash val="sysDash"/>
              <a:round/>
              <a:headEnd type="arrow" w="med" len="med"/>
              <a:tailEnd type="none" w="med" len="med"/>
            </a:ln>
            <a:effectLst/>
          </p:spPr>
        </p:cxnSp>
        <p:cxnSp>
          <p:nvCxnSpPr>
            <p:cNvPr id="139" name="直接箭头连接符 138"/>
            <p:cNvCxnSpPr/>
            <p:nvPr/>
          </p:nvCxnSpPr>
          <p:spPr>
            <a:xfrm>
              <a:off x="7112867" y="3304852"/>
              <a:ext cx="0" cy="1847498"/>
            </a:xfrm>
            <a:prstGeom prst="straightConnector1">
              <a:avLst/>
            </a:prstGeom>
            <a:noFill/>
            <a:ln w="22225" cap="flat" cmpd="sng" algn="ctr">
              <a:solidFill>
                <a:schemeClr val="accent2">
                  <a:lumMod val="75000"/>
                </a:schemeClr>
              </a:solidFill>
              <a:prstDash val="sysDash"/>
              <a:round/>
              <a:headEnd type="arrow" w="med" len="med"/>
              <a:tailEnd type="none" w="med" len="med"/>
            </a:ln>
            <a:effectLst/>
          </p:spPr>
        </p:cxnSp>
        <p:sp>
          <p:nvSpPr>
            <p:cNvPr id="140" name="AutoShape 23"/>
            <p:cNvSpPr>
              <a:spLocks noChangeArrowheads="1"/>
            </p:cNvSpPr>
            <p:nvPr/>
          </p:nvSpPr>
          <p:spPr bwMode="auto">
            <a:xfrm>
              <a:off x="7328891" y="2292251"/>
              <a:ext cx="700122"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en-US" altLang="zh-CN" sz="1400" b="0" dirty="0" smtClean="0">
                  <a:solidFill>
                    <a:srgbClr val="000000"/>
                  </a:solidFill>
                  <a:latin typeface="+mn-lt"/>
                  <a:ea typeface="华文细黑" pitchFamily="2" charset="-122"/>
                  <a:cs typeface="Arial Unicode MS" pitchFamily="34" charset="-122"/>
                </a:rPr>
                <a:t>VM</a:t>
              </a:r>
              <a:endParaRPr lang="zh-CN" altLang="en-US" sz="1400" b="0" dirty="0">
                <a:solidFill>
                  <a:srgbClr val="000000"/>
                </a:solidFill>
                <a:latin typeface="+mn-lt"/>
                <a:ea typeface="华文细黑" pitchFamily="2" charset="-122"/>
                <a:cs typeface="Arial Unicode MS" pitchFamily="34" charset="-122"/>
              </a:endParaRPr>
            </a:p>
          </p:txBody>
        </p:sp>
      </p:grpSp>
    </p:spTree>
    <p:extLst>
      <p:ext uri="{BB962C8B-B14F-4D97-AF65-F5344CB8AC3E}">
        <p14:creationId xmlns:p14="http://schemas.microsoft.com/office/powerpoint/2010/main" val="34889976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全内存极速桌面</a:t>
            </a:r>
            <a:endParaRPr lang="en-US" dirty="0"/>
          </a:p>
        </p:txBody>
      </p:sp>
      <p:grpSp>
        <p:nvGrpSpPr>
          <p:cNvPr id="81" name="组合 80"/>
          <p:cNvGrpSpPr/>
          <p:nvPr/>
        </p:nvGrpSpPr>
        <p:grpSpPr>
          <a:xfrm>
            <a:off x="849442" y="1290214"/>
            <a:ext cx="7589575" cy="4852247"/>
            <a:chOff x="726841" y="1352289"/>
            <a:chExt cx="7589575" cy="4852247"/>
          </a:xfrm>
        </p:grpSpPr>
        <p:sp>
          <p:nvSpPr>
            <p:cNvPr id="4" name="Rectangle 893"/>
            <p:cNvSpPr>
              <a:spLocks noChangeArrowheads="1"/>
            </p:cNvSpPr>
            <p:nvPr/>
          </p:nvSpPr>
          <p:spPr bwMode="auto">
            <a:xfrm>
              <a:off x="2339756" y="1741486"/>
              <a:ext cx="1713409" cy="1002176"/>
            </a:xfrm>
            <a:prstGeom prst="rect">
              <a:avLst/>
            </a:prstGeom>
            <a:solidFill>
              <a:schemeClr val="bg1"/>
            </a:solidFill>
            <a:ln w="9525" algn="ctr">
              <a:solidFill>
                <a:schemeClr val="tx1"/>
              </a:solidFill>
              <a:prstDash val="dash"/>
              <a:miter lim="800000"/>
              <a:headEnd/>
              <a:tailEnd/>
            </a:ln>
          </p:spPr>
          <p:txBody>
            <a:bodyPr wrap="none" anchor="ct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algn="l">
                <a:lnSpc>
                  <a:spcPct val="140000"/>
                </a:lnSpc>
                <a:buFont typeface="Wingdings" pitchFamily="2" charset="2"/>
                <a:buChar char="l"/>
              </a:pPr>
              <a:endParaRPr lang="zh-CN" altLang="en-US" sz="2000">
                <a:latin typeface="+mn-lt"/>
                <a:ea typeface="+mn-ea"/>
              </a:endParaRPr>
            </a:p>
          </p:txBody>
        </p:sp>
        <p:sp>
          <p:nvSpPr>
            <p:cNvPr id="5" name="圆角矩形 4"/>
            <p:cNvSpPr/>
            <p:nvPr/>
          </p:nvSpPr>
          <p:spPr bwMode="auto">
            <a:xfrm>
              <a:off x="4618748" y="4458598"/>
              <a:ext cx="3650924" cy="1728192"/>
            </a:xfrm>
            <a:prstGeom prst="round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mn-lt"/>
                <a:ea typeface="+mn-ea"/>
              </a:endParaRPr>
            </a:p>
          </p:txBody>
        </p:sp>
        <p:sp>
          <p:nvSpPr>
            <p:cNvPr id="6" name="圆角矩形 5"/>
            <p:cNvSpPr/>
            <p:nvPr/>
          </p:nvSpPr>
          <p:spPr bwMode="auto">
            <a:xfrm>
              <a:off x="4618748" y="1663526"/>
              <a:ext cx="3642355" cy="2579048"/>
            </a:xfrm>
            <a:prstGeom prst="roundRect">
              <a:avLst/>
            </a:prstGeom>
            <a:solidFill>
              <a:schemeClr val="bg1">
                <a:lumMod val="85000"/>
              </a:schemeClr>
            </a:solidFill>
            <a:ln w="254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mn-lt"/>
                <a:ea typeface="+mn-ea"/>
              </a:endParaRPr>
            </a:p>
          </p:txBody>
        </p:sp>
        <p:sp>
          <p:nvSpPr>
            <p:cNvPr id="7" name="圆角矩形 6"/>
            <p:cNvSpPr/>
            <p:nvPr/>
          </p:nvSpPr>
          <p:spPr bwMode="auto">
            <a:xfrm>
              <a:off x="4474732" y="1650286"/>
              <a:ext cx="3841684" cy="4536504"/>
            </a:xfrm>
            <a:prstGeom prst="roundRect">
              <a:avLst>
                <a:gd name="adj" fmla="val 3637"/>
              </a:avLst>
            </a:prstGeom>
            <a:noFill/>
            <a:ln w="9525" cap="flat" cmpd="sng" algn="ctr">
              <a:solidFill>
                <a:schemeClr val="accent2"/>
              </a:solidFill>
              <a:prstDash val="solid"/>
              <a:round/>
              <a:headEnd type="none" w="med" len="med"/>
              <a:tailEnd type="none" w="med" len="med"/>
            </a:ln>
            <a:effectLst>
              <a:outerShdw blurRad="50800" dist="38100" algn="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mn-lt"/>
                <a:ea typeface="+mn-ea"/>
              </a:endParaRPr>
            </a:p>
          </p:txBody>
        </p:sp>
        <p:pic>
          <p:nvPicPr>
            <p:cNvPr id="8" name="Picture 77" descr="云3"/>
            <p:cNvPicPr>
              <a:picLocks noChangeAspect="1" noChangeArrowheads="1"/>
            </p:cNvPicPr>
            <p:nvPr/>
          </p:nvPicPr>
          <p:blipFill>
            <a:blip r:embed="rId3" cstate="print"/>
            <a:srcRect/>
            <a:stretch>
              <a:fillRect/>
            </a:stretch>
          </p:blipFill>
          <p:spPr bwMode="auto">
            <a:xfrm>
              <a:off x="1835700" y="2937146"/>
              <a:ext cx="2416991" cy="1665468"/>
            </a:xfrm>
            <a:prstGeom prst="rect">
              <a:avLst/>
            </a:prstGeom>
            <a:noFill/>
          </p:spPr>
        </p:pic>
        <p:pic>
          <p:nvPicPr>
            <p:cNvPr id="9" name="Picture 17" descr="Rackable systems"/>
            <p:cNvPicPr>
              <a:picLocks noChangeAspect="1" noChangeArrowheads="1"/>
            </p:cNvPicPr>
            <p:nvPr/>
          </p:nvPicPr>
          <p:blipFill>
            <a:blip r:embed="rId4" cstate="print"/>
            <a:srcRect/>
            <a:stretch>
              <a:fillRect/>
            </a:stretch>
          </p:blipFill>
          <p:spPr bwMode="auto">
            <a:xfrm>
              <a:off x="3131844" y="3597940"/>
              <a:ext cx="290936" cy="474443"/>
            </a:xfrm>
            <a:prstGeom prst="rect">
              <a:avLst/>
            </a:prstGeom>
            <a:noFill/>
            <a:ln w="9525">
              <a:noFill/>
              <a:miter lim="800000"/>
              <a:headEnd/>
              <a:tailEnd/>
            </a:ln>
          </p:spPr>
        </p:pic>
        <p:pic>
          <p:nvPicPr>
            <p:cNvPr id="10" name="Picture 29" descr="10snode-l"/>
            <p:cNvPicPr>
              <a:picLocks noChangeAspect="1" noChangeArrowheads="1"/>
            </p:cNvPicPr>
            <p:nvPr/>
          </p:nvPicPr>
          <p:blipFill>
            <a:blip r:embed="rId5" cstate="print"/>
            <a:srcRect/>
            <a:stretch>
              <a:fillRect/>
            </a:stretch>
          </p:blipFill>
          <p:spPr bwMode="auto">
            <a:xfrm>
              <a:off x="3491884" y="3597940"/>
              <a:ext cx="229480" cy="474443"/>
            </a:xfrm>
            <a:prstGeom prst="rect">
              <a:avLst/>
            </a:prstGeom>
            <a:solidFill>
              <a:srgbClr val="FFFFFF">
                <a:alpha val="21176"/>
              </a:srgbClr>
            </a:solidFill>
            <a:ln w="9525">
              <a:noFill/>
              <a:miter lim="800000"/>
              <a:headEnd/>
              <a:tailEnd/>
            </a:ln>
          </p:spPr>
        </p:pic>
        <p:sp>
          <p:nvSpPr>
            <p:cNvPr id="11" name="TextBox 10"/>
            <p:cNvSpPr txBox="1"/>
            <p:nvPr/>
          </p:nvSpPr>
          <p:spPr>
            <a:xfrm>
              <a:off x="3051513" y="4509676"/>
              <a:ext cx="1689910" cy="492443"/>
            </a:xfrm>
            <a:prstGeom prst="rect">
              <a:avLst/>
            </a:prstGeom>
            <a:noFill/>
          </p:spPr>
          <p:txBody>
            <a:bodyPr wrap="square" rtlCol="0">
              <a:spAutoFit/>
            </a:bodyPr>
            <a:lstStyle/>
            <a:p>
              <a:r>
                <a:rPr lang="zh-CN" altLang="en-US" sz="1300" dirty="0" smtClean="0">
                  <a:latin typeface="+mn-lt"/>
                  <a:ea typeface="+mn-ea"/>
                </a:rPr>
                <a:t>云平台</a:t>
              </a:r>
              <a:endParaRPr lang="en-US" altLang="zh-CN" sz="1300" dirty="0" smtClean="0">
                <a:latin typeface="+mn-lt"/>
                <a:ea typeface="+mn-ea"/>
              </a:endParaRPr>
            </a:p>
            <a:p>
              <a:r>
                <a:rPr lang="en-US" altLang="zh-CN" sz="1300" dirty="0" err="1" smtClean="0">
                  <a:latin typeface="+mn-lt"/>
                  <a:ea typeface="+mn-ea"/>
                </a:rPr>
                <a:t>FusionSphere</a:t>
              </a:r>
              <a:endParaRPr lang="zh-CN" altLang="en-US" sz="1300" dirty="0">
                <a:latin typeface="+mn-lt"/>
                <a:ea typeface="+mn-ea"/>
              </a:endParaRPr>
            </a:p>
          </p:txBody>
        </p:sp>
        <p:pic>
          <p:nvPicPr>
            <p:cNvPr id="12" name="Picture 146" descr="图片544"/>
            <p:cNvPicPr>
              <a:picLocks noChangeAspect="1" noChangeArrowheads="1"/>
            </p:cNvPicPr>
            <p:nvPr/>
          </p:nvPicPr>
          <p:blipFill>
            <a:blip r:embed="rId6" cstate="print"/>
            <a:srcRect/>
            <a:stretch>
              <a:fillRect/>
            </a:stretch>
          </p:blipFill>
          <p:spPr bwMode="auto">
            <a:xfrm>
              <a:off x="2200477" y="3522494"/>
              <a:ext cx="571327" cy="493170"/>
            </a:xfrm>
            <a:prstGeom prst="rect">
              <a:avLst/>
            </a:prstGeom>
            <a:noFill/>
            <a:ln w="9525">
              <a:noFill/>
              <a:miter lim="800000"/>
              <a:headEnd/>
              <a:tailEnd/>
            </a:ln>
          </p:spPr>
        </p:pic>
        <p:sp>
          <p:nvSpPr>
            <p:cNvPr id="13" name="TextBox 12"/>
            <p:cNvSpPr txBox="1"/>
            <p:nvPr/>
          </p:nvSpPr>
          <p:spPr>
            <a:xfrm>
              <a:off x="2490283" y="3027668"/>
              <a:ext cx="1796284" cy="492443"/>
            </a:xfrm>
            <a:prstGeom prst="rect">
              <a:avLst/>
            </a:prstGeom>
            <a:noFill/>
          </p:spPr>
          <p:txBody>
            <a:bodyPr wrap="square" rtlCol="0">
              <a:spAutoFit/>
            </a:bodyPr>
            <a:lstStyle/>
            <a:p>
              <a:r>
                <a:rPr lang="zh-CN" altLang="en-US" sz="1300" dirty="0" smtClean="0">
                  <a:latin typeface="+mn-lt"/>
                  <a:ea typeface="+mn-ea"/>
                </a:rPr>
                <a:t>桌面云管理</a:t>
              </a:r>
              <a:endParaRPr lang="en-US" altLang="zh-CN" sz="1300" dirty="0" smtClean="0">
                <a:latin typeface="+mn-lt"/>
                <a:ea typeface="+mn-ea"/>
              </a:endParaRPr>
            </a:p>
            <a:p>
              <a:r>
                <a:rPr lang="en-US" altLang="zh-CN" sz="1300" dirty="0" smtClean="0">
                  <a:latin typeface="+mn-lt"/>
                  <a:ea typeface="+mn-ea"/>
                </a:rPr>
                <a:t>FusionAccess</a:t>
              </a:r>
              <a:endParaRPr lang="zh-CN" altLang="en-US" sz="1300" dirty="0">
                <a:latin typeface="+mn-lt"/>
                <a:ea typeface="+mn-ea"/>
              </a:endParaRPr>
            </a:p>
          </p:txBody>
        </p:sp>
        <p:pic>
          <p:nvPicPr>
            <p:cNvPr id="14" name="Picture 12" descr="Wyse Vista Desktop"/>
            <p:cNvPicPr>
              <a:picLocks noChangeAspect="1" noChangeArrowheads="1"/>
            </p:cNvPicPr>
            <p:nvPr/>
          </p:nvPicPr>
          <p:blipFill>
            <a:blip r:embed="rId7" cstate="print"/>
            <a:srcRect/>
            <a:stretch>
              <a:fillRect/>
            </a:stretch>
          </p:blipFill>
          <p:spPr bwMode="auto">
            <a:xfrm>
              <a:off x="747938" y="3146781"/>
              <a:ext cx="723899" cy="373593"/>
            </a:xfrm>
            <a:prstGeom prst="rect">
              <a:avLst/>
            </a:prstGeom>
            <a:noFill/>
            <a:ln w="9525">
              <a:noFill/>
              <a:miter lim="800000"/>
              <a:headEnd/>
              <a:tailEnd/>
            </a:ln>
          </p:spPr>
        </p:pic>
        <p:grpSp>
          <p:nvGrpSpPr>
            <p:cNvPr id="15" name="组合 13"/>
            <p:cNvGrpSpPr/>
            <p:nvPr/>
          </p:nvGrpSpPr>
          <p:grpSpPr>
            <a:xfrm>
              <a:off x="726841" y="4109061"/>
              <a:ext cx="697452" cy="684933"/>
              <a:chOff x="1598918" y="2390313"/>
              <a:chExt cx="795467" cy="1089322"/>
            </a:xfrm>
          </p:grpSpPr>
          <p:pic>
            <p:nvPicPr>
              <p:cNvPr id="16" name="Picture 7" descr="XP icon my computer"/>
              <p:cNvPicPr>
                <a:picLocks noChangeAspect="1" noChangeArrowheads="1"/>
              </p:cNvPicPr>
              <p:nvPr/>
            </p:nvPicPr>
            <p:blipFill>
              <a:blip r:embed="rId8" cstate="print"/>
              <a:srcRect/>
              <a:stretch>
                <a:fillRect/>
              </a:stretch>
            </p:blipFill>
            <p:spPr bwMode="auto">
              <a:xfrm>
                <a:off x="1658436" y="2390313"/>
                <a:ext cx="735949" cy="593517"/>
              </a:xfrm>
              <a:prstGeom prst="rect">
                <a:avLst/>
              </a:prstGeom>
              <a:noFill/>
              <a:ln w="9525">
                <a:noFill/>
                <a:miter lim="800000"/>
                <a:headEnd/>
                <a:tailEnd/>
              </a:ln>
            </p:spPr>
          </p:pic>
          <p:sp>
            <p:nvSpPr>
              <p:cNvPr id="17" name="Rectangle 42"/>
              <p:cNvSpPr>
                <a:spLocks noChangeArrowheads="1"/>
              </p:cNvSpPr>
              <p:nvPr/>
            </p:nvSpPr>
            <p:spPr bwMode="auto">
              <a:xfrm>
                <a:off x="1598918" y="3027454"/>
                <a:ext cx="762633" cy="452181"/>
              </a:xfrm>
              <a:prstGeom prst="rect">
                <a:avLst/>
              </a:prstGeom>
              <a:noFill/>
              <a:ln w="9525" algn="ctr">
                <a:noFill/>
                <a:miter lim="800000"/>
                <a:headEnd/>
                <a:tailEnd/>
              </a:ln>
            </p:spPr>
            <p:txBody>
              <a:bodyPr wrap="none" lIns="83448" tIns="41724" rIns="83448" bIns="41724">
                <a:spAutoFit/>
              </a:bodyPr>
              <a:lstStyle/>
              <a:p>
                <a:pPr eaLnBrk="0" hangingPunct="0"/>
                <a:r>
                  <a:rPr lang="zh-CN" altLang="en-US" sz="1300" dirty="0" smtClean="0">
                    <a:latin typeface="+mn-lt"/>
                    <a:ea typeface="+mn-ea"/>
                  </a:rPr>
                  <a:t>软终端</a:t>
                </a:r>
                <a:endParaRPr lang="zh-CN" altLang="en-US" sz="1300" dirty="0">
                  <a:latin typeface="+mn-lt"/>
                  <a:ea typeface="+mn-ea"/>
                </a:endParaRPr>
              </a:p>
            </p:txBody>
          </p:sp>
        </p:grpSp>
        <p:pic>
          <p:nvPicPr>
            <p:cNvPr id="18" name="Picture 12" descr="Wyse Vista Desktop"/>
            <p:cNvPicPr>
              <a:picLocks noChangeAspect="1" noChangeArrowheads="1"/>
            </p:cNvPicPr>
            <p:nvPr/>
          </p:nvPicPr>
          <p:blipFill>
            <a:blip r:embed="rId7" cstate="print"/>
            <a:srcRect/>
            <a:stretch>
              <a:fillRect/>
            </a:stretch>
          </p:blipFill>
          <p:spPr bwMode="auto">
            <a:xfrm>
              <a:off x="751757" y="3645056"/>
              <a:ext cx="723899" cy="373593"/>
            </a:xfrm>
            <a:prstGeom prst="rect">
              <a:avLst/>
            </a:prstGeom>
            <a:noFill/>
            <a:ln w="9525">
              <a:noFill/>
              <a:miter lim="800000"/>
              <a:headEnd/>
              <a:tailEnd/>
            </a:ln>
          </p:spPr>
        </p:pic>
        <p:cxnSp>
          <p:nvCxnSpPr>
            <p:cNvPr id="19" name="直接连接符 18"/>
            <p:cNvCxnSpPr>
              <a:stCxn id="14" idx="3"/>
              <a:endCxn id="12" idx="1"/>
            </p:cNvCxnSpPr>
            <p:nvPr/>
          </p:nvCxnSpPr>
          <p:spPr>
            <a:xfrm>
              <a:off x="1471837" y="3333578"/>
              <a:ext cx="728640" cy="4355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2" idx="1"/>
            </p:cNvCxnSpPr>
            <p:nvPr/>
          </p:nvCxnSpPr>
          <p:spPr>
            <a:xfrm>
              <a:off x="1407471" y="3767473"/>
              <a:ext cx="793006" cy="16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372611" y="3767474"/>
              <a:ext cx="827866" cy="4145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750346" y="3796594"/>
              <a:ext cx="4535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355" descr="图片221"/>
            <p:cNvPicPr>
              <a:picLocks noChangeAspect="1" noChangeArrowheads="1"/>
            </p:cNvPicPr>
            <p:nvPr/>
          </p:nvPicPr>
          <p:blipFill>
            <a:blip r:embed="rId9" cstate="print"/>
            <a:srcRect/>
            <a:stretch>
              <a:fillRect/>
            </a:stretch>
          </p:blipFill>
          <p:spPr bwMode="auto">
            <a:xfrm>
              <a:off x="5122804" y="3738864"/>
              <a:ext cx="792088" cy="503710"/>
            </a:xfrm>
            <a:prstGeom prst="rect">
              <a:avLst/>
            </a:prstGeom>
            <a:noFill/>
          </p:spPr>
        </p:pic>
        <p:pic>
          <p:nvPicPr>
            <p:cNvPr id="24" name="Picture 2355" descr="图片221"/>
            <p:cNvPicPr>
              <a:picLocks noChangeAspect="1" noChangeArrowheads="1"/>
            </p:cNvPicPr>
            <p:nvPr/>
          </p:nvPicPr>
          <p:blipFill>
            <a:blip r:embed="rId9" cstate="print"/>
            <a:srcRect/>
            <a:stretch>
              <a:fillRect/>
            </a:stretch>
          </p:blipFill>
          <p:spPr bwMode="auto">
            <a:xfrm>
              <a:off x="6839556" y="3738864"/>
              <a:ext cx="782044" cy="503710"/>
            </a:xfrm>
            <a:prstGeom prst="rect">
              <a:avLst/>
            </a:prstGeom>
            <a:noFill/>
          </p:spPr>
        </p:pic>
        <p:cxnSp>
          <p:nvCxnSpPr>
            <p:cNvPr id="25" name="直接连接符 24"/>
            <p:cNvCxnSpPr/>
            <p:nvPr/>
          </p:nvCxnSpPr>
          <p:spPr>
            <a:xfrm>
              <a:off x="3728446" y="3796594"/>
              <a:ext cx="7462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42"/>
            <p:cNvSpPr>
              <a:spLocks noChangeArrowheads="1"/>
            </p:cNvSpPr>
            <p:nvPr/>
          </p:nvSpPr>
          <p:spPr bwMode="auto">
            <a:xfrm>
              <a:off x="731166" y="2874422"/>
              <a:ext cx="668663" cy="284318"/>
            </a:xfrm>
            <a:prstGeom prst="rect">
              <a:avLst/>
            </a:prstGeom>
            <a:noFill/>
            <a:ln w="9525" algn="ctr">
              <a:noFill/>
              <a:miter lim="800000"/>
              <a:headEnd/>
              <a:tailEnd/>
            </a:ln>
          </p:spPr>
          <p:txBody>
            <a:bodyPr wrap="none" lIns="83448" tIns="41724" rIns="83448" bIns="41724">
              <a:spAutoFit/>
            </a:bodyPr>
            <a:lstStyle/>
            <a:p>
              <a:pPr eaLnBrk="0" hangingPunct="0"/>
              <a:r>
                <a:rPr lang="zh-CN" altLang="en-US" sz="1300" dirty="0" smtClean="0">
                  <a:latin typeface="+mn-lt"/>
                  <a:ea typeface="+mn-ea"/>
                </a:rPr>
                <a:t>瘦终端</a:t>
              </a:r>
              <a:endParaRPr lang="zh-CN" altLang="en-US" sz="1300" dirty="0">
                <a:latin typeface="+mn-lt"/>
                <a:ea typeface="+mn-ea"/>
              </a:endParaRPr>
            </a:p>
          </p:txBody>
        </p:sp>
        <p:sp>
          <p:nvSpPr>
            <p:cNvPr id="27" name="圆角矩形 26"/>
            <p:cNvSpPr/>
            <p:nvPr/>
          </p:nvSpPr>
          <p:spPr>
            <a:xfrm>
              <a:off x="4906780" y="4242574"/>
              <a:ext cx="3029854" cy="126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lumMod val="95000"/>
                      <a:lumOff val="5000"/>
                    </a:schemeClr>
                  </a:solidFill>
                </a:rPr>
                <a:t>NAS</a:t>
              </a:r>
              <a:r>
                <a:rPr lang="zh-CN" altLang="en-US" sz="1400" dirty="0" smtClean="0">
                  <a:solidFill>
                    <a:schemeClr val="tx1">
                      <a:lumMod val="95000"/>
                      <a:lumOff val="5000"/>
                    </a:schemeClr>
                  </a:solidFill>
                </a:rPr>
                <a:t>或</a:t>
              </a:r>
              <a:r>
                <a:rPr lang="en-US" altLang="zh-CN" sz="1400" dirty="0" smtClean="0">
                  <a:solidFill>
                    <a:schemeClr val="tx1">
                      <a:lumMod val="95000"/>
                      <a:lumOff val="5000"/>
                    </a:schemeClr>
                  </a:solidFill>
                </a:rPr>
                <a:t>SAN</a:t>
              </a:r>
              <a:endParaRPr lang="zh-CN" altLang="en-US" sz="1400" dirty="0">
                <a:solidFill>
                  <a:schemeClr val="tx1">
                    <a:lumMod val="95000"/>
                    <a:lumOff val="5000"/>
                  </a:schemeClr>
                </a:solidFill>
              </a:endParaRPr>
            </a:p>
          </p:txBody>
        </p:sp>
        <p:sp>
          <p:nvSpPr>
            <p:cNvPr id="28" name="Text Box 1707"/>
            <p:cNvSpPr txBox="1">
              <a:spLocks noChangeArrowheads="1"/>
            </p:cNvSpPr>
            <p:nvPr/>
          </p:nvSpPr>
          <p:spPr bwMode="auto">
            <a:xfrm>
              <a:off x="2354538" y="2514382"/>
              <a:ext cx="489274"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a:solidFill>
                    <a:srgbClr val="000000"/>
                  </a:solidFill>
                  <a:latin typeface="+mn-lt"/>
                  <a:ea typeface="+mn-ea"/>
                </a:rPr>
                <a:t>AD</a:t>
              </a:r>
            </a:p>
          </p:txBody>
        </p:sp>
        <p:sp>
          <p:nvSpPr>
            <p:cNvPr id="29" name="Text Box 1707"/>
            <p:cNvSpPr txBox="1">
              <a:spLocks noChangeArrowheads="1"/>
            </p:cNvSpPr>
            <p:nvPr/>
          </p:nvSpPr>
          <p:spPr bwMode="auto">
            <a:xfrm>
              <a:off x="2218675" y="1741486"/>
              <a:ext cx="1273205"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chemeClr val="tx1">
                      <a:lumMod val="95000"/>
                      <a:lumOff val="5000"/>
                    </a:schemeClr>
                  </a:solidFill>
                  <a:latin typeface="+mn-lt"/>
                  <a:ea typeface="+mn-ea"/>
                </a:rPr>
                <a:t>IT</a:t>
              </a:r>
              <a:r>
                <a:rPr lang="zh-CN" altLang="en-US" sz="1400" dirty="0" smtClean="0">
                  <a:solidFill>
                    <a:schemeClr val="tx1">
                      <a:lumMod val="95000"/>
                      <a:lumOff val="5000"/>
                    </a:schemeClr>
                  </a:solidFill>
                  <a:latin typeface="+mn-lt"/>
                  <a:ea typeface="+mn-ea"/>
                </a:rPr>
                <a:t>基础部件</a:t>
              </a:r>
              <a:endParaRPr lang="zh-CN" altLang="en-US" sz="1400" dirty="0">
                <a:solidFill>
                  <a:schemeClr val="tx1">
                    <a:lumMod val="95000"/>
                    <a:lumOff val="5000"/>
                  </a:schemeClr>
                </a:solidFill>
                <a:latin typeface="+mn-lt"/>
                <a:ea typeface="+mn-ea"/>
              </a:endParaRPr>
            </a:p>
          </p:txBody>
        </p:sp>
        <p:pic>
          <p:nvPicPr>
            <p:cNvPr id="30" name="Picture 2795" descr="图片135"/>
            <p:cNvPicPr>
              <a:picLocks noChangeAspect="1" noChangeArrowheads="1"/>
            </p:cNvPicPr>
            <p:nvPr/>
          </p:nvPicPr>
          <p:blipFill>
            <a:blip r:embed="rId10" cstate="print"/>
            <a:srcRect/>
            <a:stretch>
              <a:fillRect/>
            </a:stretch>
          </p:blipFill>
          <p:spPr bwMode="auto">
            <a:xfrm>
              <a:off x="2964004" y="2012938"/>
              <a:ext cx="311856" cy="542168"/>
            </a:xfrm>
            <a:prstGeom prst="rect">
              <a:avLst/>
            </a:prstGeom>
            <a:noFill/>
            <a:ln w="9525">
              <a:noFill/>
              <a:miter lim="800000"/>
              <a:headEnd/>
              <a:tailEnd/>
            </a:ln>
          </p:spPr>
        </p:pic>
        <p:pic>
          <p:nvPicPr>
            <p:cNvPr id="31" name="Picture 2022" descr="图片247"/>
            <p:cNvPicPr>
              <a:picLocks noChangeAspect="1" noChangeArrowheads="1"/>
            </p:cNvPicPr>
            <p:nvPr/>
          </p:nvPicPr>
          <p:blipFill>
            <a:blip r:embed="rId11" cstate="print"/>
            <a:srcRect/>
            <a:stretch>
              <a:fillRect/>
            </a:stretch>
          </p:blipFill>
          <p:spPr bwMode="auto">
            <a:xfrm>
              <a:off x="2394667" y="2010326"/>
              <a:ext cx="305129" cy="506464"/>
            </a:xfrm>
            <a:prstGeom prst="rect">
              <a:avLst/>
            </a:prstGeom>
            <a:noFill/>
            <a:ln w="9525">
              <a:noFill/>
              <a:miter lim="800000"/>
              <a:headEnd/>
              <a:tailEnd/>
            </a:ln>
          </p:spPr>
        </p:pic>
        <p:pic>
          <p:nvPicPr>
            <p:cNvPr id="32" name="Picture 2023" descr="图片248"/>
            <p:cNvPicPr>
              <a:picLocks noChangeAspect="1" noChangeArrowheads="1"/>
            </p:cNvPicPr>
            <p:nvPr/>
          </p:nvPicPr>
          <p:blipFill>
            <a:blip r:embed="rId12" cstate="print"/>
            <a:srcRect/>
            <a:stretch>
              <a:fillRect/>
            </a:stretch>
          </p:blipFill>
          <p:spPr bwMode="auto">
            <a:xfrm>
              <a:off x="3538952" y="1976460"/>
              <a:ext cx="240964" cy="602410"/>
            </a:xfrm>
            <a:prstGeom prst="rect">
              <a:avLst/>
            </a:prstGeom>
            <a:noFill/>
            <a:ln w="9525">
              <a:noFill/>
              <a:miter lim="800000"/>
              <a:headEnd/>
              <a:tailEnd/>
            </a:ln>
          </p:spPr>
        </p:pic>
        <p:sp>
          <p:nvSpPr>
            <p:cNvPr id="33" name="Text Box 1707"/>
            <p:cNvSpPr txBox="1">
              <a:spLocks noChangeArrowheads="1"/>
            </p:cNvSpPr>
            <p:nvPr/>
          </p:nvSpPr>
          <p:spPr bwMode="auto">
            <a:xfrm>
              <a:off x="2930602" y="2514382"/>
              <a:ext cx="489274"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rgbClr val="000000"/>
                  </a:solidFill>
                  <a:latin typeface="+mn-lt"/>
                  <a:ea typeface="+mn-ea"/>
                </a:rPr>
                <a:t>DNS</a:t>
              </a:r>
              <a:endParaRPr lang="en-US" altLang="zh-CN" sz="1400" dirty="0">
                <a:solidFill>
                  <a:srgbClr val="000000"/>
                </a:solidFill>
                <a:latin typeface="+mn-lt"/>
                <a:ea typeface="+mn-ea"/>
              </a:endParaRPr>
            </a:p>
          </p:txBody>
        </p:sp>
        <p:sp>
          <p:nvSpPr>
            <p:cNvPr id="34" name="Text Box 1707"/>
            <p:cNvSpPr txBox="1">
              <a:spLocks noChangeArrowheads="1"/>
            </p:cNvSpPr>
            <p:nvPr/>
          </p:nvSpPr>
          <p:spPr bwMode="auto">
            <a:xfrm>
              <a:off x="3506666" y="2514382"/>
              <a:ext cx="561282" cy="215444"/>
            </a:xfrm>
            <a:prstGeom prst="rect">
              <a:avLst/>
            </a:prstGeom>
            <a:noFill/>
            <a:ln w="9525" algn="ctr">
              <a:noFill/>
              <a:miter lim="800000"/>
              <a:headEnd/>
              <a:tailEnd/>
            </a:ln>
          </p:spPr>
          <p:txBody>
            <a:bodyPr wrap="square" lIns="0" tIns="0" rIns="0" bIns="0">
              <a:spAutoFit/>
            </a:bodyPr>
            <a:lstStyle>
              <a:defPPr>
                <a:defRPr lang="zh-CN"/>
              </a:defPPr>
              <a:lvl1pPr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1pPr>
              <a:lvl2pPr marL="4572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2pPr>
              <a:lvl3pPr marL="9144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3pPr>
              <a:lvl4pPr marL="13716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4pPr>
              <a:lvl5pPr marL="1828800" algn="ctr" rtl="0" fontAlgn="base">
                <a:lnSpc>
                  <a:spcPct val="120000"/>
                </a:lnSpc>
                <a:spcBef>
                  <a:spcPct val="30000"/>
                </a:spcBef>
                <a:spcAft>
                  <a:spcPct val="0"/>
                </a:spcAft>
                <a:buClr>
                  <a:srgbClr val="808080"/>
                </a:buClr>
                <a:buSzPct val="60000"/>
                <a:buFont typeface="Wingdings" pitchFamily="2" charset="2"/>
                <a:defRPr sz="16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600" kern="1200">
                  <a:solidFill>
                    <a:schemeClr val="tx1"/>
                  </a:solidFill>
                  <a:latin typeface="FrutigerNext LT Regular" pitchFamily="34" charset="0"/>
                  <a:ea typeface="华文细黑" pitchFamily="2" charset="-122"/>
                  <a:cs typeface="+mn-cs"/>
                </a:defRPr>
              </a:lvl6pPr>
              <a:lvl7pPr marL="2743200" algn="l" defTabSz="914400" rtl="0" eaLnBrk="1" latinLnBrk="0" hangingPunct="1">
                <a:defRPr sz="1600" kern="1200">
                  <a:solidFill>
                    <a:schemeClr val="tx1"/>
                  </a:solidFill>
                  <a:latin typeface="FrutigerNext LT Regular" pitchFamily="34" charset="0"/>
                  <a:ea typeface="华文细黑" pitchFamily="2" charset="-122"/>
                  <a:cs typeface="+mn-cs"/>
                </a:defRPr>
              </a:lvl7pPr>
              <a:lvl8pPr marL="3200400" algn="l" defTabSz="914400" rtl="0" eaLnBrk="1" latinLnBrk="0" hangingPunct="1">
                <a:defRPr sz="1600" kern="1200">
                  <a:solidFill>
                    <a:schemeClr val="tx1"/>
                  </a:solidFill>
                  <a:latin typeface="FrutigerNext LT Regular" pitchFamily="34" charset="0"/>
                  <a:ea typeface="华文细黑" pitchFamily="2" charset="-122"/>
                  <a:cs typeface="+mn-cs"/>
                </a:defRPr>
              </a:lvl8pPr>
              <a:lvl9pPr marL="3657600" algn="l" defTabSz="914400" rtl="0" eaLnBrk="1" latinLnBrk="0" hangingPunct="1">
                <a:defRPr sz="1600" kern="1200">
                  <a:solidFill>
                    <a:schemeClr val="tx1"/>
                  </a:solidFill>
                  <a:latin typeface="FrutigerNext LT Regular" pitchFamily="34" charset="0"/>
                  <a:ea typeface="华文细黑" pitchFamily="2" charset="-122"/>
                  <a:cs typeface="+mn-cs"/>
                </a:defRPr>
              </a:lvl9pPr>
            </a:lstStyle>
            <a:p>
              <a:pPr defTabSz="858838" fontAlgn="t">
                <a:lnSpc>
                  <a:spcPct val="100000"/>
                </a:lnSpc>
                <a:spcBef>
                  <a:spcPct val="0"/>
                </a:spcBef>
                <a:buClrTx/>
                <a:buSzTx/>
                <a:buFontTx/>
                <a:buNone/>
              </a:pPr>
              <a:r>
                <a:rPr lang="en-US" altLang="zh-CN" sz="1400" dirty="0" smtClean="0">
                  <a:solidFill>
                    <a:srgbClr val="000000"/>
                  </a:solidFill>
                  <a:latin typeface="+mn-lt"/>
                  <a:ea typeface="+mn-ea"/>
                </a:rPr>
                <a:t>DHCP</a:t>
              </a:r>
              <a:endParaRPr lang="en-US" altLang="zh-CN" sz="1400" dirty="0">
                <a:solidFill>
                  <a:srgbClr val="000000"/>
                </a:solidFill>
                <a:latin typeface="+mn-lt"/>
                <a:ea typeface="+mn-ea"/>
              </a:endParaRPr>
            </a:p>
          </p:txBody>
        </p:sp>
        <p:cxnSp>
          <p:nvCxnSpPr>
            <p:cNvPr id="35" name="直接连接符 34"/>
            <p:cNvCxnSpPr/>
            <p:nvPr/>
          </p:nvCxnSpPr>
          <p:spPr>
            <a:xfrm>
              <a:off x="3059836" y="2730406"/>
              <a:ext cx="0" cy="4187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067948" y="2226350"/>
              <a:ext cx="4067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Picture 1" descr="C:\Users\Administrator.WIN-LEILVHI4IE9\AppData\Roaming\Tencent\Users\270562900\QQ\WinTemp\RichOle\TBRIKP1%C%$HQVN1ROYQKEE.jpg"/>
            <p:cNvPicPr>
              <a:picLocks noChangeAspect="1" noChangeArrowheads="1"/>
            </p:cNvPicPr>
            <p:nvPr/>
          </p:nvPicPr>
          <p:blipFill>
            <a:blip r:embed="rId13" cstate="print"/>
            <a:srcRect/>
            <a:stretch>
              <a:fillRect/>
            </a:stretch>
          </p:blipFill>
          <p:spPr bwMode="auto">
            <a:xfrm>
              <a:off x="751757" y="4026550"/>
              <a:ext cx="446028" cy="371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Isosceles Triangle 89"/>
            <p:cNvSpPr>
              <a:spLocks noChangeArrowheads="1"/>
            </p:cNvSpPr>
            <p:nvPr/>
          </p:nvSpPr>
          <p:spPr bwMode="auto">
            <a:xfrm rot="10800000">
              <a:off x="4894451" y="3562785"/>
              <a:ext cx="3041494" cy="319749"/>
            </a:xfrm>
            <a:prstGeom prst="triangle">
              <a:avLst>
                <a:gd name="adj" fmla="val 49426"/>
              </a:avLst>
            </a:prstGeom>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anchor="ctr" anchorCtr="0">
              <a:normAutofit fontScale="47500" lnSpcReduction="20000"/>
              <a:scene3d>
                <a:camera prst="orthographicFront">
                  <a:rot lat="0" lon="10800000" rev="0"/>
                </a:camera>
                <a:lightRig rig="threePt" dir="t"/>
              </a:scene3d>
            </a:bodyPr>
            <a:lstStyle/>
            <a:p>
              <a:pPr fontAlgn="auto">
                <a:spcBef>
                  <a:spcPts val="0"/>
                </a:spcBef>
                <a:spcAft>
                  <a:spcPts val="0"/>
                </a:spcAft>
                <a:defRPr/>
              </a:pPr>
              <a:endParaRPr lang="zh-CN" altLang="en-US" sz="1100" b="1" dirty="0">
                <a:solidFill>
                  <a:srgbClr val="FFFFFF"/>
                </a:solidFill>
                <a:cs typeface="Arial" pitchFamily="34" charset="0"/>
              </a:endParaRPr>
            </a:p>
          </p:txBody>
        </p:sp>
        <p:sp>
          <p:nvSpPr>
            <p:cNvPr id="39" name="AutoShape 23"/>
            <p:cNvSpPr>
              <a:spLocks noChangeArrowheads="1"/>
            </p:cNvSpPr>
            <p:nvPr/>
          </p:nvSpPr>
          <p:spPr bwMode="auto">
            <a:xfrm>
              <a:off x="4894451" y="2155464"/>
              <a:ext cx="700122"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en-US" altLang="zh-CN" sz="1400" b="0" dirty="0" smtClean="0">
                  <a:solidFill>
                    <a:srgbClr val="000000"/>
                  </a:solidFill>
                  <a:latin typeface="+mn-lt"/>
                  <a:ea typeface="+mn-ea"/>
                  <a:cs typeface="Arial Unicode MS" pitchFamily="34" charset="-122"/>
                </a:rPr>
                <a:t>VM</a:t>
              </a:r>
              <a:endParaRPr lang="zh-CN" altLang="en-US" sz="1400" b="0" dirty="0">
                <a:solidFill>
                  <a:srgbClr val="000000"/>
                </a:solidFill>
                <a:latin typeface="+mn-lt"/>
                <a:ea typeface="+mn-ea"/>
                <a:cs typeface="Arial Unicode MS" pitchFamily="34" charset="-122"/>
              </a:endParaRPr>
            </a:p>
          </p:txBody>
        </p:sp>
        <p:sp>
          <p:nvSpPr>
            <p:cNvPr id="40" name="TextBox 39"/>
            <p:cNvSpPr txBox="1"/>
            <p:nvPr/>
          </p:nvSpPr>
          <p:spPr>
            <a:xfrm>
              <a:off x="5854748" y="3594502"/>
              <a:ext cx="2002618" cy="307777"/>
            </a:xfrm>
            <a:prstGeom prst="rect">
              <a:avLst/>
            </a:prstGeom>
            <a:noFill/>
          </p:spPr>
          <p:txBody>
            <a:bodyPr wrap="square" rtlCol="0">
              <a:spAutoFit/>
            </a:bodyPr>
            <a:lstStyle/>
            <a:p>
              <a:r>
                <a:rPr lang="en-US" altLang="zh-CN" sz="1400" dirty="0" smtClean="0">
                  <a:latin typeface="+mn-lt"/>
                  <a:ea typeface="+mn-ea"/>
                </a:rPr>
                <a:t>Hypervisor</a:t>
              </a:r>
              <a:endParaRPr lang="zh-CN" altLang="en-US" sz="1400" dirty="0">
                <a:latin typeface="+mn-lt"/>
                <a:ea typeface="+mn-ea"/>
              </a:endParaRPr>
            </a:p>
          </p:txBody>
        </p:sp>
        <p:pic>
          <p:nvPicPr>
            <p:cNvPr id="41" name="Picture 1" descr="C:\Users\Administrator.WIN-LEILVHI4IE9\AppData\Roaming\Tencent\Users\270562900\QQ\WinTemp\RichOle\TBRIKP1%C%$HQVN1ROYQKEE.jpg"/>
            <p:cNvPicPr>
              <a:picLocks noChangeAspect="1" noChangeArrowheads="1"/>
            </p:cNvPicPr>
            <p:nvPr/>
          </p:nvPicPr>
          <p:blipFill>
            <a:blip r:embed="rId13" cstate="print"/>
            <a:srcRect/>
            <a:stretch>
              <a:fillRect/>
            </a:stretch>
          </p:blipFill>
          <p:spPr bwMode="auto">
            <a:xfrm>
              <a:off x="4893762" y="1794302"/>
              <a:ext cx="724923" cy="371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6064097" y="1808565"/>
              <a:ext cx="699433"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3"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256943" y="1808565"/>
              <a:ext cx="699433"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31166" y="3594564"/>
              <a:ext cx="430345"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2" descr="C:\Users\Administrator.WIN-LEILVHI4IE9\AppData\Roaming\Tencent\Users\270562900\QQ\WinTemp\RichOle\C{0J`5@BFWFNMG{FQL(QRVF.jpg"/>
            <p:cNvPicPr>
              <a:picLocks noChangeAspect="1" noChangeArrowheads="1"/>
            </p:cNvPicPr>
            <p:nvPr/>
          </p:nvPicPr>
          <p:blipFill>
            <a:blip r:embed="rId14" cstate="print"/>
            <a:srcRect/>
            <a:stretch>
              <a:fillRect/>
            </a:stretch>
          </p:blipFill>
          <p:spPr bwMode="auto">
            <a:xfrm>
              <a:off x="731166" y="3168505"/>
              <a:ext cx="430345" cy="357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Freeform 400"/>
            <p:cNvSpPr>
              <a:spLocks/>
            </p:cNvSpPr>
            <p:nvPr/>
          </p:nvSpPr>
          <p:spPr bwMode="auto">
            <a:xfrm>
              <a:off x="3318723" y="3398346"/>
              <a:ext cx="712788" cy="473075"/>
            </a:xfrm>
            <a:custGeom>
              <a:avLst/>
              <a:gdLst>
                <a:gd name="T0" fmla="*/ 211 w 449"/>
                <a:gd name="T1" fmla="*/ 0 h 298"/>
                <a:gd name="T2" fmla="*/ 232 w 449"/>
                <a:gd name="T3" fmla="*/ 1 h 298"/>
                <a:gd name="T4" fmla="*/ 253 w 449"/>
                <a:gd name="T5" fmla="*/ 5 h 298"/>
                <a:gd name="T6" fmla="*/ 271 w 449"/>
                <a:gd name="T7" fmla="*/ 13 h 298"/>
                <a:gd name="T8" fmla="*/ 289 w 449"/>
                <a:gd name="T9" fmla="*/ 23 h 298"/>
                <a:gd name="T10" fmla="*/ 303 w 449"/>
                <a:gd name="T11" fmla="*/ 36 h 298"/>
                <a:gd name="T12" fmla="*/ 317 w 449"/>
                <a:gd name="T13" fmla="*/ 51 h 298"/>
                <a:gd name="T14" fmla="*/ 329 w 449"/>
                <a:gd name="T15" fmla="*/ 66 h 298"/>
                <a:gd name="T16" fmla="*/ 337 w 449"/>
                <a:gd name="T17" fmla="*/ 84 h 298"/>
                <a:gd name="T18" fmla="*/ 343 w 449"/>
                <a:gd name="T19" fmla="*/ 84 h 298"/>
                <a:gd name="T20" fmla="*/ 354 w 449"/>
                <a:gd name="T21" fmla="*/ 86 h 298"/>
                <a:gd name="T22" fmla="*/ 375 w 449"/>
                <a:gd name="T23" fmla="*/ 89 h 298"/>
                <a:gd name="T24" fmla="*/ 394 w 449"/>
                <a:gd name="T25" fmla="*/ 97 h 298"/>
                <a:gd name="T26" fmla="*/ 411 w 449"/>
                <a:gd name="T27" fmla="*/ 109 h 298"/>
                <a:gd name="T28" fmla="*/ 426 w 449"/>
                <a:gd name="T29" fmla="*/ 123 h 298"/>
                <a:gd name="T30" fmla="*/ 437 w 449"/>
                <a:gd name="T31" fmla="*/ 141 h 298"/>
                <a:gd name="T32" fmla="*/ 445 w 449"/>
                <a:gd name="T33" fmla="*/ 159 h 298"/>
                <a:gd name="T34" fmla="*/ 449 w 449"/>
                <a:gd name="T35" fmla="*/ 181 h 298"/>
                <a:gd name="T36" fmla="*/ 449 w 449"/>
                <a:gd name="T37" fmla="*/ 191 h 298"/>
                <a:gd name="T38" fmla="*/ 448 w 449"/>
                <a:gd name="T39" fmla="*/ 213 h 298"/>
                <a:gd name="T40" fmla="*/ 441 w 449"/>
                <a:gd name="T41" fmla="*/ 233 h 298"/>
                <a:gd name="T42" fmla="*/ 431 w 449"/>
                <a:gd name="T43" fmla="*/ 251 h 298"/>
                <a:gd name="T44" fmla="*/ 419 w 449"/>
                <a:gd name="T45" fmla="*/ 267 h 298"/>
                <a:gd name="T46" fmla="*/ 403 w 449"/>
                <a:gd name="T47" fmla="*/ 280 h 298"/>
                <a:gd name="T48" fmla="*/ 385 w 449"/>
                <a:gd name="T49" fmla="*/ 289 h 298"/>
                <a:gd name="T50" fmla="*/ 365 w 449"/>
                <a:gd name="T51" fmla="*/ 296 h 298"/>
                <a:gd name="T52" fmla="*/ 343 w 449"/>
                <a:gd name="T53" fmla="*/ 298 h 298"/>
                <a:gd name="T54" fmla="*/ 90 w 449"/>
                <a:gd name="T55" fmla="*/ 298 h 298"/>
                <a:gd name="T56" fmla="*/ 71 w 449"/>
                <a:gd name="T57" fmla="*/ 296 h 298"/>
                <a:gd name="T58" fmla="*/ 54 w 449"/>
                <a:gd name="T59" fmla="*/ 292 h 298"/>
                <a:gd name="T60" fmla="*/ 40 w 449"/>
                <a:gd name="T61" fmla="*/ 282 h 298"/>
                <a:gd name="T62" fmla="*/ 26 w 449"/>
                <a:gd name="T63" fmla="*/ 272 h 298"/>
                <a:gd name="T64" fmla="*/ 16 w 449"/>
                <a:gd name="T65" fmla="*/ 259 h 298"/>
                <a:gd name="T66" fmla="*/ 8 w 449"/>
                <a:gd name="T67" fmla="*/ 244 h 298"/>
                <a:gd name="T68" fmla="*/ 2 w 449"/>
                <a:gd name="T69" fmla="*/ 227 h 298"/>
                <a:gd name="T70" fmla="*/ 0 w 449"/>
                <a:gd name="T71" fmla="*/ 209 h 298"/>
                <a:gd name="T72" fmla="*/ 1 w 449"/>
                <a:gd name="T73" fmla="*/ 201 h 298"/>
                <a:gd name="T74" fmla="*/ 4 w 449"/>
                <a:gd name="T75" fmla="*/ 185 h 298"/>
                <a:gd name="T76" fmla="*/ 9 w 449"/>
                <a:gd name="T77" fmla="*/ 170 h 298"/>
                <a:gd name="T78" fmla="*/ 22 w 449"/>
                <a:gd name="T79" fmla="*/ 151 h 298"/>
                <a:gd name="T80" fmla="*/ 45 w 449"/>
                <a:gd name="T81" fmla="*/ 132 h 298"/>
                <a:gd name="T82" fmla="*/ 60 w 449"/>
                <a:gd name="T83" fmla="*/ 125 h 298"/>
                <a:gd name="T84" fmla="*/ 75 w 449"/>
                <a:gd name="T85" fmla="*/ 122 h 298"/>
                <a:gd name="T86" fmla="*/ 77 w 449"/>
                <a:gd name="T87" fmla="*/ 109 h 298"/>
                <a:gd name="T88" fmla="*/ 84 w 449"/>
                <a:gd name="T89" fmla="*/ 84 h 298"/>
                <a:gd name="T90" fmla="*/ 95 w 449"/>
                <a:gd name="T91" fmla="*/ 63 h 298"/>
                <a:gd name="T92" fmla="*/ 111 w 449"/>
                <a:gd name="T93" fmla="*/ 44 h 298"/>
                <a:gd name="T94" fmla="*/ 129 w 449"/>
                <a:gd name="T95" fmla="*/ 27 h 298"/>
                <a:gd name="T96" fmla="*/ 150 w 449"/>
                <a:gd name="T97" fmla="*/ 14 h 298"/>
                <a:gd name="T98" fmla="*/ 173 w 449"/>
                <a:gd name="T99" fmla="*/ 5 h 298"/>
                <a:gd name="T100" fmla="*/ 198 w 449"/>
                <a:gd name="T101" fmla="*/ 0 h 298"/>
                <a:gd name="T102" fmla="*/ 211 w 449"/>
                <a:gd name="T10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298">
                  <a:moveTo>
                    <a:pt x="211" y="0"/>
                  </a:moveTo>
                  <a:lnTo>
                    <a:pt x="211" y="0"/>
                  </a:lnTo>
                  <a:lnTo>
                    <a:pt x="222" y="0"/>
                  </a:lnTo>
                  <a:lnTo>
                    <a:pt x="232" y="1"/>
                  </a:lnTo>
                  <a:lnTo>
                    <a:pt x="242" y="3"/>
                  </a:lnTo>
                  <a:lnTo>
                    <a:pt x="253" y="5"/>
                  </a:lnTo>
                  <a:lnTo>
                    <a:pt x="262" y="9"/>
                  </a:lnTo>
                  <a:lnTo>
                    <a:pt x="271" y="13"/>
                  </a:lnTo>
                  <a:lnTo>
                    <a:pt x="280" y="18"/>
                  </a:lnTo>
                  <a:lnTo>
                    <a:pt x="289" y="23"/>
                  </a:lnTo>
                  <a:lnTo>
                    <a:pt x="297" y="29"/>
                  </a:lnTo>
                  <a:lnTo>
                    <a:pt x="303" y="36"/>
                  </a:lnTo>
                  <a:lnTo>
                    <a:pt x="311" y="43"/>
                  </a:lnTo>
                  <a:lnTo>
                    <a:pt x="317" y="51"/>
                  </a:lnTo>
                  <a:lnTo>
                    <a:pt x="324" y="58"/>
                  </a:lnTo>
                  <a:lnTo>
                    <a:pt x="329" y="66"/>
                  </a:lnTo>
                  <a:lnTo>
                    <a:pt x="334" y="75"/>
                  </a:lnTo>
                  <a:lnTo>
                    <a:pt x="337" y="84"/>
                  </a:lnTo>
                  <a:lnTo>
                    <a:pt x="337" y="84"/>
                  </a:lnTo>
                  <a:lnTo>
                    <a:pt x="343" y="84"/>
                  </a:lnTo>
                  <a:lnTo>
                    <a:pt x="343" y="84"/>
                  </a:lnTo>
                  <a:lnTo>
                    <a:pt x="354" y="86"/>
                  </a:lnTo>
                  <a:lnTo>
                    <a:pt x="365" y="87"/>
                  </a:lnTo>
                  <a:lnTo>
                    <a:pt x="375" y="89"/>
                  </a:lnTo>
                  <a:lnTo>
                    <a:pt x="385" y="94"/>
                  </a:lnTo>
                  <a:lnTo>
                    <a:pt x="394" y="97"/>
                  </a:lnTo>
                  <a:lnTo>
                    <a:pt x="403" y="103"/>
                  </a:lnTo>
                  <a:lnTo>
                    <a:pt x="411" y="109"/>
                  </a:lnTo>
                  <a:lnTo>
                    <a:pt x="419" y="116"/>
                  </a:lnTo>
                  <a:lnTo>
                    <a:pt x="426" y="123"/>
                  </a:lnTo>
                  <a:lnTo>
                    <a:pt x="431" y="132"/>
                  </a:lnTo>
                  <a:lnTo>
                    <a:pt x="437" y="141"/>
                  </a:lnTo>
                  <a:lnTo>
                    <a:pt x="441" y="150"/>
                  </a:lnTo>
                  <a:lnTo>
                    <a:pt x="445" y="159"/>
                  </a:lnTo>
                  <a:lnTo>
                    <a:pt x="448" y="169"/>
                  </a:lnTo>
                  <a:lnTo>
                    <a:pt x="449" y="181"/>
                  </a:lnTo>
                  <a:lnTo>
                    <a:pt x="449" y="191"/>
                  </a:lnTo>
                  <a:lnTo>
                    <a:pt x="449" y="191"/>
                  </a:lnTo>
                  <a:lnTo>
                    <a:pt x="449" y="202"/>
                  </a:lnTo>
                  <a:lnTo>
                    <a:pt x="448" y="213"/>
                  </a:lnTo>
                  <a:lnTo>
                    <a:pt x="445" y="224"/>
                  </a:lnTo>
                  <a:lnTo>
                    <a:pt x="441" y="233"/>
                  </a:lnTo>
                  <a:lnTo>
                    <a:pt x="437" y="242"/>
                  </a:lnTo>
                  <a:lnTo>
                    <a:pt x="431" y="251"/>
                  </a:lnTo>
                  <a:lnTo>
                    <a:pt x="426" y="260"/>
                  </a:lnTo>
                  <a:lnTo>
                    <a:pt x="419" y="267"/>
                  </a:lnTo>
                  <a:lnTo>
                    <a:pt x="411" y="273"/>
                  </a:lnTo>
                  <a:lnTo>
                    <a:pt x="403" y="280"/>
                  </a:lnTo>
                  <a:lnTo>
                    <a:pt x="394" y="286"/>
                  </a:lnTo>
                  <a:lnTo>
                    <a:pt x="385" y="289"/>
                  </a:lnTo>
                  <a:lnTo>
                    <a:pt x="375" y="294"/>
                  </a:lnTo>
                  <a:lnTo>
                    <a:pt x="365" y="296"/>
                  </a:lnTo>
                  <a:lnTo>
                    <a:pt x="354" y="297"/>
                  </a:lnTo>
                  <a:lnTo>
                    <a:pt x="343" y="298"/>
                  </a:lnTo>
                  <a:lnTo>
                    <a:pt x="90" y="298"/>
                  </a:lnTo>
                  <a:lnTo>
                    <a:pt x="90" y="298"/>
                  </a:lnTo>
                  <a:lnTo>
                    <a:pt x="81" y="297"/>
                  </a:lnTo>
                  <a:lnTo>
                    <a:pt x="71" y="296"/>
                  </a:lnTo>
                  <a:lnTo>
                    <a:pt x="64" y="294"/>
                  </a:lnTo>
                  <a:lnTo>
                    <a:pt x="54" y="292"/>
                  </a:lnTo>
                  <a:lnTo>
                    <a:pt x="47" y="287"/>
                  </a:lnTo>
                  <a:lnTo>
                    <a:pt x="40" y="282"/>
                  </a:lnTo>
                  <a:lnTo>
                    <a:pt x="33" y="278"/>
                  </a:lnTo>
                  <a:lnTo>
                    <a:pt x="26" y="272"/>
                  </a:lnTo>
                  <a:lnTo>
                    <a:pt x="21" y="266"/>
                  </a:lnTo>
                  <a:lnTo>
                    <a:pt x="16" y="259"/>
                  </a:lnTo>
                  <a:lnTo>
                    <a:pt x="11" y="252"/>
                  </a:lnTo>
                  <a:lnTo>
                    <a:pt x="8" y="244"/>
                  </a:lnTo>
                  <a:lnTo>
                    <a:pt x="5" y="236"/>
                  </a:lnTo>
                  <a:lnTo>
                    <a:pt x="2" y="227"/>
                  </a:lnTo>
                  <a:lnTo>
                    <a:pt x="1" y="218"/>
                  </a:lnTo>
                  <a:lnTo>
                    <a:pt x="0" y="209"/>
                  </a:lnTo>
                  <a:lnTo>
                    <a:pt x="0" y="209"/>
                  </a:lnTo>
                  <a:lnTo>
                    <a:pt x="1" y="201"/>
                  </a:lnTo>
                  <a:lnTo>
                    <a:pt x="2" y="193"/>
                  </a:lnTo>
                  <a:lnTo>
                    <a:pt x="4" y="185"/>
                  </a:lnTo>
                  <a:lnTo>
                    <a:pt x="6" y="178"/>
                  </a:lnTo>
                  <a:lnTo>
                    <a:pt x="9" y="170"/>
                  </a:lnTo>
                  <a:lnTo>
                    <a:pt x="13" y="164"/>
                  </a:lnTo>
                  <a:lnTo>
                    <a:pt x="22" y="151"/>
                  </a:lnTo>
                  <a:lnTo>
                    <a:pt x="33" y="141"/>
                  </a:lnTo>
                  <a:lnTo>
                    <a:pt x="45" y="132"/>
                  </a:lnTo>
                  <a:lnTo>
                    <a:pt x="52" y="129"/>
                  </a:lnTo>
                  <a:lnTo>
                    <a:pt x="60" y="125"/>
                  </a:lnTo>
                  <a:lnTo>
                    <a:pt x="67" y="123"/>
                  </a:lnTo>
                  <a:lnTo>
                    <a:pt x="75" y="122"/>
                  </a:lnTo>
                  <a:lnTo>
                    <a:pt x="75" y="122"/>
                  </a:lnTo>
                  <a:lnTo>
                    <a:pt x="77" y="109"/>
                  </a:lnTo>
                  <a:lnTo>
                    <a:pt x="81" y="97"/>
                  </a:lnTo>
                  <a:lnTo>
                    <a:pt x="84" y="84"/>
                  </a:lnTo>
                  <a:lnTo>
                    <a:pt x="90" y="73"/>
                  </a:lnTo>
                  <a:lnTo>
                    <a:pt x="95" y="63"/>
                  </a:lnTo>
                  <a:lnTo>
                    <a:pt x="103" y="53"/>
                  </a:lnTo>
                  <a:lnTo>
                    <a:pt x="111" y="44"/>
                  </a:lnTo>
                  <a:lnTo>
                    <a:pt x="119" y="35"/>
                  </a:lnTo>
                  <a:lnTo>
                    <a:pt x="129" y="27"/>
                  </a:lnTo>
                  <a:lnTo>
                    <a:pt x="139" y="20"/>
                  </a:lnTo>
                  <a:lnTo>
                    <a:pt x="150" y="14"/>
                  </a:lnTo>
                  <a:lnTo>
                    <a:pt x="161" y="9"/>
                  </a:lnTo>
                  <a:lnTo>
                    <a:pt x="173" y="5"/>
                  </a:lnTo>
                  <a:lnTo>
                    <a:pt x="186" y="2"/>
                  </a:lnTo>
                  <a:lnTo>
                    <a:pt x="198" y="0"/>
                  </a:lnTo>
                  <a:lnTo>
                    <a:pt x="211" y="0"/>
                  </a:lnTo>
                  <a:lnTo>
                    <a:pt x="211"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47" name="Freeform 401"/>
            <p:cNvSpPr>
              <a:spLocks/>
            </p:cNvSpPr>
            <p:nvPr/>
          </p:nvSpPr>
          <p:spPr bwMode="auto">
            <a:xfrm>
              <a:off x="3275860" y="3406284"/>
              <a:ext cx="712788" cy="476250"/>
            </a:xfrm>
            <a:custGeom>
              <a:avLst/>
              <a:gdLst>
                <a:gd name="T0" fmla="*/ 210 w 449"/>
                <a:gd name="T1" fmla="*/ 0 h 300"/>
                <a:gd name="T2" fmla="*/ 232 w 449"/>
                <a:gd name="T3" fmla="*/ 3 h 300"/>
                <a:gd name="T4" fmla="*/ 251 w 449"/>
                <a:gd name="T5" fmla="*/ 7 h 300"/>
                <a:gd name="T6" fmla="*/ 270 w 449"/>
                <a:gd name="T7" fmla="*/ 15 h 300"/>
                <a:gd name="T8" fmla="*/ 287 w 449"/>
                <a:gd name="T9" fmla="*/ 25 h 300"/>
                <a:gd name="T10" fmla="*/ 303 w 449"/>
                <a:gd name="T11" fmla="*/ 38 h 300"/>
                <a:gd name="T12" fmla="*/ 317 w 449"/>
                <a:gd name="T13" fmla="*/ 51 h 300"/>
                <a:gd name="T14" fmla="*/ 328 w 449"/>
                <a:gd name="T15" fmla="*/ 68 h 300"/>
                <a:gd name="T16" fmla="*/ 337 w 449"/>
                <a:gd name="T17" fmla="*/ 86 h 300"/>
                <a:gd name="T18" fmla="*/ 343 w 449"/>
                <a:gd name="T19" fmla="*/ 86 h 300"/>
                <a:gd name="T20" fmla="*/ 353 w 449"/>
                <a:gd name="T21" fmla="*/ 86 h 300"/>
                <a:gd name="T22" fmla="*/ 375 w 449"/>
                <a:gd name="T23" fmla="*/ 91 h 300"/>
                <a:gd name="T24" fmla="*/ 394 w 449"/>
                <a:gd name="T25" fmla="*/ 99 h 300"/>
                <a:gd name="T26" fmla="*/ 411 w 449"/>
                <a:gd name="T27" fmla="*/ 110 h 300"/>
                <a:gd name="T28" fmla="*/ 425 w 449"/>
                <a:gd name="T29" fmla="*/ 125 h 300"/>
                <a:gd name="T30" fmla="*/ 437 w 449"/>
                <a:gd name="T31" fmla="*/ 142 h 300"/>
                <a:gd name="T32" fmla="*/ 445 w 449"/>
                <a:gd name="T33" fmla="*/ 161 h 300"/>
                <a:gd name="T34" fmla="*/ 449 w 449"/>
                <a:gd name="T35" fmla="*/ 182 h 300"/>
                <a:gd name="T36" fmla="*/ 449 w 449"/>
                <a:gd name="T37" fmla="*/ 193 h 300"/>
                <a:gd name="T38" fmla="*/ 447 w 449"/>
                <a:gd name="T39" fmla="*/ 214 h 300"/>
                <a:gd name="T40" fmla="*/ 441 w 449"/>
                <a:gd name="T41" fmla="*/ 235 h 300"/>
                <a:gd name="T42" fmla="*/ 431 w 449"/>
                <a:gd name="T43" fmla="*/ 253 h 300"/>
                <a:gd name="T44" fmla="*/ 419 w 449"/>
                <a:gd name="T45" fmla="*/ 268 h 300"/>
                <a:gd name="T46" fmla="*/ 403 w 449"/>
                <a:gd name="T47" fmla="*/ 281 h 300"/>
                <a:gd name="T48" fmla="*/ 385 w 449"/>
                <a:gd name="T49" fmla="*/ 291 h 300"/>
                <a:gd name="T50" fmla="*/ 364 w 449"/>
                <a:gd name="T51" fmla="*/ 298 h 300"/>
                <a:gd name="T52" fmla="*/ 343 w 449"/>
                <a:gd name="T53" fmla="*/ 300 h 300"/>
                <a:gd name="T54" fmla="*/ 89 w 449"/>
                <a:gd name="T55" fmla="*/ 300 h 300"/>
                <a:gd name="T56" fmla="*/ 71 w 449"/>
                <a:gd name="T57" fmla="*/ 298 h 300"/>
                <a:gd name="T58" fmla="*/ 54 w 449"/>
                <a:gd name="T59" fmla="*/ 292 h 300"/>
                <a:gd name="T60" fmla="*/ 40 w 449"/>
                <a:gd name="T61" fmla="*/ 284 h 300"/>
                <a:gd name="T62" fmla="*/ 26 w 449"/>
                <a:gd name="T63" fmla="*/ 274 h 300"/>
                <a:gd name="T64" fmla="*/ 15 w 449"/>
                <a:gd name="T65" fmla="*/ 261 h 300"/>
                <a:gd name="T66" fmla="*/ 7 w 449"/>
                <a:gd name="T67" fmla="*/ 246 h 300"/>
                <a:gd name="T68" fmla="*/ 2 w 449"/>
                <a:gd name="T69" fmla="*/ 229 h 300"/>
                <a:gd name="T70" fmla="*/ 0 w 449"/>
                <a:gd name="T71" fmla="*/ 211 h 300"/>
                <a:gd name="T72" fmla="*/ 0 w 449"/>
                <a:gd name="T73" fmla="*/ 203 h 300"/>
                <a:gd name="T74" fmla="*/ 3 w 449"/>
                <a:gd name="T75" fmla="*/ 187 h 300"/>
                <a:gd name="T76" fmla="*/ 9 w 449"/>
                <a:gd name="T77" fmla="*/ 172 h 300"/>
                <a:gd name="T78" fmla="*/ 22 w 449"/>
                <a:gd name="T79" fmla="*/ 153 h 300"/>
                <a:gd name="T80" fmla="*/ 45 w 449"/>
                <a:gd name="T81" fmla="*/ 134 h 300"/>
                <a:gd name="T82" fmla="*/ 59 w 449"/>
                <a:gd name="T83" fmla="*/ 127 h 300"/>
                <a:gd name="T84" fmla="*/ 75 w 449"/>
                <a:gd name="T85" fmla="*/ 122 h 300"/>
                <a:gd name="T86" fmla="*/ 77 w 449"/>
                <a:gd name="T87" fmla="*/ 110 h 300"/>
                <a:gd name="T88" fmla="*/ 84 w 449"/>
                <a:gd name="T89" fmla="*/ 86 h 300"/>
                <a:gd name="T90" fmla="*/ 95 w 449"/>
                <a:gd name="T91" fmla="*/ 64 h 300"/>
                <a:gd name="T92" fmla="*/ 110 w 449"/>
                <a:gd name="T93" fmla="*/ 44 h 300"/>
                <a:gd name="T94" fmla="*/ 128 w 449"/>
                <a:gd name="T95" fmla="*/ 29 h 300"/>
                <a:gd name="T96" fmla="*/ 149 w 449"/>
                <a:gd name="T97" fmla="*/ 15 h 300"/>
                <a:gd name="T98" fmla="*/ 172 w 449"/>
                <a:gd name="T99" fmla="*/ 6 h 300"/>
                <a:gd name="T100" fmla="*/ 198 w 449"/>
                <a:gd name="T101" fmla="*/ 1 h 300"/>
                <a:gd name="T102" fmla="*/ 210 w 449"/>
                <a:gd name="T10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300">
                  <a:moveTo>
                    <a:pt x="210" y="0"/>
                  </a:moveTo>
                  <a:lnTo>
                    <a:pt x="210" y="0"/>
                  </a:lnTo>
                  <a:lnTo>
                    <a:pt x="221" y="1"/>
                  </a:lnTo>
                  <a:lnTo>
                    <a:pt x="232" y="3"/>
                  </a:lnTo>
                  <a:lnTo>
                    <a:pt x="242" y="5"/>
                  </a:lnTo>
                  <a:lnTo>
                    <a:pt x="251" y="7"/>
                  </a:lnTo>
                  <a:lnTo>
                    <a:pt x="261" y="10"/>
                  </a:lnTo>
                  <a:lnTo>
                    <a:pt x="270" y="15"/>
                  </a:lnTo>
                  <a:lnTo>
                    <a:pt x="280" y="20"/>
                  </a:lnTo>
                  <a:lnTo>
                    <a:pt x="287" y="25"/>
                  </a:lnTo>
                  <a:lnTo>
                    <a:pt x="295" y="31"/>
                  </a:lnTo>
                  <a:lnTo>
                    <a:pt x="303" y="38"/>
                  </a:lnTo>
                  <a:lnTo>
                    <a:pt x="310" y="44"/>
                  </a:lnTo>
                  <a:lnTo>
                    <a:pt x="317" y="51"/>
                  </a:lnTo>
                  <a:lnTo>
                    <a:pt x="323" y="59"/>
                  </a:lnTo>
                  <a:lnTo>
                    <a:pt x="328" y="68"/>
                  </a:lnTo>
                  <a:lnTo>
                    <a:pt x="333" y="77"/>
                  </a:lnTo>
                  <a:lnTo>
                    <a:pt x="337" y="86"/>
                  </a:lnTo>
                  <a:lnTo>
                    <a:pt x="337" y="86"/>
                  </a:lnTo>
                  <a:lnTo>
                    <a:pt x="343" y="86"/>
                  </a:lnTo>
                  <a:lnTo>
                    <a:pt x="343" y="86"/>
                  </a:lnTo>
                  <a:lnTo>
                    <a:pt x="353" y="86"/>
                  </a:lnTo>
                  <a:lnTo>
                    <a:pt x="364" y="89"/>
                  </a:lnTo>
                  <a:lnTo>
                    <a:pt x="375" y="91"/>
                  </a:lnTo>
                  <a:lnTo>
                    <a:pt x="385" y="94"/>
                  </a:lnTo>
                  <a:lnTo>
                    <a:pt x="394" y="99"/>
                  </a:lnTo>
                  <a:lnTo>
                    <a:pt x="403" y="104"/>
                  </a:lnTo>
                  <a:lnTo>
                    <a:pt x="411" y="110"/>
                  </a:lnTo>
                  <a:lnTo>
                    <a:pt x="419" y="117"/>
                  </a:lnTo>
                  <a:lnTo>
                    <a:pt x="425" y="125"/>
                  </a:lnTo>
                  <a:lnTo>
                    <a:pt x="431" y="133"/>
                  </a:lnTo>
                  <a:lnTo>
                    <a:pt x="437" y="142"/>
                  </a:lnTo>
                  <a:lnTo>
                    <a:pt x="441" y="151"/>
                  </a:lnTo>
                  <a:lnTo>
                    <a:pt x="445" y="161"/>
                  </a:lnTo>
                  <a:lnTo>
                    <a:pt x="447" y="171"/>
                  </a:lnTo>
                  <a:lnTo>
                    <a:pt x="449" y="182"/>
                  </a:lnTo>
                  <a:lnTo>
                    <a:pt x="449" y="193"/>
                  </a:lnTo>
                  <a:lnTo>
                    <a:pt x="449" y="193"/>
                  </a:lnTo>
                  <a:lnTo>
                    <a:pt x="449" y="204"/>
                  </a:lnTo>
                  <a:lnTo>
                    <a:pt x="447" y="214"/>
                  </a:lnTo>
                  <a:lnTo>
                    <a:pt x="445" y="224"/>
                  </a:lnTo>
                  <a:lnTo>
                    <a:pt x="441" y="235"/>
                  </a:lnTo>
                  <a:lnTo>
                    <a:pt x="437" y="244"/>
                  </a:lnTo>
                  <a:lnTo>
                    <a:pt x="431" y="253"/>
                  </a:lnTo>
                  <a:lnTo>
                    <a:pt x="425" y="261"/>
                  </a:lnTo>
                  <a:lnTo>
                    <a:pt x="419" y="268"/>
                  </a:lnTo>
                  <a:lnTo>
                    <a:pt x="411" y="275"/>
                  </a:lnTo>
                  <a:lnTo>
                    <a:pt x="403" y="281"/>
                  </a:lnTo>
                  <a:lnTo>
                    <a:pt x="394" y="287"/>
                  </a:lnTo>
                  <a:lnTo>
                    <a:pt x="385" y="291"/>
                  </a:lnTo>
                  <a:lnTo>
                    <a:pt x="375" y="294"/>
                  </a:lnTo>
                  <a:lnTo>
                    <a:pt x="364" y="298"/>
                  </a:lnTo>
                  <a:lnTo>
                    <a:pt x="353" y="299"/>
                  </a:lnTo>
                  <a:lnTo>
                    <a:pt x="343" y="300"/>
                  </a:lnTo>
                  <a:lnTo>
                    <a:pt x="89" y="300"/>
                  </a:lnTo>
                  <a:lnTo>
                    <a:pt x="89" y="300"/>
                  </a:lnTo>
                  <a:lnTo>
                    <a:pt x="80" y="299"/>
                  </a:lnTo>
                  <a:lnTo>
                    <a:pt x="71" y="298"/>
                  </a:lnTo>
                  <a:lnTo>
                    <a:pt x="62" y="296"/>
                  </a:lnTo>
                  <a:lnTo>
                    <a:pt x="54" y="292"/>
                  </a:lnTo>
                  <a:lnTo>
                    <a:pt x="46" y="289"/>
                  </a:lnTo>
                  <a:lnTo>
                    <a:pt x="40" y="284"/>
                  </a:lnTo>
                  <a:lnTo>
                    <a:pt x="33" y="280"/>
                  </a:lnTo>
                  <a:lnTo>
                    <a:pt x="26" y="274"/>
                  </a:lnTo>
                  <a:lnTo>
                    <a:pt x="20" y="267"/>
                  </a:lnTo>
                  <a:lnTo>
                    <a:pt x="15" y="261"/>
                  </a:lnTo>
                  <a:lnTo>
                    <a:pt x="11" y="253"/>
                  </a:lnTo>
                  <a:lnTo>
                    <a:pt x="7" y="246"/>
                  </a:lnTo>
                  <a:lnTo>
                    <a:pt x="5" y="237"/>
                  </a:lnTo>
                  <a:lnTo>
                    <a:pt x="2" y="229"/>
                  </a:lnTo>
                  <a:lnTo>
                    <a:pt x="0" y="220"/>
                  </a:lnTo>
                  <a:lnTo>
                    <a:pt x="0" y="211"/>
                  </a:lnTo>
                  <a:lnTo>
                    <a:pt x="0" y="211"/>
                  </a:lnTo>
                  <a:lnTo>
                    <a:pt x="0" y="203"/>
                  </a:lnTo>
                  <a:lnTo>
                    <a:pt x="1" y="195"/>
                  </a:lnTo>
                  <a:lnTo>
                    <a:pt x="3" y="187"/>
                  </a:lnTo>
                  <a:lnTo>
                    <a:pt x="6" y="179"/>
                  </a:lnTo>
                  <a:lnTo>
                    <a:pt x="9" y="172"/>
                  </a:lnTo>
                  <a:lnTo>
                    <a:pt x="12" y="165"/>
                  </a:lnTo>
                  <a:lnTo>
                    <a:pt x="22" y="153"/>
                  </a:lnTo>
                  <a:lnTo>
                    <a:pt x="33" y="142"/>
                  </a:lnTo>
                  <a:lnTo>
                    <a:pt x="45" y="134"/>
                  </a:lnTo>
                  <a:lnTo>
                    <a:pt x="52" y="130"/>
                  </a:lnTo>
                  <a:lnTo>
                    <a:pt x="59" y="127"/>
                  </a:lnTo>
                  <a:lnTo>
                    <a:pt x="67" y="125"/>
                  </a:lnTo>
                  <a:lnTo>
                    <a:pt x="75" y="122"/>
                  </a:lnTo>
                  <a:lnTo>
                    <a:pt x="75" y="122"/>
                  </a:lnTo>
                  <a:lnTo>
                    <a:pt x="77" y="110"/>
                  </a:lnTo>
                  <a:lnTo>
                    <a:pt x="79" y="98"/>
                  </a:lnTo>
                  <a:lnTo>
                    <a:pt x="84" y="86"/>
                  </a:lnTo>
                  <a:lnTo>
                    <a:pt x="89" y="75"/>
                  </a:lnTo>
                  <a:lnTo>
                    <a:pt x="95" y="64"/>
                  </a:lnTo>
                  <a:lnTo>
                    <a:pt x="102" y="55"/>
                  </a:lnTo>
                  <a:lnTo>
                    <a:pt x="110" y="44"/>
                  </a:lnTo>
                  <a:lnTo>
                    <a:pt x="119" y="36"/>
                  </a:lnTo>
                  <a:lnTo>
                    <a:pt x="128" y="29"/>
                  </a:lnTo>
                  <a:lnTo>
                    <a:pt x="138" y="22"/>
                  </a:lnTo>
                  <a:lnTo>
                    <a:pt x="149" y="15"/>
                  </a:lnTo>
                  <a:lnTo>
                    <a:pt x="161" y="10"/>
                  </a:lnTo>
                  <a:lnTo>
                    <a:pt x="172" y="6"/>
                  </a:lnTo>
                  <a:lnTo>
                    <a:pt x="184" y="4"/>
                  </a:lnTo>
                  <a:lnTo>
                    <a:pt x="198" y="1"/>
                  </a:lnTo>
                  <a:lnTo>
                    <a:pt x="210" y="0"/>
                  </a:lnTo>
                  <a:lnTo>
                    <a:pt x="210" y="0"/>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48" name="Freeform 402"/>
            <p:cNvSpPr>
              <a:spLocks noEditPoints="1"/>
            </p:cNvSpPr>
            <p:nvPr/>
          </p:nvSpPr>
          <p:spPr bwMode="auto">
            <a:xfrm>
              <a:off x="3510810" y="3623771"/>
              <a:ext cx="157163" cy="163513"/>
            </a:xfrm>
            <a:custGeom>
              <a:avLst/>
              <a:gdLst>
                <a:gd name="T0" fmla="*/ 99 w 99"/>
                <a:gd name="T1" fmla="*/ 52 h 103"/>
                <a:gd name="T2" fmla="*/ 95 w 99"/>
                <a:gd name="T3" fmla="*/ 73 h 103"/>
                <a:gd name="T4" fmla="*/ 91 w 99"/>
                <a:gd name="T5" fmla="*/ 82 h 103"/>
                <a:gd name="T6" fmla="*/ 85 w 99"/>
                <a:gd name="T7" fmla="*/ 90 h 103"/>
                <a:gd name="T8" fmla="*/ 70 w 99"/>
                <a:gd name="T9" fmla="*/ 100 h 103"/>
                <a:gd name="T10" fmla="*/ 60 w 99"/>
                <a:gd name="T11" fmla="*/ 103 h 103"/>
                <a:gd name="T12" fmla="*/ 49 w 99"/>
                <a:gd name="T13" fmla="*/ 103 h 103"/>
                <a:gd name="T14" fmla="*/ 29 w 99"/>
                <a:gd name="T15" fmla="*/ 100 h 103"/>
                <a:gd name="T16" fmla="*/ 19 w 99"/>
                <a:gd name="T17" fmla="*/ 95 h 103"/>
                <a:gd name="T18" fmla="*/ 13 w 99"/>
                <a:gd name="T19" fmla="*/ 90 h 103"/>
                <a:gd name="T20" fmla="*/ 4 w 99"/>
                <a:gd name="T21" fmla="*/ 74 h 103"/>
                <a:gd name="T22" fmla="*/ 1 w 99"/>
                <a:gd name="T23" fmla="*/ 64 h 103"/>
                <a:gd name="T24" fmla="*/ 0 w 99"/>
                <a:gd name="T25" fmla="*/ 52 h 103"/>
                <a:gd name="T26" fmla="*/ 4 w 99"/>
                <a:gd name="T27" fmla="*/ 31 h 103"/>
                <a:gd name="T28" fmla="*/ 7 w 99"/>
                <a:gd name="T29" fmla="*/ 23 h 103"/>
                <a:gd name="T30" fmla="*/ 13 w 99"/>
                <a:gd name="T31" fmla="*/ 15 h 103"/>
                <a:gd name="T32" fmla="*/ 29 w 99"/>
                <a:gd name="T33" fmla="*/ 5 h 103"/>
                <a:gd name="T34" fmla="*/ 38 w 99"/>
                <a:gd name="T35" fmla="*/ 1 h 103"/>
                <a:gd name="T36" fmla="*/ 49 w 99"/>
                <a:gd name="T37" fmla="*/ 0 h 103"/>
                <a:gd name="T38" fmla="*/ 70 w 99"/>
                <a:gd name="T39" fmla="*/ 5 h 103"/>
                <a:gd name="T40" fmla="*/ 78 w 99"/>
                <a:gd name="T41" fmla="*/ 9 h 103"/>
                <a:gd name="T42" fmla="*/ 85 w 99"/>
                <a:gd name="T43" fmla="*/ 15 h 103"/>
                <a:gd name="T44" fmla="*/ 95 w 99"/>
                <a:gd name="T45" fmla="*/ 31 h 103"/>
                <a:gd name="T46" fmla="*/ 98 w 99"/>
                <a:gd name="T47" fmla="*/ 41 h 103"/>
                <a:gd name="T48" fmla="*/ 99 w 99"/>
                <a:gd name="T49" fmla="*/ 52 h 103"/>
                <a:gd name="T50" fmla="*/ 75 w 99"/>
                <a:gd name="T51" fmla="*/ 52 h 103"/>
                <a:gd name="T52" fmla="*/ 74 w 99"/>
                <a:gd name="T53" fmla="*/ 40 h 103"/>
                <a:gd name="T54" fmla="*/ 69 w 99"/>
                <a:gd name="T55" fmla="*/ 27 h 103"/>
                <a:gd name="T56" fmla="*/ 66 w 99"/>
                <a:gd name="T57" fmla="*/ 23 h 103"/>
                <a:gd name="T58" fmla="*/ 61 w 99"/>
                <a:gd name="T59" fmla="*/ 19 h 103"/>
                <a:gd name="T60" fmla="*/ 49 w 99"/>
                <a:gd name="T61" fmla="*/ 16 h 103"/>
                <a:gd name="T62" fmla="*/ 42 w 99"/>
                <a:gd name="T63" fmla="*/ 17 h 103"/>
                <a:gd name="T64" fmla="*/ 36 w 99"/>
                <a:gd name="T65" fmla="*/ 19 h 103"/>
                <a:gd name="T66" fmla="*/ 29 w 99"/>
                <a:gd name="T67" fmla="*/ 28 h 103"/>
                <a:gd name="T68" fmla="*/ 26 w 99"/>
                <a:gd name="T69" fmla="*/ 33 h 103"/>
                <a:gd name="T70" fmla="*/ 25 w 99"/>
                <a:gd name="T71" fmla="*/ 40 h 103"/>
                <a:gd name="T72" fmla="*/ 23 w 99"/>
                <a:gd name="T73" fmla="*/ 52 h 103"/>
                <a:gd name="T74" fmla="*/ 25 w 99"/>
                <a:gd name="T75" fmla="*/ 65 h 103"/>
                <a:gd name="T76" fmla="*/ 29 w 99"/>
                <a:gd name="T77" fmla="*/ 76 h 103"/>
                <a:gd name="T78" fmla="*/ 33 w 99"/>
                <a:gd name="T79" fmla="*/ 81 h 103"/>
                <a:gd name="T80" fmla="*/ 38 w 99"/>
                <a:gd name="T81" fmla="*/ 85 h 103"/>
                <a:gd name="T82" fmla="*/ 49 w 99"/>
                <a:gd name="T83" fmla="*/ 88 h 103"/>
                <a:gd name="T84" fmla="*/ 56 w 99"/>
                <a:gd name="T85" fmla="*/ 87 h 103"/>
                <a:gd name="T86" fmla="*/ 61 w 99"/>
                <a:gd name="T87" fmla="*/ 85 h 103"/>
                <a:gd name="T88" fmla="*/ 69 w 99"/>
                <a:gd name="T89" fmla="*/ 76 h 103"/>
                <a:gd name="T90" fmla="*/ 73 w 99"/>
                <a:gd name="T91" fmla="*/ 70 h 103"/>
                <a:gd name="T92" fmla="*/ 74 w 99"/>
                <a:gd name="T93" fmla="*/ 65 h 103"/>
                <a:gd name="T94" fmla="*/ 75 w 99"/>
                <a:gd name="T95"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 h="103">
                  <a:moveTo>
                    <a:pt x="99" y="52"/>
                  </a:moveTo>
                  <a:lnTo>
                    <a:pt x="99" y="52"/>
                  </a:lnTo>
                  <a:lnTo>
                    <a:pt x="98" y="64"/>
                  </a:lnTo>
                  <a:lnTo>
                    <a:pt x="95" y="73"/>
                  </a:lnTo>
                  <a:lnTo>
                    <a:pt x="95" y="73"/>
                  </a:lnTo>
                  <a:lnTo>
                    <a:pt x="91" y="82"/>
                  </a:lnTo>
                  <a:lnTo>
                    <a:pt x="85" y="90"/>
                  </a:lnTo>
                  <a:lnTo>
                    <a:pt x="85" y="90"/>
                  </a:lnTo>
                  <a:lnTo>
                    <a:pt x="78" y="95"/>
                  </a:lnTo>
                  <a:lnTo>
                    <a:pt x="70" y="100"/>
                  </a:lnTo>
                  <a:lnTo>
                    <a:pt x="70" y="100"/>
                  </a:lnTo>
                  <a:lnTo>
                    <a:pt x="60" y="103"/>
                  </a:lnTo>
                  <a:lnTo>
                    <a:pt x="49" y="103"/>
                  </a:lnTo>
                  <a:lnTo>
                    <a:pt x="49" y="103"/>
                  </a:lnTo>
                  <a:lnTo>
                    <a:pt x="38" y="103"/>
                  </a:lnTo>
                  <a:lnTo>
                    <a:pt x="29" y="100"/>
                  </a:lnTo>
                  <a:lnTo>
                    <a:pt x="29" y="100"/>
                  </a:lnTo>
                  <a:lnTo>
                    <a:pt x="19" y="95"/>
                  </a:lnTo>
                  <a:lnTo>
                    <a:pt x="13" y="90"/>
                  </a:lnTo>
                  <a:lnTo>
                    <a:pt x="13" y="90"/>
                  </a:lnTo>
                  <a:lnTo>
                    <a:pt x="7" y="82"/>
                  </a:lnTo>
                  <a:lnTo>
                    <a:pt x="4" y="74"/>
                  </a:lnTo>
                  <a:lnTo>
                    <a:pt x="4" y="74"/>
                  </a:lnTo>
                  <a:lnTo>
                    <a:pt x="1" y="64"/>
                  </a:lnTo>
                  <a:lnTo>
                    <a:pt x="0" y="52"/>
                  </a:lnTo>
                  <a:lnTo>
                    <a:pt x="0" y="52"/>
                  </a:lnTo>
                  <a:lnTo>
                    <a:pt x="1" y="41"/>
                  </a:lnTo>
                  <a:lnTo>
                    <a:pt x="4" y="31"/>
                  </a:lnTo>
                  <a:lnTo>
                    <a:pt x="4" y="31"/>
                  </a:lnTo>
                  <a:lnTo>
                    <a:pt x="7" y="23"/>
                  </a:lnTo>
                  <a:lnTo>
                    <a:pt x="13" y="15"/>
                  </a:lnTo>
                  <a:lnTo>
                    <a:pt x="13" y="15"/>
                  </a:lnTo>
                  <a:lnTo>
                    <a:pt x="19" y="9"/>
                  </a:lnTo>
                  <a:lnTo>
                    <a:pt x="29" y="5"/>
                  </a:lnTo>
                  <a:lnTo>
                    <a:pt x="29" y="5"/>
                  </a:lnTo>
                  <a:lnTo>
                    <a:pt x="38" y="1"/>
                  </a:lnTo>
                  <a:lnTo>
                    <a:pt x="49" y="0"/>
                  </a:lnTo>
                  <a:lnTo>
                    <a:pt x="49" y="0"/>
                  </a:lnTo>
                  <a:lnTo>
                    <a:pt x="60" y="1"/>
                  </a:lnTo>
                  <a:lnTo>
                    <a:pt x="70" y="5"/>
                  </a:lnTo>
                  <a:lnTo>
                    <a:pt x="70" y="5"/>
                  </a:lnTo>
                  <a:lnTo>
                    <a:pt x="78" y="9"/>
                  </a:lnTo>
                  <a:lnTo>
                    <a:pt x="85" y="15"/>
                  </a:lnTo>
                  <a:lnTo>
                    <a:pt x="85" y="15"/>
                  </a:lnTo>
                  <a:lnTo>
                    <a:pt x="91" y="22"/>
                  </a:lnTo>
                  <a:lnTo>
                    <a:pt x="95" y="31"/>
                  </a:lnTo>
                  <a:lnTo>
                    <a:pt x="95" y="31"/>
                  </a:lnTo>
                  <a:lnTo>
                    <a:pt x="98" y="41"/>
                  </a:lnTo>
                  <a:lnTo>
                    <a:pt x="99" y="52"/>
                  </a:lnTo>
                  <a:lnTo>
                    <a:pt x="99" y="52"/>
                  </a:lnTo>
                  <a:close/>
                  <a:moveTo>
                    <a:pt x="75" y="52"/>
                  </a:moveTo>
                  <a:lnTo>
                    <a:pt x="75" y="52"/>
                  </a:lnTo>
                  <a:lnTo>
                    <a:pt x="74" y="40"/>
                  </a:lnTo>
                  <a:lnTo>
                    <a:pt x="74" y="40"/>
                  </a:lnTo>
                  <a:lnTo>
                    <a:pt x="73" y="33"/>
                  </a:lnTo>
                  <a:lnTo>
                    <a:pt x="69" y="27"/>
                  </a:lnTo>
                  <a:lnTo>
                    <a:pt x="69" y="27"/>
                  </a:lnTo>
                  <a:lnTo>
                    <a:pt x="66" y="23"/>
                  </a:lnTo>
                  <a:lnTo>
                    <a:pt x="61" y="19"/>
                  </a:lnTo>
                  <a:lnTo>
                    <a:pt x="61" y="19"/>
                  </a:lnTo>
                  <a:lnTo>
                    <a:pt x="56" y="17"/>
                  </a:lnTo>
                  <a:lnTo>
                    <a:pt x="49" y="16"/>
                  </a:lnTo>
                  <a:lnTo>
                    <a:pt x="49" y="16"/>
                  </a:lnTo>
                  <a:lnTo>
                    <a:pt x="42" y="17"/>
                  </a:lnTo>
                  <a:lnTo>
                    <a:pt x="36" y="19"/>
                  </a:lnTo>
                  <a:lnTo>
                    <a:pt x="36" y="19"/>
                  </a:lnTo>
                  <a:lnTo>
                    <a:pt x="32" y="23"/>
                  </a:lnTo>
                  <a:lnTo>
                    <a:pt x="29" y="28"/>
                  </a:lnTo>
                  <a:lnTo>
                    <a:pt x="29" y="28"/>
                  </a:lnTo>
                  <a:lnTo>
                    <a:pt x="26" y="33"/>
                  </a:lnTo>
                  <a:lnTo>
                    <a:pt x="25" y="40"/>
                  </a:lnTo>
                  <a:lnTo>
                    <a:pt x="25" y="40"/>
                  </a:lnTo>
                  <a:lnTo>
                    <a:pt x="23" y="52"/>
                  </a:lnTo>
                  <a:lnTo>
                    <a:pt x="23" y="52"/>
                  </a:lnTo>
                  <a:lnTo>
                    <a:pt x="25" y="65"/>
                  </a:lnTo>
                  <a:lnTo>
                    <a:pt x="25" y="65"/>
                  </a:lnTo>
                  <a:lnTo>
                    <a:pt x="26" y="70"/>
                  </a:lnTo>
                  <a:lnTo>
                    <a:pt x="29" y="76"/>
                  </a:lnTo>
                  <a:lnTo>
                    <a:pt x="29" y="76"/>
                  </a:lnTo>
                  <a:lnTo>
                    <a:pt x="33" y="81"/>
                  </a:lnTo>
                  <a:lnTo>
                    <a:pt x="38" y="85"/>
                  </a:lnTo>
                  <a:lnTo>
                    <a:pt x="38" y="85"/>
                  </a:lnTo>
                  <a:lnTo>
                    <a:pt x="42" y="87"/>
                  </a:lnTo>
                  <a:lnTo>
                    <a:pt x="49" y="88"/>
                  </a:lnTo>
                  <a:lnTo>
                    <a:pt x="49" y="88"/>
                  </a:lnTo>
                  <a:lnTo>
                    <a:pt x="56" y="87"/>
                  </a:lnTo>
                  <a:lnTo>
                    <a:pt x="61" y="85"/>
                  </a:lnTo>
                  <a:lnTo>
                    <a:pt x="61" y="85"/>
                  </a:lnTo>
                  <a:lnTo>
                    <a:pt x="66" y="82"/>
                  </a:lnTo>
                  <a:lnTo>
                    <a:pt x="69" y="76"/>
                  </a:lnTo>
                  <a:lnTo>
                    <a:pt x="69" y="76"/>
                  </a:lnTo>
                  <a:lnTo>
                    <a:pt x="73" y="70"/>
                  </a:lnTo>
                  <a:lnTo>
                    <a:pt x="74" y="65"/>
                  </a:lnTo>
                  <a:lnTo>
                    <a:pt x="74" y="65"/>
                  </a:lnTo>
                  <a:lnTo>
                    <a:pt x="75" y="52"/>
                  </a:lnTo>
                  <a:lnTo>
                    <a:pt x="7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49" name="Freeform 403"/>
            <p:cNvSpPr>
              <a:spLocks/>
            </p:cNvSpPr>
            <p:nvPr/>
          </p:nvSpPr>
          <p:spPr bwMode="auto">
            <a:xfrm>
              <a:off x="3685435" y="3623771"/>
              <a:ext cx="112713" cy="163513"/>
            </a:xfrm>
            <a:custGeom>
              <a:avLst/>
              <a:gdLst>
                <a:gd name="T0" fmla="*/ 71 w 71"/>
                <a:gd name="T1" fmla="*/ 74 h 103"/>
                <a:gd name="T2" fmla="*/ 68 w 71"/>
                <a:gd name="T3" fmla="*/ 87 h 103"/>
                <a:gd name="T4" fmla="*/ 63 w 71"/>
                <a:gd name="T5" fmla="*/ 93 h 103"/>
                <a:gd name="T6" fmla="*/ 59 w 71"/>
                <a:gd name="T7" fmla="*/ 96 h 103"/>
                <a:gd name="T8" fmla="*/ 46 w 71"/>
                <a:gd name="T9" fmla="*/ 102 h 103"/>
                <a:gd name="T10" fmla="*/ 38 w 71"/>
                <a:gd name="T11" fmla="*/ 103 h 103"/>
                <a:gd name="T12" fmla="*/ 32 w 71"/>
                <a:gd name="T13" fmla="*/ 103 h 103"/>
                <a:gd name="T14" fmla="*/ 16 w 71"/>
                <a:gd name="T15" fmla="*/ 103 h 103"/>
                <a:gd name="T16" fmla="*/ 1 w 71"/>
                <a:gd name="T17" fmla="*/ 100 h 103"/>
                <a:gd name="T18" fmla="*/ 1 w 71"/>
                <a:gd name="T19" fmla="*/ 82 h 103"/>
                <a:gd name="T20" fmla="*/ 15 w 71"/>
                <a:gd name="T21" fmla="*/ 87 h 103"/>
                <a:gd name="T22" fmla="*/ 29 w 71"/>
                <a:gd name="T23" fmla="*/ 88 h 103"/>
                <a:gd name="T24" fmla="*/ 36 w 71"/>
                <a:gd name="T25" fmla="*/ 87 h 103"/>
                <a:gd name="T26" fmla="*/ 43 w 71"/>
                <a:gd name="T27" fmla="*/ 85 h 103"/>
                <a:gd name="T28" fmla="*/ 45 w 71"/>
                <a:gd name="T29" fmla="*/ 83 h 103"/>
                <a:gd name="T30" fmla="*/ 48 w 71"/>
                <a:gd name="T31" fmla="*/ 81 h 103"/>
                <a:gd name="T32" fmla="*/ 49 w 71"/>
                <a:gd name="T33" fmla="*/ 74 h 103"/>
                <a:gd name="T34" fmla="*/ 49 w 71"/>
                <a:gd name="T35" fmla="*/ 71 h 103"/>
                <a:gd name="T36" fmla="*/ 48 w 71"/>
                <a:gd name="T37" fmla="*/ 69 h 103"/>
                <a:gd name="T38" fmla="*/ 43 w 71"/>
                <a:gd name="T39" fmla="*/ 65 h 103"/>
                <a:gd name="T40" fmla="*/ 37 w 71"/>
                <a:gd name="T41" fmla="*/ 62 h 103"/>
                <a:gd name="T42" fmla="*/ 20 w 71"/>
                <a:gd name="T43" fmla="*/ 55 h 103"/>
                <a:gd name="T44" fmla="*/ 12 w 71"/>
                <a:gd name="T45" fmla="*/ 51 h 103"/>
                <a:gd name="T46" fmla="*/ 6 w 71"/>
                <a:gd name="T47" fmla="*/ 45 h 103"/>
                <a:gd name="T48" fmla="*/ 3 w 71"/>
                <a:gd name="T49" fmla="*/ 42 h 103"/>
                <a:gd name="T50" fmla="*/ 1 w 71"/>
                <a:gd name="T51" fmla="*/ 39 h 103"/>
                <a:gd name="T52" fmla="*/ 0 w 71"/>
                <a:gd name="T53" fmla="*/ 30 h 103"/>
                <a:gd name="T54" fmla="*/ 1 w 71"/>
                <a:gd name="T55" fmla="*/ 22 h 103"/>
                <a:gd name="T56" fmla="*/ 3 w 71"/>
                <a:gd name="T57" fmla="*/ 16 h 103"/>
                <a:gd name="T58" fmla="*/ 14 w 71"/>
                <a:gd name="T59" fmla="*/ 7 h 103"/>
                <a:gd name="T60" fmla="*/ 19 w 71"/>
                <a:gd name="T61" fmla="*/ 4 h 103"/>
                <a:gd name="T62" fmla="*/ 27 w 71"/>
                <a:gd name="T63" fmla="*/ 2 h 103"/>
                <a:gd name="T64" fmla="*/ 41 w 71"/>
                <a:gd name="T65" fmla="*/ 0 h 103"/>
                <a:gd name="T66" fmla="*/ 53 w 71"/>
                <a:gd name="T67" fmla="*/ 1 h 103"/>
                <a:gd name="T68" fmla="*/ 66 w 71"/>
                <a:gd name="T69" fmla="*/ 4 h 103"/>
                <a:gd name="T70" fmla="*/ 66 w 71"/>
                <a:gd name="T71" fmla="*/ 21 h 103"/>
                <a:gd name="T72" fmla="*/ 54 w 71"/>
                <a:gd name="T73" fmla="*/ 17 h 103"/>
                <a:gd name="T74" fmla="*/ 42 w 71"/>
                <a:gd name="T75" fmla="*/ 16 h 103"/>
                <a:gd name="T76" fmla="*/ 35 w 71"/>
                <a:gd name="T77" fmla="*/ 16 h 103"/>
                <a:gd name="T78" fmla="*/ 29 w 71"/>
                <a:gd name="T79" fmla="*/ 18 h 103"/>
                <a:gd name="T80" fmla="*/ 26 w 71"/>
                <a:gd name="T81" fmla="*/ 19 h 103"/>
                <a:gd name="T82" fmla="*/ 24 w 71"/>
                <a:gd name="T83" fmla="*/ 22 h 103"/>
                <a:gd name="T84" fmla="*/ 23 w 71"/>
                <a:gd name="T85" fmla="*/ 28 h 103"/>
                <a:gd name="T86" fmla="*/ 23 w 71"/>
                <a:gd name="T87" fmla="*/ 31 h 103"/>
                <a:gd name="T88" fmla="*/ 24 w 71"/>
                <a:gd name="T89" fmla="*/ 33 h 103"/>
                <a:gd name="T90" fmla="*/ 27 w 71"/>
                <a:gd name="T91" fmla="*/ 36 h 103"/>
                <a:gd name="T92" fmla="*/ 33 w 71"/>
                <a:gd name="T93" fmla="*/ 39 h 103"/>
                <a:gd name="T94" fmla="*/ 49 w 71"/>
                <a:gd name="T95" fmla="*/ 45 h 103"/>
                <a:gd name="T96" fmla="*/ 58 w 71"/>
                <a:gd name="T97" fmla="*/ 50 h 103"/>
                <a:gd name="T98" fmla="*/ 65 w 71"/>
                <a:gd name="T99" fmla="*/ 56 h 103"/>
                <a:gd name="T100" fmla="*/ 68 w 71"/>
                <a:gd name="T101" fmla="*/ 59 h 103"/>
                <a:gd name="T102" fmla="*/ 69 w 71"/>
                <a:gd name="T103" fmla="*/ 64 h 103"/>
                <a:gd name="T104" fmla="*/ 71 w 71"/>
                <a:gd name="T105"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103">
                  <a:moveTo>
                    <a:pt x="71" y="74"/>
                  </a:moveTo>
                  <a:lnTo>
                    <a:pt x="71" y="74"/>
                  </a:lnTo>
                  <a:lnTo>
                    <a:pt x="70" y="81"/>
                  </a:lnTo>
                  <a:lnTo>
                    <a:pt x="68" y="87"/>
                  </a:lnTo>
                  <a:lnTo>
                    <a:pt x="68" y="87"/>
                  </a:lnTo>
                  <a:lnTo>
                    <a:pt x="63" y="93"/>
                  </a:lnTo>
                  <a:lnTo>
                    <a:pt x="59" y="96"/>
                  </a:lnTo>
                  <a:lnTo>
                    <a:pt x="59" y="96"/>
                  </a:lnTo>
                  <a:lnTo>
                    <a:pt x="53" y="100"/>
                  </a:lnTo>
                  <a:lnTo>
                    <a:pt x="46" y="102"/>
                  </a:lnTo>
                  <a:lnTo>
                    <a:pt x="46" y="102"/>
                  </a:lnTo>
                  <a:lnTo>
                    <a:pt x="38" y="103"/>
                  </a:lnTo>
                  <a:lnTo>
                    <a:pt x="32" y="103"/>
                  </a:lnTo>
                  <a:lnTo>
                    <a:pt x="32" y="103"/>
                  </a:lnTo>
                  <a:lnTo>
                    <a:pt x="16" y="103"/>
                  </a:lnTo>
                  <a:lnTo>
                    <a:pt x="16" y="103"/>
                  </a:lnTo>
                  <a:lnTo>
                    <a:pt x="8" y="101"/>
                  </a:lnTo>
                  <a:lnTo>
                    <a:pt x="1" y="100"/>
                  </a:lnTo>
                  <a:lnTo>
                    <a:pt x="1" y="82"/>
                  </a:lnTo>
                  <a:lnTo>
                    <a:pt x="1" y="82"/>
                  </a:lnTo>
                  <a:lnTo>
                    <a:pt x="8" y="85"/>
                  </a:lnTo>
                  <a:lnTo>
                    <a:pt x="15" y="87"/>
                  </a:lnTo>
                  <a:lnTo>
                    <a:pt x="15" y="87"/>
                  </a:lnTo>
                  <a:lnTo>
                    <a:pt x="29" y="88"/>
                  </a:lnTo>
                  <a:lnTo>
                    <a:pt x="29" y="88"/>
                  </a:lnTo>
                  <a:lnTo>
                    <a:pt x="36" y="87"/>
                  </a:lnTo>
                  <a:lnTo>
                    <a:pt x="36" y="87"/>
                  </a:lnTo>
                  <a:lnTo>
                    <a:pt x="43" y="85"/>
                  </a:lnTo>
                  <a:lnTo>
                    <a:pt x="43" y="85"/>
                  </a:lnTo>
                  <a:lnTo>
                    <a:pt x="45" y="83"/>
                  </a:lnTo>
                  <a:lnTo>
                    <a:pt x="48" y="81"/>
                  </a:lnTo>
                  <a:lnTo>
                    <a:pt x="48" y="81"/>
                  </a:lnTo>
                  <a:lnTo>
                    <a:pt x="49" y="78"/>
                  </a:lnTo>
                  <a:lnTo>
                    <a:pt x="49" y="74"/>
                  </a:lnTo>
                  <a:lnTo>
                    <a:pt x="49" y="74"/>
                  </a:lnTo>
                  <a:lnTo>
                    <a:pt x="49" y="71"/>
                  </a:lnTo>
                  <a:lnTo>
                    <a:pt x="48" y="69"/>
                  </a:lnTo>
                  <a:lnTo>
                    <a:pt x="48" y="69"/>
                  </a:lnTo>
                  <a:lnTo>
                    <a:pt x="43" y="65"/>
                  </a:lnTo>
                  <a:lnTo>
                    <a:pt x="43" y="65"/>
                  </a:lnTo>
                  <a:lnTo>
                    <a:pt x="37" y="62"/>
                  </a:lnTo>
                  <a:lnTo>
                    <a:pt x="37" y="62"/>
                  </a:lnTo>
                  <a:lnTo>
                    <a:pt x="31" y="59"/>
                  </a:lnTo>
                  <a:lnTo>
                    <a:pt x="20" y="55"/>
                  </a:lnTo>
                  <a:lnTo>
                    <a:pt x="20" y="55"/>
                  </a:lnTo>
                  <a:lnTo>
                    <a:pt x="12" y="51"/>
                  </a:lnTo>
                  <a:lnTo>
                    <a:pt x="12" y="51"/>
                  </a:lnTo>
                  <a:lnTo>
                    <a:pt x="6" y="45"/>
                  </a:lnTo>
                  <a:lnTo>
                    <a:pt x="6" y="45"/>
                  </a:lnTo>
                  <a:lnTo>
                    <a:pt x="3" y="42"/>
                  </a:lnTo>
                  <a:lnTo>
                    <a:pt x="1" y="39"/>
                  </a:lnTo>
                  <a:lnTo>
                    <a:pt x="1" y="39"/>
                  </a:lnTo>
                  <a:lnTo>
                    <a:pt x="0" y="34"/>
                  </a:lnTo>
                  <a:lnTo>
                    <a:pt x="0" y="30"/>
                  </a:lnTo>
                  <a:lnTo>
                    <a:pt x="0" y="30"/>
                  </a:lnTo>
                  <a:lnTo>
                    <a:pt x="1" y="22"/>
                  </a:lnTo>
                  <a:lnTo>
                    <a:pt x="3" y="16"/>
                  </a:lnTo>
                  <a:lnTo>
                    <a:pt x="3" y="16"/>
                  </a:lnTo>
                  <a:lnTo>
                    <a:pt x="8" y="10"/>
                  </a:lnTo>
                  <a:lnTo>
                    <a:pt x="14" y="7"/>
                  </a:lnTo>
                  <a:lnTo>
                    <a:pt x="14" y="7"/>
                  </a:lnTo>
                  <a:lnTo>
                    <a:pt x="19" y="4"/>
                  </a:lnTo>
                  <a:lnTo>
                    <a:pt x="27" y="2"/>
                  </a:lnTo>
                  <a:lnTo>
                    <a:pt x="27" y="2"/>
                  </a:lnTo>
                  <a:lnTo>
                    <a:pt x="34" y="1"/>
                  </a:lnTo>
                  <a:lnTo>
                    <a:pt x="41" y="0"/>
                  </a:lnTo>
                  <a:lnTo>
                    <a:pt x="41" y="0"/>
                  </a:lnTo>
                  <a:lnTo>
                    <a:pt x="53" y="1"/>
                  </a:lnTo>
                  <a:lnTo>
                    <a:pt x="53" y="1"/>
                  </a:lnTo>
                  <a:lnTo>
                    <a:pt x="66" y="4"/>
                  </a:lnTo>
                  <a:lnTo>
                    <a:pt x="66" y="21"/>
                  </a:lnTo>
                  <a:lnTo>
                    <a:pt x="66" y="21"/>
                  </a:lnTo>
                  <a:lnTo>
                    <a:pt x="60" y="18"/>
                  </a:lnTo>
                  <a:lnTo>
                    <a:pt x="54" y="17"/>
                  </a:lnTo>
                  <a:lnTo>
                    <a:pt x="54" y="17"/>
                  </a:lnTo>
                  <a:lnTo>
                    <a:pt x="42" y="16"/>
                  </a:lnTo>
                  <a:lnTo>
                    <a:pt x="42" y="16"/>
                  </a:lnTo>
                  <a:lnTo>
                    <a:pt x="35" y="16"/>
                  </a:lnTo>
                  <a:lnTo>
                    <a:pt x="35" y="16"/>
                  </a:lnTo>
                  <a:lnTo>
                    <a:pt x="29" y="18"/>
                  </a:lnTo>
                  <a:lnTo>
                    <a:pt x="29" y="18"/>
                  </a:lnTo>
                  <a:lnTo>
                    <a:pt x="26" y="19"/>
                  </a:lnTo>
                  <a:lnTo>
                    <a:pt x="24" y="22"/>
                  </a:lnTo>
                  <a:lnTo>
                    <a:pt x="24" y="22"/>
                  </a:lnTo>
                  <a:lnTo>
                    <a:pt x="23" y="25"/>
                  </a:lnTo>
                  <a:lnTo>
                    <a:pt x="23" y="28"/>
                  </a:lnTo>
                  <a:lnTo>
                    <a:pt x="23" y="28"/>
                  </a:lnTo>
                  <a:lnTo>
                    <a:pt x="23" y="31"/>
                  </a:lnTo>
                  <a:lnTo>
                    <a:pt x="24" y="33"/>
                  </a:lnTo>
                  <a:lnTo>
                    <a:pt x="24" y="33"/>
                  </a:lnTo>
                  <a:lnTo>
                    <a:pt x="27" y="36"/>
                  </a:lnTo>
                  <a:lnTo>
                    <a:pt x="27" y="36"/>
                  </a:lnTo>
                  <a:lnTo>
                    <a:pt x="33" y="39"/>
                  </a:lnTo>
                  <a:lnTo>
                    <a:pt x="33" y="39"/>
                  </a:lnTo>
                  <a:lnTo>
                    <a:pt x="37" y="41"/>
                  </a:lnTo>
                  <a:lnTo>
                    <a:pt x="49" y="45"/>
                  </a:lnTo>
                  <a:lnTo>
                    <a:pt x="49" y="45"/>
                  </a:lnTo>
                  <a:lnTo>
                    <a:pt x="58" y="50"/>
                  </a:lnTo>
                  <a:lnTo>
                    <a:pt x="58" y="50"/>
                  </a:lnTo>
                  <a:lnTo>
                    <a:pt x="65" y="56"/>
                  </a:lnTo>
                  <a:lnTo>
                    <a:pt x="65" y="56"/>
                  </a:lnTo>
                  <a:lnTo>
                    <a:pt x="68" y="59"/>
                  </a:lnTo>
                  <a:lnTo>
                    <a:pt x="69" y="64"/>
                  </a:lnTo>
                  <a:lnTo>
                    <a:pt x="69" y="64"/>
                  </a:lnTo>
                  <a:lnTo>
                    <a:pt x="71" y="68"/>
                  </a:lnTo>
                  <a:lnTo>
                    <a:pt x="71" y="74"/>
                  </a:lnTo>
                  <a:lnTo>
                    <a:pt x="7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pic>
          <p:nvPicPr>
            <p:cNvPr id="50" name="Picture 67" descr="OS Reg Disk.png"/>
            <p:cNvPicPr>
              <a:picLocks noChangeAspect="1"/>
            </p:cNvPicPr>
            <p:nvPr/>
          </p:nvPicPr>
          <p:blipFill>
            <a:blip r:embed="rId15" cstate="print"/>
            <a:srcRect/>
            <a:stretch>
              <a:fillRect/>
            </a:stretch>
          </p:blipFill>
          <p:spPr bwMode="auto">
            <a:xfrm>
              <a:off x="5890211" y="5659061"/>
              <a:ext cx="1202069" cy="311705"/>
            </a:xfrm>
            <a:prstGeom prst="rect">
              <a:avLst/>
            </a:prstGeom>
            <a:noFill/>
            <a:ln w="9525">
              <a:noFill/>
              <a:miter lim="800000"/>
              <a:headEnd/>
              <a:tailEnd/>
            </a:ln>
          </p:spPr>
        </p:pic>
        <p:pic>
          <p:nvPicPr>
            <p:cNvPr id="51" name="Picture 67" descr="OS Reg Disk.png"/>
            <p:cNvPicPr>
              <a:picLocks noChangeAspect="1"/>
            </p:cNvPicPr>
            <p:nvPr/>
          </p:nvPicPr>
          <p:blipFill>
            <a:blip r:embed="rId15" cstate="print"/>
            <a:srcRect/>
            <a:stretch>
              <a:fillRect/>
            </a:stretch>
          </p:blipFill>
          <p:spPr bwMode="auto">
            <a:xfrm>
              <a:off x="6937525" y="5650568"/>
              <a:ext cx="1214152" cy="320198"/>
            </a:xfrm>
            <a:prstGeom prst="rect">
              <a:avLst/>
            </a:prstGeom>
            <a:noFill/>
            <a:ln w="9525">
              <a:noFill/>
              <a:miter lim="800000"/>
              <a:headEnd/>
              <a:tailEnd/>
            </a:ln>
          </p:spPr>
        </p:pic>
        <p:sp>
          <p:nvSpPr>
            <p:cNvPr id="52" name="矩形 51"/>
            <p:cNvSpPr/>
            <p:nvPr/>
          </p:nvSpPr>
          <p:spPr>
            <a:xfrm>
              <a:off x="5962106" y="5865982"/>
              <a:ext cx="1005403" cy="338554"/>
            </a:xfrm>
            <a:prstGeom prst="rect">
              <a:avLst/>
            </a:prstGeom>
          </p:spPr>
          <p:txBody>
            <a:bodyPr wrap="none">
              <a:spAutoFit/>
            </a:bodyPr>
            <a:lstStyle/>
            <a:p>
              <a:pPr algn="ctr" defTabSz="801688" fontAlgn="base">
                <a:spcBef>
                  <a:spcPct val="0"/>
                </a:spcBef>
                <a:spcAft>
                  <a:spcPct val="0"/>
                </a:spcAft>
              </a:pPr>
              <a:r>
                <a:rPr lang="zh-CN" altLang="en-US" sz="1600" dirty="0" smtClean="0">
                  <a:solidFill>
                    <a:schemeClr val="tx1">
                      <a:lumMod val="95000"/>
                      <a:lumOff val="5000"/>
                    </a:schemeClr>
                  </a:solidFill>
                  <a:latin typeface="+mn-lt"/>
                  <a:ea typeface="+mn-ea"/>
                </a:rPr>
                <a:t>存储资源</a:t>
              </a:r>
            </a:p>
          </p:txBody>
        </p:sp>
        <p:sp>
          <p:nvSpPr>
            <p:cNvPr id="53" name="流程图: 磁盘 52"/>
            <p:cNvSpPr/>
            <p:nvPr/>
          </p:nvSpPr>
          <p:spPr bwMode="auto">
            <a:xfrm>
              <a:off x="5724128" y="4732624"/>
              <a:ext cx="1656184" cy="374046"/>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C00000"/>
                  </a:solidFill>
                  <a:effectLst/>
                  <a:latin typeface="+mn-lt"/>
                  <a:ea typeface="+mn-ea"/>
                </a:rPr>
                <a:t>系统母盘</a:t>
              </a:r>
              <a:r>
                <a:rPr kumimoji="0" lang="en-US" altLang="zh-CN" sz="1200" b="1" i="0" u="none" strike="noStrike" cap="none" normalizeH="0" baseline="0" dirty="0" smtClean="0">
                  <a:ln>
                    <a:noFill/>
                  </a:ln>
                  <a:solidFill>
                    <a:srgbClr val="C00000"/>
                  </a:solidFill>
                  <a:effectLst/>
                  <a:latin typeface="+mn-lt"/>
                  <a:ea typeface="+mn-ea"/>
                </a:rPr>
                <a:t>(</a:t>
              </a:r>
              <a:r>
                <a:rPr kumimoji="0" lang="zh-CN" altLang="en-US" sz="1200" b="1" i="0" u="none" strike="noStrike" cap="none" normalizeH="0" baseline="0" dirty="0" smtClean="0">
                  <a:ln>
                    <a:noFill/>
                  </a:ln>
                  <a:solidFill>
                    <a:srgbClr val="C00000"/>
                  </a:solidFill>
                  <a:effectLst/>
                  <a:latin typeface="+mn-lt"/>
                  <a:ea typeface="+mn-ea"/>
                </a:rPr>
                <a:t>共用只读</a:t>
              </a:r>
              <a:r>
                <a:rPr kumimoji="0" lang="en-US" altLang="zh-CN" sz="1200" b="1" i="0" u="none" strike="noStrike" cap="none" normalizeH="0" baseline="0" dirty="0" smtClean="0">
                  <a:ln>
                    <a:noFill/>
                  </a:ln>
                  <a:solidFill>
                    <a:srgbClr val="C00000"/>
                  </a:solidFill>
                  <a:effectLst/>
                  <a:latin typeface="+mn-lt"/>
                  <a:ea typeface="+mn-ea"/>
                </a:rPr>
                <a:t>)</a:t>
              </a:r>
              <a:endParaRPr kumimoji="0" lang="zh-CN" altLang="en-US" sz="1200" b="1" i="0" u="none" strike="noStrike" cap="none" normalizeH="0" baseline="0" dirty="0" smtClean="0">
                <a:ln>
                  <a:noFill/>
                </a:ln>
                <a:solidFill>
                  <a:srgbClr val="C00000"/>
                </a:solidFill>
                <a:effectLst/>
                <a:latin typeface="+mn-lt"/>
                <a:ea typeface="+mn-ea"/>
              </a:endParaRPr>
            </a:p>
          </p:txBody>
        </p:sp>
        <p:sp>
          <p:nvSpPr>
            <p:cNvPr id="54" name="流程图: 磁盘 53"/>
            <p:cNvSpPr/>
            <p:nvPr/>
          </p:nvSpPr>
          <p:spPr bwMode="auto">
            <a:xfrm>
              <a:off x="5076056" y="2946430"/>
              <a:ext cx="661678" cy="306034"/>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accent2">
                      <a:lumMod val="75000"/>
                    </a:schemeClr>
                  </a:solidFill>
                  <a:effectLst/>
                  <a:latin typeface="+mn-lt"/>
                  <a:ea typeface="+mn-ea"/>
                </a:rPr>
                <a:t>差分盘</a:t>
              </a:r>
            </a:p>
          </p:txBody>
        </p:sp>
        <p:sp>
          <p:nvSpPr>
            <p:cNvPr id="55" name="流程图: 磁盘 54"/>
            <p:cNvSpPr/>
            <p:nvPr/>
          </p:nvSpPr>
          <p:spPr bwMode="auto">
            <a:xfrm>
              <a:off x="4959042" y="4530606"/>
              <a:ext cx="333038" cy="1171107"/>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mn-ea"/>
                </a:rPr>
                <a:t>用户盘</a:t>
              </a:r>
            </a:p>
          </p:txBody>
        </p:sp>
        <p:sp>
          <p:nvSpPr>
            <p:cNvPr id="56" name="AutoShape 23"/>
            <p:cNvSpPr>
              <a:spLocks noChangeArrowheads="1"/>
            </p:cNvSpPr>
            <p:nvPr/>
          </p:nvSpPr>
          <p:spPr bwMode="auto">
            <a:xfrm>
              <a:off x="6084168" y="2165992"/>
              <a:ext cx="700122"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en-US" altLang="zh-CN" sz="1400" b="0" dirty="0" smtClean="0">
                  <a:solidFill>
                    <a:srgbClr val="000000"/>
                  </a:solidFill>
                  <a:latin typeface="+mn-lt"/>
                  <a:ea typeface="+mn-ea"/>
                  <a:cs typeface="Arial Unicode MS" pitchFamily="34" charset="-122"/>
                </a:rPr>
                <a:t>VM</a:t>
              </a:r>
              <a:endParaRPr lang="zh-CN" altLang="en-US" sz="1400" b="0" dirty="0">
                <a:solidFill>
                  <a:srgbClr val="000000"/>
                </a:solidFill>
                <a:latin typeface="+mn-lt"/>
                <a:ea typeface="+mn-ea"/>
                <a:cs typeface="Arial Unicode MS" pitchFamily="34" charset="-122"/>
              </a:endParaRPr>
            </a:p>
          </p:txBody>
        </p:sp>
        <p:pic>
          <p:nvPicPr>
            <p:cNvPr id="57" name="Picture 67" descr="OS Reg Disk.png"/>
            <p:cNvPicPr>
              <a:picLocks noChangeAspect="1"/>
            </p:cNvPicPr>
            <p:nvPr/>
          </p:nvPicPr>
          <p:blipFill>
            <a:blip r:embed="rId15" cstate="print"/>
            <a:srcRect/>
            <a:stretch>
              <a:fillRect/>
            </a:stretch>
          </p:blipFill>
          <p:spPr bwMode="auto">
            <a:xfrm>
              <a:off x="4716016" y="5659061"/>
              <a:ext cx="1276073" cy="311705"/>
            </a:xfrm>
            <a:prstGeom prst="rect">
              <a:avLst/>
            </a:prstGeom>
            <a:noFill/>
            <a:ln w="9525">
              <a:noFill/>
              <a:miter lim="800000"/>
              <a:headEnd/>
              <a:tailEnd/>
            </a:ln>
          </p:spPr>
        </p:pic>
        <p:cxnSp>
          <p:nvCxnSpPr>
            <p:cNvPr id="58" name="直接箭头连接符 8"/>
            <p:cNvCxnSpPr/>
            <p:nvPr/>
          </p:nvCxnSpPr>
          <p:spPr bwMode="auto">
            <a:xfrm>
              <a:off x="5076056" y="2500125"/>
              <a:ext cx="0" cy="2102489"/>
            </a:xfrm>
            <a:prstGeom prst="straightConnector1">
              <a:avLst/>
            </a:prstGeom>
            <a:noFill/>
            <a:ln w="22225" cap="flat" cmpd="sng" algn="ctr">
              <a:solidFill>
                <a:srgbClr val="00B050"/>
              </a:solidFill>
              <a:prstDash val="sysDash"/>
              <a:round/>
              <a:headEnd type="arrow"/>
              <a:tailEnd type="arrow"/>
            </a:ln>
            <a:effectLst/>
          </p:spPr>
        </p:cxnSp>
        <p:sp>
          <p:nvSpPr>
            <p:cNvPr id="59" name="流程图: 磁盘 58"/>
            <p:cNvSpPr/>
            <p:nvPr/>
          </p:nvSpPr>
          <p:spPr bwMode="auto">
            <a:xfrm>
              <a:off x="7740352" y="4530606"/>
              <a:ext cx="333038" cy="1146345"/>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accent2">
                      <a:lumMod val="75000"/>
                    </a:schemeClr>
                  </a:solidFill>
                  <a:effectLst/>
                  <a:latin typeface="+mn-lt"/>
                  <a:ea typeface="+mn-ea"/>
                </a:rPr>
                <a:t>用户盘</a:t>
              </a:r>
            </a:p>
          </p:txBody>
        </p:sp>
        <p:cxnSp>
          <p:nvCxnSpPr>
            <p:cNvPr id="60" name="直接箭头连接符 59"/>
            <p:cNvCxnSpPr>
              <a:stCxn id="63" idx="3"/>
              <a:endCxn id="53" idx="0"/>
            </p:cNvCxnSpPr>
            <p:nvPr/>
          </p:nvCxnSpPr>
          <p:spPr>
            <a:xfrm>
              <a:off x="6542005" y="3562784"/>
              <a:ext cx="10215" cy="1294522"/>
            </a:xfrm>
            <a:prstGeom prst="straightConnector1">
              <a:avLst/>
            </a:prstGeom>
            <a:noFill/>
            <a:ln w="22225" cap="flat" cmpd="sng" algn="ctr">
              <a:solidFill>
                <a:schemeClr val="accent2">
                  <a:lumMod val="75000"/>
                </a:schemeClr>
              </a:solidFill>
              <a:prstDash val="sysDash"/>
              <a:round/>
              <a:headEnd type="arrow" w="med" len="med"/>
              <a:tailEnd type="none" w="med" len="med"/>
            </a:ln>
            <a:effectLst/>
          </p:spPr>
        </p:cxnSp>
        <p:sp>
          <p:nvSpPr>
            <p:cNvPr id="61" name="AutoShape 23"/>
            <p:cNvSpPr>
              <a:spLocks noChangeArrowheads="1"/>
            </p:cNvSpPr>
            <p:nvPr/>
          </p:nvSpPr>
          <p:spPr bwMode="auto">
            <a:xfrm>
              <a:off x="7236296" y="2181371"/>
              <a:ext cx="700122" cy="344661"/>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r>
                <a:rPr lang="en-US" altLang="zh-CN" sz="1400" b="0" dirty="0" smtClean="0">
                  <a:solidFill>
                    <a:srgbClr val="000000"/>
                  </a:solidFill>
                  <a:latin typeface="+mn-lt"/>
                  <a:ea typeface="+mn-ea"/>
                  <a:cs typeface="Arial Unicode MS" pitchFamily="34" charset="-122"/>
                </a:rPr>
                <a:t>VM</a:t>
              </a:r>
              <a:endParaRPr lang="zh-CN" altLang="en-US" sz="1400" b="0" dirty="0">
                <a:solidFill>
                  <a:srgbClr val="000000"/>
                </a:solidFill>
                <a:latin typeface="+mn-lt"/>
                <a:ea typeface="+mn-ea"/>
                <a:cs typeface="Arial Unicode MS" pitchFamily="34" charset="-122"/>
              </a:endParaRPr>
            </a:p>
          </p:txBody>
        </p:sp>
        <p:sp>
          <p:nvSpPr>
            <p:cNvPr id="62" name="矩形 61"/>
            <p:cNvSpPr/>
            <p:nvPr/>
          </p:nvSpPr>
          <p:spPr>
            <a:xfrm>
              <a:off x="5995320" y="1352289"/>
              <a:ext cx="902812" cy="307777"/>
            </a:xfrm>
            <a:prstGeom prst="rect">
              <a:avLst/>
            </a:prstGeom>
          </p:spPr>
          <p:txBody>
            <a:bodyPr wrap="none">
              <a:spAutoFit/>
            </a:bodyPr>
            <a:lstStyle/>
            <a:p>
              <a:pPr algn="ctr" defTabSz="801688" fontAlgn="base">
                <a:spcBef>
                  <a:spcPct val="0"/>
                </a:spcBef>
                <a:spcAft>
                  <a:spcPct val="0"/>
                </a:spcAft>
              </a:pPr>
              <a:r>
                <a:rPr lang="zh-CN" altLang="en-US" sz="1400" dirty="0" smtClean="0">
                  <a:latin typeface="+mn-lt"/>
                  <a:ea typeface="+mn-ea"/>
                </a:rPr>
                <a:t>计算资源</a:t>
              </a:r>
            </a:p>
          </p:txBody>
        </p:sp>
        <p:sp>
          <p:nvSpPr>
            <p:cNvPr id="63" name="流程图: 磁盘 62"/>
            <p:cNvSpPr/>
            <p:nvPr/>
          </p:nvSpPr>
          <p:spPr bwMode="auto">
            <a:xfrm>
              <a:off x="5796136" y="3188738"/>
              <a:ext cx="1491737" cy="374046"/>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C00000"/>
                  </a:solidFill>
                  <a:effectLst/>
                  <a:latin typeface="+mn-lt"/>
                  <a:ea typeface="+mn-ea"/>
                </a:rPr>
                <a:t>系统母盘</a:t>
              </a:r>
              <a:r>
                <a:rPr kumimoji="0" lang="en-US" altLang="zh-CN" sz="1200" b="1" i="0" u="none" strike="noStrike" cap="none" normalizeH="0" baseline="0" dirty="0" smtClean="0">
                  <a:ln>
                    <a:noFill/>
                  </a:ln>
                  <a:solidFill>
                    <a:srgbClr val="C00000"/>
                  </a:solidFill>
                  <a:effectLst/>
                  <a:latin typeface="+mn-lt"/>
                  <a:ea typeface="+mn-ea"/>
                </a:rPr>
                <a:t>(</a:t>
              </a:r>
              <a:r>
                <a:rPr lang="zh-CN" altLang="en-US" sz="1200" b="1" dirty="0" smtClean="0">
                  <a:solidFill>
                    <a:srgbClr val="C00000"/>
                  </a:solidFill>
                  <a:latin typeface="+mn-lt"/>
                  <a:ea typeface="+mn-ea"/>
                </a:rPr>
                <a:t>压缩去重</a:t>
              </a:r>
              <a:r>
                <a:rPr kumimoji="0" lang="en-US" altLang="zh-CN" sz="1200" b="1" i="0" u="none" strike="noStrike" cap="none" normalizeH="0" baseline="0" dirty="0" smtClean="0">
                  <a:ln>
                    <a:noFill/>
                  </a:ln>
                  <a:solidFill>
                    <a:srgbClr val="C00000"/>
                  </a:solidFill>
                  <a:effectLst/>
                  <a:latin typeface="+mn-lt"/>
                  <a:ea typeface="+mn-ea"/>
                </a:rPr>
                <a:t>)</a:t>
              </a:r>
              <a:endParaRPr kumimoji="0" lang="zh-CN" altLang="en-US" sz="1200" b="1" i="0" u="none" strike="noStrike" cap="none" normalizeH="0" baseline="0" dirty="0" smtClean="0">
                <a:ln>
                  <a:noFill/>
                </a:ln>
                <a:solidFill>
                  <a:srgbClr val="C00000"/>
                </a:solidFill>
                <a:effectLst/>
                <a:latin typeface="+mn-lt"/>
                <a:ea typeface="+mn-ea"/>
              </a:endParaRPr>
            </a:p>
          </p:txBody>
        </p:sp>
        <p:sp>
          <p:nvSpPr>
            <p:cNvPr id="64" name="流程图: 磁盘 63"/>
            <p:cNvSpPr/>
            <p:nvPr/>
          </p:nvSpPr>
          <p:spPr bwMode="auto">
            <a:xfrm>
              <a:off x="6012160" y="2802414"/>
              <a:ext cx="648071" cy="306034"/>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accent2">
                      <a:lumMod val="75000"/>
                    </a:schemeClr>
                  </a:solidFill>
                  <a:effectLst/>
                  <a:latin typeface="+mn-lt"/>
                  <a:ea typeface="+mn-ea"/>
                </a:rPr>
                <a:t>差分盘</a:t>
              </a:r>
            </a:p>
          </p:txBody>
        </p:sp>
        <p:sp>
          <p:nvSpPr>
            <p:cNvPr id="65" name="流程图: 磁盘 64"/>
            <p:cNvSpPr/>
            <p:nvPr/>
          </p:nvSpPr>
          <p:spPr bwMode="auto">
            <a:xfrm>
              <a:off x="7092280" y="2856420"/>
              <a:ext cx="724923" cy="306034"/>
            </a:xfrm>
            <a:prstGeom prst="flowChartMagneticDisk">
              <a:avLst/>
            </a:prstGeom>
            <a:solidFill>
              <a:srgbClr val="FFFFFF"/>
            </a:solidFill>
            <a:ln w="9525" cap="flat" cmpd="sng" algn="ctr">
              <a:solidFill>
                <a:schemeClr val="accent5">
                  <a:lumMod val="75000"/>
                </a:schemeClr>
              </a:solidFill>
              <a:prstDash val="sysDash"/>
              <a:round/>
              <a:headEnd type="none" w="med" len="med"/>
              <a:tailEnd type="none" w="med" len="med"/>
            </a:ln>
            <a:effectLst>
              <a:innerShdw blurRad="63500" dist="50800" dir="13500000">
                <a:schemeClr val="accent1">
                  <a:alpha val="50000"/>
                </a:schemeClr>
              </a:innerShdw>
            </a:effectLst>
          </p:spPr>
          <p:txBody>
            <a:bodyPr vert="horz" wrap="squar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accent2">
                      <a:lumMod val="75000"/>
                    </a:schemeClr>
                  </a:solidFill>
                  <a:effectLst/>
                  <a:latin typeface="+mn-lt"/>
                  <a:ea typeface="+mn-ea"/>
                </a:rPr>
                <a:t>差分盘</a:t>
              </a:r>
            </a:p>
          </p:txBody>
        </p:sp>
        <p:cxnSp>
          <p:nvCxnSpPr>
            <p:cNvPr id="66" name="直接箭头连接符 8"/>
            <p:cNvCxnSpPr/>
            <p:nvPr/>
          </p:nvCxnSpPr>
          <p:spPr bwMode="auto">
            <a:xfrm>
              <a:off x="7884368" y="2510653"/>
              <a:ext cx="0" cy="2007572"/>
            </a:xfrm>
            <a:prstGeom prst="straightConnector1">
              <a:avLst/>
            </a:prstGeom>
            <a:noFill/>
            <a:ln w="22225" cap="flat" cmpd="sng" algn="ctr">
              <a:solidFill>
                <a:srgbClr val="00B050"/>
              </a:solidFill>
              <a:prstDash val="sysDash"/>
              <a:round/>
              <a:headEnd type="arrow"/>
              <a:tailEnd type="arrow"/>
            </a:ln>
            <a:effectLst/>
          </p:spPr>
        </p:cxnSp>
        <p:cxnSp>
          <p:nvCxnSpPr>
            <p:cNvPr id="67" name="直接箭头连接符 66"/>
            <p:cNvCxnSpPr/>
            <p:nvPr/>
          </p:nvCxnSpPr>
          <p:spPr>
            <a:xfrm flipH="1">
              <a:off x="6839556" y="2555106"/>
              <a:ext cx="467469" cy="613399"/>
            </a:xfrm>
            <a:prstGeom prst="straightConnector1">
              <a:avLst/>
            </a:prstGeom>
            <a:noFill/>
            <a:ln w="22225" cap="flat" cmpd="sng" algn="ctr">
              <a:solidFill>
                <a:schemeClr val="accent2">
                  <a:lumMod val="75000"/>
                </a:schemeClr>
              </a:solidFill>
              <a:prstDash val="sysDash"/>
              <a:round/>
              <a:headEnd type="arrow" w="med" len="med"/>
              <a:tailEnd type="none" w="med" len="med"/>
            </a:ln>
            <a:effectLst/>
          </p:spPr>
        </p:cxnSp>
        <p:cxnSp>
          <p:nvCxnSpPr>
            <p:cNvPr id="68" name="直接箭头连接符 67"/>
            <p:cNvCxnSpPr/>
            <p:nvPr/>
          </p:nvCxnSpPr>
          <p:spPr>
            <a:xfrm>
              <a:off x="5436096" y="2516790"/>
              <a:ext cx="576064" cy="671948"/>
            </a:xfrm>
            <a:prstGeom prst="straightConnector1">
              <a:avLst/>
            </a:prstGeom>
            <a:noFill/>
            <a:ln w="22225" cap="flat" cmpd="sng" algn="ctr">
              <a:solidFill>
                <a:schemeClr val="accent2">
                  <a:lumMod val="75000"/>
                </a:schemeClr>
              </a:solidFill>
              <a:prstDash val="sysDash"/>
              <a:round/>
              <a:headEnd type="arrow" w="med" len="med"/>
              <a:tailEnd type="none" w="med" len="med"/>
            </a:ln>
            <a:effectLst/>
          </p:spPr>
        </p:cxnSp>
        <p:cxnSp>
          <p:nvCxnSpPr>
            <p:cNvPr id="69" name="直接箭头连接符 68"/>
            <p:cNvCxnSpPr/>
            <p:nvPr/>
          </p:nvCxnSpPr>
          <p:spPr>
            <a:xfrm>
              <a:off x="6732240" y="2500125"/>
              <a:ext cx="26025" cy="734337"/>
            </a:xfrm>
            <a:prstGeom prst="straightConnector1">
              <a:avLst/>
            </a:prstGeom>
            <a:noFill/>
            <a:ln w="22225" cap="flat" cmpd="sng" algn="ctr">
              <a:solidFill>
                <a:schemeClr val="accent2">
                  <a:lumMod val="75000"/>
                </a:schemeClr>
              </a:solidFill>
              <a:prstDash val="sysDash"/>
              <a:round/>
              <a:headEnd type="arrow" w="med" len="med"/>
              <a:tailEnd type="none" w="med" len="med"/>
            </a:ln>
            <a:effectLst/>
          </p:spPr>
        </p:cxnSp>
        <p:cxnSp>
          <p:nvCxnSpPr>
            <p:cNvPr id="70" name="直接箭头连接符 69"/>
            <p:cNvCxnSpPr/>
            <p:nvPr/>
          </p:nvCxnSpPr>
          <p:spPr>
            <a:xfrm flipH="1" flipV="1">
              <a:off x="5292080" y="2518127"/>
              <a:ext cx="6803" cy="428303"/>
            </a:xfrm>
            <a:prstGeom prst="straightConnector1">
              <a:avLst/>
            </a:prstGeom>
            <a:noFill/>
            <a:ln w="22225" cap="flat" cmpd="sng" algn="ctr">
              <a:solidFill>
                <a:srgbClr val="7030A0"/>
              </a:solidFill>
              <a:prstDash val="sysDash"/>
              <a:round/>
              <a:headEnd type="arrow" w="med" len="med"/>
              <a:tailEnd type="arrow" w="med" len="med"/>
            </a:ln>
            <a:effectLst/>
          </p:spPr>
        </p:cxnSp>
        <p:cxnSp>
          <p:nvCxnSpPr>
            <p:cNvPr id="71" name="直接箭头连接符 70"/>
            <p:cNvCxnSpPr/>
            <p:nvPr/>
          </p:nvCxnSpPr>
          <p:spPr>
            <a:xfrm flipH="1" flipV="1">
              <a:off x="6221383" y="2514384"/>
              <a:ext cx="8081" cy="281893"/>
            </a:xfrm>
            <a:prstGeom prst="straightConnector1">
              <a:avLst/>
            </a:prstGeom>
            <a:noFill/>
            <a:ln w="22225" cap="flat" cmpd="sng" algn="ctr">
              <a:solidFill>
                <a:srgbClr val="7030A0"/>
              </a:solidFill>
              <a:prstDash val="sysDash"/>
              <a:round/>
              <a:headEnd type="arrow" w="med" len="med"/>
              <a:tailEnd type="arrow" w="med" len="med"/>
            </a:ln>
            <a:effectLst/>
          </p:spPr>
        </p:cxnSp>
        <p:cxnSp>
          <p:nvCxnSpPr>
            <p:cNvPr id="72" name="直接箭头连接符 71"/>
            <p:cNvCxnSpPr/>
            <p:nvPr/>
          </p:nvCxnSpPr>
          <p:spPr>
            <a:xfrm flipH="1" flipV="1">
              <a:off x="7524329" y="2514383"/>
              <a:ext cx="4737" cy="321969"/>
            </a:xfrm>
            <a:prstGeom prst="straightConnector1">
              <a:avLst/>
            </a:prstGeom>
            <a:noFill/>
            <a:ln w="22225" cap="flat" cmpd="sng" algn="ctr">
              <a:solidFill>
                <a:srgbClr val="7030A0"/>
              </a:solidFill>
              <a:prstDash val="sysDash"/>
              <a:round/>
              <a:headEnd type="arrow" w="med" len="med"/>
              <a:tailEnd type="arrow" w="med" len="med"/>
            </a:ln>
            <a:effectLst/>
          </p:spPr>
        </p:cxnSp>
        <p:sp>
          <p:nvSpPr>
            <p:cNvPr id="73" name="矩形 72"/>
            <p:cNvSpPr/>
            <p:nvPr/>
          </p:nvSpPr>
          <p:spPr>
            <a:xfrm>
              <a:off x="7857366" y="2586390"/>
              <a:ext cx="459050" cy="954107"/>
            </a:xfrm>
            <a:prstGeom prst="rect">
              <a:avLst/>
            </a:prstGeom>
          </p:spPr>
          <p:txBody>
            <a:bodyPr wrap="square">
              <a:spAutoFit/>
            </a:bodyPr>
            <a:lstStyle/>
            <a:p>
              <a:pPr algn="ctr" defTabSz="801688" fontAlgn="base">
                <a:spcBef>
                  <a:spcPct val="0"/>
                </a:spcBef>
                <a:spcAft>
                  <a:spcPct val="0"/>
                </a:spcAft>
              </a:pPr>
              <a:r>
                <a:rPr lang="zh-CN" altLang="en-US" sz="1400" dirty="0" smtClean="0">
                  <a:latin typeface="+mn-lt"/>
                  <a:ea typeface="+mn-ea"/>
                </a:rPr>
                <a:t>内</a:t>
              </a:r>
              <a:endParaRPr lang="en-US" altLang="zh-CN" sz="1400" dirty="0" smtClean="0">
                <a:latin typeface="+mn-lt"/>
                <a:ea typeface="+mn-ea"/>
              </a:endParaRPr>
            </a:p>
            <a:p>
              <a:pPr algn="ctr" defTabSz="801688" fontAlgn="base">
                <a:spcBef>
                  <a:spcPct val="0"/>
                </a:spcBef>
                <a:spcAft>
                  <a:spcPct val="0"/>
                </a:spcAft>
              </a:pPr>
              <a:r>
                <a:rPr lang="zh-CN" altLang="en-US" sz="1400" dirty="0" smtClean="0">
                  <a:latin typeface="+mn-lt"/>
                  <a:ea typeface="+mn-ea"/>
                </a:rPr>
                <a:t>存</a:t>
              </a:r>
              <a:endParaRPr lang="en-US" altLang="zh-CN" sz="1400" dirty="0" smtClean="0">
                <a:latin typeface="+mn-lt"/>
                <a:ea typeface="+mn-ea"/>
              </a:endParaRPr>
            </a:p>
            <a:p>
              <a:pPr algn="ctr" defTabSz="801688" fontAlgn="base">
                <a:spcBef>
                  <a:spcPct val="0"/>
                </a:spcBef>
                <a:spcAft>
                  <a:spcPct val="0"/>
                </a:spcAft>
              </a:pPr>
              <a:r>
                <a:rPr lang="zh-CN" altLang="en-US" sz="1400" dirty="0" smtClean="0">
                  <a:latin typeface="+mn-lt"/>
                  <a:ea typeface="+mn-ea"/>
                </a:rPr>
                <a:t>资</a:t>
              </a:r>
              <a:endParaRPr lang="en-US" altLang="zh-CN" sz="1400" dirty="0" smtClean="0">
                <a:latin typeface="+mn-lt"/>
                <a:ea typeface="+mn-ea"/>
              </a:endParaRPr>
            </a:p>
            <a:p>
              <a:pPr algn="ctr" defTabSz="801688" fontAlgn="base">
                <a:spcBef>
                  <a:spcPct val="0"/>
                </a:spcBef>
                <a:spcAft>
                  <a:spcPct val="0"/>
                </a:spcAft>
              </a:pPr>
              <a:r>
                <a:rPr lang="zh-CN" altLang="en-US" sz="1400" dirty="0" smtClean="0">
                  <a:latin typeface="+mn-lt"/>
                  <a:ea typeface="+mn-ea"/>
                </a:rPr>
                <a:t>源</a:t>
              </a:r>
            </a:p>
          </p:txBody>
        </p:sp>
      </p:grpSp>
    </p:spTree>
    <p:extLst>
      <p:ext uri="{BB962C8B-B14F-4D97-AF65-F5344CB8AC3E}">
        <p14:creationId xmlns:p14="http://schemas.microsoft.com/office/powerpoint/2010/main" val="4201798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3"/>
            <a:r>
              <a:rPr lang="zh-CN" altLang="en-US" smtClean="0"/>
              <a:t>高性能图形处理桌面</a:t>
            </a:r>
            <a:endParaRPr lang="en-US" dirty="0"/>
          </a:p>
        </p:txBody>
      </p:sp>
      <p:pic>
        <p:nvPicPr>
          <p:cNvPr id="4" name="图片 3"/>
          <p:cNvPicPr/>
          <p:nvPr/>
        </p:nvPicPr>
        <p:blipFill>
          <a:blip r:embed="rId3" cstate="print"/>
          <a:srcRect/>
          <a:stretch>
            <a:fillRect/>
          </a:stretch>
        </p:blipFill>
        <p:spPr bwMode="auto">
          <a:xfrm>
            <a:off x="796479" y="1376363"/>
            <a:ext cx="3703513" cy="4824411"/>
          </a:xfrm>
          <a:prstGeom prst="rect">
            <a:avLst/>
          </a:prstGeom>
          <a:noFill/>
        </p:spPr>
      </p:pic>
      <p:pic>
        <p:nvPicPr>
          <p:cNvPr id="5" name="图片 4"/>
          <p:cNvPicPr/>
          <p:nvPr/>
        </p:nvPicPr>
        <p:blipFill>
          <a:blip r:embed="rId4" cstate="print"/>
          <a:srcRect/>
          <a:stretch>
            <a:fillRect/>
          </a:stretch>
        </p:blipFill>
        <p:spPr bwMode="auto">
          <a:xfrm>
            <a:off x="4645920" y="1359025"/>
            <a:ext cx="3708213" cy="4824412"/>
          </a:xfrm>
          <a:prstGeom prst="rect">
            <a:avLst/>
          </a:prstGeom>
          <a:noFill/>
        </p:spPr>
      </p:pic>
    </p:spTree>
    <p:extLst>
      <p:ext uri="{BB962C8B-B14F-4D97-AF65-F5344CB8AC3E}">
        <p14:creationId xmlns:p14="http://schemas.microsoft.com/office/powerpoint/2010/main" val="500293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0"/>
          </p:nvPr>
        </p:nvSpPr>
        <p:spPr/>
        <p:txBody>
          <a:bodyPr/>
          <a:lstStyle/>
          <a:p>
            <a:pPr lvl="0">
              <a:buClr>
                <a:schemeClr val="bg1">
                  <a:lumMod val="50000"/>
                </a:schemeClr>
              </a:buClr>
            </a:pPr>
            <a:r>
              <a:rPr lang="zh-CN" altLang="en-US" dirty="0">
                <a:solidFill>
                  <a:schemeClr val="bg1">
                    <a:lumMod val="50000"/>
                  </a:schemeClr>
                </a:solidFill>
              </a:rPr>
              <a:t>桌面云概述</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华为桌面云解决方案架构</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华为桌面云桌面类型</a:t>
            </a:r>
            <a:endParaRPr lang="en-US" altLang="zh-CN" dirty="0">
              <a:solidFill>
                <a:schemeClr val="bg1">
                  <a:lumMod val="50000"/>
                </a:schemeClr>
              </a:solidFill>
            </a:endParaRPr>
          </a:p>
          <a:p>
            <a:r>
              <a:rPr lang="zh-CN" altLang="en-US" b="1" dirty="0" smtClean="0"/>
              <a:t>华为桌面云关键特性</a:t>
            </a:r>
          </a:p>
        </p:txBody>
      </p:sp>
    </p:spTree>
    <p:extLst>
      <p:ext uri="{BB962C8B-B14F-4D97-AF65-F5344CB8AC3E}">
        <p14:creationId xmlns:p14="http://schemas.microsoft.com/office/powerpoint/2010/main" val="1425747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HDP </a:t>
            </a:r>
            <a:r>
              <a:rPr lang="zh-CN" altLang="en-US" dirty="0" smtClean="0"/>
              <a:t>华为桌面协议</a:t>
            </a:r>
            <a:endParaRPr lang="zh-CN" altLang="en-US" dirty="0"/>
          </a:p>
        </p:txBody>
      </p:sp>
      <p:pic>
        <p:nvPicPr>
          <p:cNvPr id="89" name="图片 88"/>
          <p:cNvPicPr>
            <a:picLocks noChangeAspect="1"/>
          </p:cNvPicPr>
          <p:nvPr/>
        </p:nvPicPr>
        <p:blipFill>
          <a:blip r:embed="rId3"/>
          <a:stretch>
            <a:fillRect/>
          </a:stretch>
        </p:blipFill>
        <p:spPr>
          <a:xfrm>
            <a:off x="819330" y="1664804"/>
            <a:ext cx="7505340" cy="3167490"/>
          </a:xfrm>
          <a:prstGeom prst="rect">
            <a:avLst/>
          </a:prstGeom>
        </p:spPr>
      </p:pic>
      <p:sp>
        <p:nvSpPr>
          <p:cNvPr id="133" name="Rectangle 2"/>
          <p:cNvSpPr txBox="1">
            <a:spLocks noChangeArrowheads="1"/>
          </p:cNvSpPr>
          <p:nvPr/>
        </p:nvSpPr>
        <p:spPr>
          <a:xfrm>
            <a:off x="2495808" y="5004662"/>
            <a:ext cx="4152384" cy="492669"/>
          </a:xfrm>
          <a:prstGeom prst="rect">
            <a:avLst/>
          </a:prstGeom>
          <a:solidFill>
            <a:srgbClr val="0070C0">
              <a:alpha val="41000"/>
            </a:srgbClr>
          </a:solidFill>
          <a:ln>
            <a:noFill/>
          </a:ln>
          <a:effectLst/>
        </p:spPr>
        <p:txBody>
          <a:bodyPr vert="horz" wrap="square" lIns="69860" tIns="34930" rIns="69860" bIns="34930" numCol="1" rtlCol="0" anchor="ctr" anchorCtr="0" compatLnSpc="1">
            <a:prstTxWarp prst="textNoShape">
              <a:avLst/>
            </a:prstTxWarp>
          </a:bodyPr>
          <a:lstStyle/>
          <a:p>
            <a:pPr algn="ctr" defTabSz="458939" fontAlgn="base">
              <a:spcBef>
                <a:spcPct val="0"/>
              </a:spcBef>
              <a:spcAft>
                <a:spcPct val="0"/>
              </a:spcAft>
              <a:buClr>
                <a:srgbClr val="CC9900"/>
              </a:buClr>
              <a:buFont typeface="Wingdings" pitchFamily="2" charset="2"/>
              <a:buNone/>
              <a:defRPr/>
            </a:pPr>
            <a:r>
              <a:rPr lang="en-US" altLang="zh-CN" sz="1400" b="1" dirty="0" smtClean="0">
                <a:solidFill>
                  <a:srgbClr val="FFFFFF"/>
                </a:solidFill>
                <a:latin typeface="+mn-lt"/>
                <a:cs typeface="Arial" pitchFamily="34" charset="0"/>
              </a:rPr>
              <a:t>32 virtual channels, 4K HD videos editing, high security and reliability</a:t>
            </a:r>
            <a:endParaRPr lang="zh-CN" altLang="en-US" sz="1400" b="1" dirty="0">
              <a:solidFill>
                <a:srgbClr val="FFFFFF"/>
              </a:solidFill>
              <a:latin typeface="+mn-lt"/>
              <a:cs typeface="Arial" pitchFamily="34" charset="0"/>
            </a:endParaRPr>
          </a:p>
        </p:txBody>
      </p:sp>
    </p:spTree>
    <p:extLst>
      <p:ext uri="{BB962C8B-B14F-4D97-AF65-F5344CB8AC3E}">
        <p14:creationId xmlns:p14="http://schemas.microsoft.com/office/powerpoint/2010/main" val="422659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华为</a:t>
            </a:r>
            <a:r>
              <a:rPr lang="en-US" altLang="zh-CN" dirty="0"/>
              <a:t>FusionCloud</a:t>
            </a:r>
            <a:r>
              <a:rPr lang="zh-CN" altLang="en-US" dirty="0"/>
              <a:t>桌面云解决方案是基于华为云平台的一种虚拟桌面应用，通过在云平台上部署华为桌面云软件，使终端用户通过瘦客户端或者其他设备来访问跨平台的整个客户桌面和应用。</a:t>
            </a:r>
          </a:p>
        </p:txBody>
      </p:sp>
    </p:spTree>
    <p:extLst>
      <p:ext uri="{BB962C8B-B14F-4D97-AF65-F5344CB8AC3E}">
        <p14:creationId xmlns:p14="http://schemas.microsoft.com/office/powerpoint/2010/main" val="720002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r>
              <a:rPr lang="zh-CN" altLang="en-US" dirty="0" smtClean="0">
                <a:sym typeface="Calibri" pitchFamily="34" charset="0"/>
              </a:rPr>
              <a:t>桌面云安全方案</a:t>
            </a:r>
          </a:p>
        </p:txBody>
      </p:sp>
      <p:grpSp>
        <p:nvGrpSpPr>
          <p:cNvPr id="10" name="组合 9"/>
          <p:cNvGrpSpPr/>
          <p:nvPr/>
        </p:nvGrpSpPr>
        <p:grpSpPr>
          <a:xfrm>
            <a:off x="748598" y="1376363"/>
            <a:ext cx="7963861" cy="4824945"/>
            <a:chOff x="748598" y="1376363"/>
            <a:chExt cx="7963861" cy="4493567"/>
          </a:xfrm>
        </p:grpSpPr>
        <p:pic>
          <p:nvPicPr>
            <p:cNvPr id="65" name="Picture 2" descr="云"/>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23026" y="1527878"/>
              <a:ext cx="3788071" cy="1403220"/>
            </a:xfrm>
            <a:prstGeom prst="rect">
              <a:avLst/>
            </a:prstGeom>
            <a:solidFill>
              <a:schemeClr val="accent3"/>
            </a:solidFill>
            <a:ln>
              <a:noFill/>
            </a:ln>
          </p:spPr>
          <p:style>
            <a:lnRef idx="1">
              <a:schemeClr val="accent2"/>
            </a:lnRef>
            <a:fillRef idx="2">
              <a:schemeClr val="accent2"/>
            </a:fillRef>
            <a:effectRef idx="1">
              <a:schemeClr val="accent2"/>
            </a:effectRef>
            <a:fontRef idx="minor">
              <a:schemeClr val="dk1"/>
            </a:fontRef>
          </p:style>
        </p:pic>
        <p:sp>
          <p:nvSpPr>
            <p:cNvPr id="66" name="矩形 65"/>
            <p:cNvSpPr/>
            <p:nvPr/>
          </p:nvSpPr>
          <p:spPr bwMode="auto">
            <a:xfrm>
              <a:off x="6652585" y="3265501"/>
              <a:ext cx="1948694" cy="2395333"/>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mn-ea"/>
              </a:endParaRPr>
            </a:p>
          </p:txBody>
        </p:sp>
        <p:sp>
          <p:nvSpPr>
            <p:cNvPr id="67" name="矩形 94"/>
            <p:cNvSpPr>
              <a:spLocks noChangeArrowheads="1"/>
            </p:cNvSpPr>
            <p:nvPr/>
          </p:nvSpPr>
          <p:spPr bwMode="auto">
            <a:xfrm>
              <a:off x="6652548" y="3128038"/>
              <a:ext cx="1951501" cy="242348"/>
            </a:xfrm>
            <a:prstGeom prst="rect">
              <a:avLst/>
            </a:prstGeom>
            <a:solidFill>
              <a:srgbClr val="92D050"/>
            </a:solidFill>
            <a:ln>
              <a:headEnd/>
              <a:tailEnd/>
            </a:ln>
          </p:spPr>
          <p:style>
            <a:lnRef idx="1">
              <a:schemeClr val="accent6"/>
            </a:lnRef>
            <a:fillRef idx="2">
              <a:schemeClr val="accent6"/>
            </a:fillRef>
            <a:effectRef idx="1">
              <a:schemeClr val="accent6"/>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sz="900" dirty="0" smtClean="0">
                <a:solidFill>
                  <a:srgbClr val="000000"/>
                </a:solidFill>
              </a:endParaRPr>
            </a:p>
          </p:txBody>
        </p:sp>
        <p:sp>
          <p:nvSpPr>
            <p:cNvPr id="68" name="矩形 67"/>
            <p:cNvSpPr/>
            <p:nvPr/>
          </p:nvSpPr>
          <p:spPr bwMode="auto">
            <a:xfrm>
              <a:off x="4710868" y="4447192"/>
              <a:ext cx="1941679" cy="1153897"/>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000" kern="0" dirty="0">
                <a:solidFill>
                  <a:srgbClr val="000000"/>
                </a:solidFill>
                <a:latin typeface="+mn-lt"/>
                <a:ea typeface="+mn-ea"/>
              </a:endParaRPr>
            </a:p>
          </p:txBody>
        </p:sp>
        <p:sp>
          <p:nvSpPr>
            <p:cNvPr id="69" name="矩形 68"/>
            <p:cNvSpPr/>
            <p:nvPr/>
          </p:nvSpPr>
          <p:spPr bwMode="auto">
            <a:xfrm>
              <a:off x="4639308" y="3307304"/>
              <a:ext cx="2013229" cy="1212113"/>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mn-ea"/>
              </a:endParaRPr>
            </a:p>
          </p:txBody>
        </p:sp>
        <p:sp>
          <p:nvSpPr>
            <p:cNvPr id="70" name="矩形 90"/>
            <p:cNvSpPr>
              <a:spLocks noChangeArrowheads="1"/>
            </p:cNvSpPr>
            <p:nvPr/>
          </p:nvSpPr>
          <p:spPr bwMode="auto">
            <a:xfrm>
              <a:off x="4710868" y="3128038"/>
              <a:ext cx="1941679" cy="242348"/>
            </a:xfrm>
            <a:prstGeom prst="rect">
              <a:avLst/>
            </a:prstGeom>
            <a:solidFill>
              <a:srgbClr val="92D050"/>
            </a:solidFill>
            <a:ln>
              <a:headEnd/>
              <a:tailEnd/>
            </a:ln>
          </p:spPr>
          <p:style>
            <a:lnRef idx="1">
              <a:schemeClr val="accent6"/>
            </a:lnRef>
            <a:fillRef idx="2">
              <a:schemeClr val="accent6"/>
            </a:fillRef>
            <a:effectRef idx="1">
              <a:schemeClr val="accent6"/>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sz="900" dirty="0" smtClean="0">
                <a:solidFill>
                  <a:srgbClr val="000000"/>
                </a:solidFill>
              </a:endParaRPr>
            </a:p>
          </p:txBody>
        </p:sp>
        <p:sp>
          <p:nvSpPr>
            <p:cNvPr id="71" name="矩形 70"/>
            <p:cNvSpPr/>
            <p:nvPr/>
          </p:nvSpPr>
          <p:spPr bwMode="auto">
            <a:xfrm>
              <a:off x="2697631" y="3370386"/>
              <a:ext cx="2013229" cy="2230703"/>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mn-ea"/>
              </a:endParaRPr>
            </a:p>
          </p:txBody>
        </p:sp>
        <p:sp>
          <p:nvSpPr>
            <p:cNvPr id="73" name="矩形 88"/>
            <p:cNvSpPr>
              <a:spLocks noChangeArrowheads="1"/>
            </p:cNvSpPr>
            <p:nvPr/>
          </p:nvSpPr>
          <p:spPr bwMode="auto">
            <a:xfrm>
              <a:off x="2706663" y="4437530"/>
              <a:ext cx="2013229" cy="23201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sz="1000" dirty="0" smtClean="0">
                <a:solidFill>
                  <a:srgbClr val="000000"/>
                </a:solidFill>
              </a:endParaRPr>
            </a:p>
          </p:txBody>
        </p:sp>
        <p:sp>
          <p:nvSpPr>
            <p:cNvPr id="75" name="矩形 74"/>
            <p:cNvSpPr/>
            <p:nvPr/>
          </p:nvSpPr>
          <p:spPr bwMode="auto">
            <a:xfrm>
              <a:off x="786813" y="4457905"/>
              <a:ext cx="1910814" cy="1143184"/>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mn-ea"/>
              </a:endParaRPr>
            </a:p>
          </p:txBody>
        </p:sp>
        <p:sp>
          <p:nvSpPr>
            <p:cNvPr id="76" name="矩形 86"/>
            <p:cNvSpPr>
              <a:spLocks noChangeArrowheads="1"/>
            </p:cNvSpPr>
            <p:nvPr/>
          </p:nvSpPr>
          <p:spPr bwMode="auto">
            <a:xfrm>
              <a:off x="766623" y="4439665"/>
              <a:ext cx="1910814" cy="234670"/>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sz="1000" dirty="0" smtClean="0">
                <a:solidFill>
                  <a:srgbClr val="000000"/>
                </a:solidFill>
              </a:endParaRPr>
            </a:p>
          </p:txBody>
        </p:sp>
        <p:sp>
          <p:nvSpPr>
            <p:cNvPr id="78" name="矩形 85"/>
            <p:cNvSpPr>
              <a:spLocks noChangeArrowheads="1"/>
            </p:cNvSpPr>
            <p:nvPr/>
          </p:nvSpPr>
          <p:spPr bwMode="auto">
            <a:xfrm>
              <a:off x="2697631" y="3128037"/>
              <a:ext cx="2013229" cy="253061"/>
            </a:xfrm>
            <a:prstGeom prst="rect">
              <a:avLst/>
            </a:prstGeom>
            <a:solidFill>
              <a:srgbClr val="92D050"/>
            </a:solidFill>
            <a:ln>
              <a:headEnd/>
              <a:tailEnd/>
            </a:ln>
          </p:spPr>
          <p:style>
            <a:lnRef idx="1">
              <a:schemeClr val="accent6"/>
            </a:lnRef>
            <a:fillRef idx="2">
              <a:schemeClr val="accent6"/>
            </a:fillRef>
            <a:effectRef idx="1">
              <a:schemeClr val="accent6"/>
            </a:effectRef>
            <a:fontRef idx="minor">
              <a:schemeClr val="dk1"/>
            </a:fontRef>
          </p:style>
          <p:txBody>
            <a:bodyPr lIns="83366" tIns="41683" rIns="83366" bIns="41683"/>
            <a:lstStyle/>
            <a:p>
              <a:pPr defTabSz="831919">
                <a:buClr>
                  <a:srgbClr val="CC9900"/>
                </a:buClr>
                <a:buFont typeface="Wingdings" pitchFamily="2" charset="2"/>
                <a:buChar char="n"/>
              </a:pPr>
              <a:endParaRPr lang="zh-CN" altLang="en-US" sz="900" dirty="0" smtClean="0">
                <a:solidFill>
                  <a:srgbClr val="000000"/>
                </a:solidFill>
              </a:endParaRPr>
            </a:p>
          </p:txBody>
        </p:sp>
        <p:sp>
          <p:nvSpPr>
            <p:cNvPr id="80" name="矩形 79"/>
            <p:cNvSpPr/>
            <p:nvPr/>
          </p:nvSpPr>
          <p:spPr bwMode="auto">
            <a:xfrm>
              <a:off x="2706663" y="3430534"/>
              <a:ext cx="2013229" cy="851927"/>
            </a:xfrm>
            <a:prstGeom prst="rect">
              <a:avLst/>
            </a:prstGeom>
            <a:solidFill>
              <a:srgbClr val="777777">
                <a:lumMod val="20000"/>
                <a:lumOff val="80000"/>
              </a:srgbClr>
            </a:solidFill>
            <a:ln>
              <a:noFill/>
            </a:ln>
            <a:effectLst/>
            <a:extLst/>
          </p:spPr>
          <p:txBody>
            <a:bodyPr lIns="83366" tIns="41683" rIns="83366" bIns="41683"/>
            <a:lstStyle/>
            <a:p>
              <a:pPr defTabSz="832027" fontAlgn="auto">
                <a:spcBef>
                  <a:spcPts val="0"/>
                </a:spcBef>
                <a:spcAft>
                  <a:spcPts val="0"/>
                </a:spcAft>
                <a:buClr>
                  <a:srgbClr val="CC9900"/>
                </a:buClr>
                <a:buFont typeface="Wingdings" pitchFamily="2" charset="2"/>
                <a:buChar char="n"/>
                <a:defRPr/>
              </a:pPr>
              <a:endParaRPr lang="zh-CN" altLang="en-US" sz="1100" kern="0" dirty="0">
                <a:solidFill>
                  <a:srgbClr val="000000"/>
                </a:solidFill>
                <a:latin typeface="+mn-lt"/>
                <a:ea typeface="+mn-ea"/>
              </a:endParaRPr>
            </a:p>
          </p:txBody>
        </p:sp>
        <p:sp>
          <p:nvSpPr>
            <p:cNvPr id="82" name="Text Box 21"/>
            <p:cNvSpPr txBox="1">
              <a:spLocks noChangeArrowheads="1"/>
            </p:cNvSpPr>
            <p:nvPr/>
          </p:nvSpPr>
          <p:spPr bwMode="gray">
            <a:xfrm>
              <a:off x="5492490" y="2058092"/>
              <a:ext cx="1235341" cy="281036"/>
            </a:xfrm>
            <a:prstGeom prst="rect">
              <a:avLst/>
            </a:prstGeom>
            <a:noFill/>
            <a:ln w="9525">
              <a:noFill/>
              <a:miter lim="800000"/>
              <a:headEnd/>
              <a:tailEnd/>
            </a:ln>
          </p:spPr>
          <p:txBody>
            <a:bodyPr wrap="square" lIns="64952" tIns="32479" rIns="64952" bIns="32479">
              <a:spAutoFit/>
            </a:bodyPr>
            <a:lstStyle/>
            <a:p>
              <a:pPr algn="ctr" defTabSz="832189" fontAlgn="auto">
                <a:spcBef>
                  <a:spcPts val="0"/>
                </a:spcBef>
                <a:spcAft>
                  <a:spcPts val="0"/>
                </a:spcAft>
                <a:defRPr/>
              </a:pPr>
              <a:r>
                <a:rPr lang="zh-CN" altLang="en-US" sz="1400" kern="0" dirty="0" smtClean="0">
                  <a:solidFill>
                    <a:srgbClr val="FF0000"/>
                  </a:solidFill>
                  <a:latin typeface="+mn-lt"/>
                  <a:ea typeface="+mn-ea"/>
                </a:rPr>
                <a:t>桌面云系统</a:t>
              </a:r>
            </a:p>
          </p:txBody>
        </p:sp>
        <p:grpSp>
          <p:nvGrpSpPr>
            <p:cNvPr id="3" name="组合 89"/>
            <p:cNvGrpSpPr/>
            <p:nvPr/>
          </p:nvGrpSpPr>
          <p:grpSpPr>
            <a:xfrm>
              <a:off x="2286755" y="2304649"/>
              <a:ext cx="2606594" cy="452438"/>
              <a:chOff x="2477080" y="2232298"/>
              <a:chExt cx="3022497" cy="510783"/>
            </a:xfrm>
          </p:grpSpPr>
          <p:sp>
            <p:nvSpPr>
              <p:cNvPr id="119" name="Line 2"/>
              <p:cNvSpPr>
                <a:spLocks noChangeShapeType="1"/>
              </p:cNvSpPr>
              <p:nvPr/>
            </p:nvSpPr>
            <p:spPr bwMode="auto">
              <a:xfrm flipV="1">
                <a:off x="2477080" y="2232298"/>
                <a:ext cx="3022497" cy="510783"/>
              </a:xfrm>
              <a:prstGeom prst="line">
                <a:avLst/>
              </a:prstGeom>
              <a:noFill/>
              <a:ln w="63500">
                <a:solidFill>
                  <a:srgbClr val="000000"/>
                </a:solidFill>
                <a:prstDash val="sysDash"/>
                <a:round/>
                <a:headEnd/>
                <a:tailEnd/>
              </a:ln>
            </p:spPr>
            <p:txBody>
              <a:bodyPr lIns="71332" tIns="35666" rIns="71332" bIns="35666"/>
              <a:lstStyle/>
              <a:p>
                <a:pPr defTabSz="832189" fontAlgn="auto">
                  <a:spcBef>
                    <a:spcPts val="0"/>
                  </a:spcBef>
                  <a:spcAft>
                    <a:spcPts val="0"/>
                  </a:spcAft>
                  <a:defRPr/>
                </a:pPr>
                <a:endParaRPr lang="en-US" sz="1100" kern="0" dirty="0" smtClean="0">
                  <a:solidFill>
                    <a:srgbClr val="FFFFFF"/>
                  </a:solidFill>
                  <a:latin typeface="+mn-lt"/>
                  <a:ea typeface="+mn-ea"/>
                </a:endParaRPr>
              </a:p>
            </p:txBody>
          </p:sp>
          <p:grpSp>
            <p:nvGrpSpPr>
              <p:cNvPr id="4" name="Group 114"/>
              <p:cNvGrpSpPr>
                <a:grpSpLocks noChangeAspect="1"/>
              </p:cNvGrpSpPr>
              <p:nvPr/>
            </p:nvGrpSpPr>
            <p:grpSpPr bwMode="auto">
              <a:xfrm>
                <a:off x="3456374" y="2311147"/>
                <a:ext cx="416446" cy="391398"/>
                <a:chOff x="3050" y="311"/>
                <a:chExt cx="466" cy="487"/>
              </a:xfrm>
            </p:grpSpPr>
            <p:sp>
              <p:nvSpPr>
                <p:cNvPr id="135" name="Freeform 115"/>
                <p:cNvSpPr>
                  <a:spLocks noChangeAspect="1"/>
                </p:cNvSpPr>
                <p:nvPr/>
              </p:nvSpPr>
              <p:spPr bwMode="auto">
                <a:xfrm>
                  <a:off x="3436" y="375"/>
                  <a:ext cx="80" cy="423"/>
                </a:xfrm>
                <a:custGeom>
                  <a:avLst/>
                  <a:gdLst>
                    <a:gd name="T0" fmla="*/ 40894464 w 40"/>
                    <a:gd name="T1" fmla="*/ 5439897 h 211"/>
                    <a:gd name="T2" fmla="*/ 5242880 w 40"/>
                    <a:gd name="T3" fmla="*/ 22946136 h 211"/>
                    <a:gd name="T4" fmla="*/ 0 w 40"/>
                    <a:gd name="T5" fmla="*/ 227623427 h 211"/>
                    <a:gd name="T6" fmla="*/ 9437184 w 40"/>
                    <a:gd name="T7" fmla="*/ 223261244 h 211"/>
                    <a:gd name="T8" fmla="*/ 37748738 w 40"/>
                    <a:gd name="T9" fmla="*/ 194741349 h 211"/>
                    <a:gd name="T10" fmla="*/ 41943040 w 40"/>
                    <a:gd name="T11" fmla="*/ 182705475 h 211"/>
                    <a:gd name="T12" fmla="*/ 41943040 w 40"/>
                    <a:gd name="T13" fmla="*/ 17479935 h 211"/>
                    <a:gd name="T14" fmla="*/ 40894464 w 40"/>
                    <a:gd name="T15" fmla="*/ 5439897 h 211"/>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211"/>
                    <a:gd name="T26" fmla="*/ 40 w 40"/>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211">
                      <a:moveTo>
                        <a:pt x="39" y="5"/>
                      </a:moveTo>
                      <a:cubicBezTo>
                        <a:pt x="35" y="0"/>
                        <a:pt x="5" y="21"/>
                        <a:pt x="5" y="21"/>
                      </a:cubicBezTo>
                      <a:cubicBezTo>
                        <a:pt x="0" y="207"/>
                        <a:pt x="0" y="207"/>
                        <a:pt x="0" y="207"/>
                      </a:cubicBezTo>
                      <a:cubicBezTo>
                        <a:pt x="0" y="207"/>
                        <a:pt x="0" y="211"/>
                        <a:pt x="9" y="203"/>
                      </a:cubicBezTo>
                      <a:cubicBezTo>
                        <a:pt x="17" y="196"/>
                        <a:pt x="32" y="182"/>
                        <a:pt x="36" y="177"/>
                      </a:cubicBezTo>
                      <a:cubicBezTo>
                        <a:pt x="39" y="174"/>
                        <a:pt x="40" y="174"/>
                        <a:pt x="40" y="166"/>
                      </a:cubicBezTo>
                      <a:cubicBezTo>
                        <a:pt x="40" y="16"/>
                        <a:pt x="40" y="16"/>
                        <a:pt x="40" y="16"/>
                      </a:cubicBezTo>
                      <a:cubicBezTo>
                        <a:pt x="40" y="6"/>
                        <a:pt x="39" y="6"/>
                        <a:pt x="39" y="5"/>
                      </a:cubicBezTo>
                      <a:close/>
                    </a:path>
                  </a:pathLst>
                </a:custGeom>
                <a:solidFill>
                  <a:srgbClr val="0B3C68"/>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36" name="Freeform 116"/>
                <p:cNvSpPr>
                  <a:spLocks noChangeAspect="1"/>
                </p:cNvSpPr>
                <p:nvPr/>
              </p:nvSpPr>
              <p:spPr bwMode="auto">
                <a:xfrm>
                  <a:off x="3050" y="311"/>
                  <a:ext cx="458" cy="113"/>
                </a:xfrm>
                <a:custGeom>
                  <a:avLst/>
                  <a:gdLst>
                    <a:gd name="T0" fmla="*/ 240123904 w 229"/>
                    <a:gd name="T1" fmla="*/ 42676004 h 56"/>
                    <a:gd name="T2" fmla="*/ 208666632 w 229"/>
                    <a:gd name="T3" fmla="*/ 70115093 h 56"/>
                    <a:gd name="T4" fmla="*/ 8388610 w 229"/>
                    <a:gd name="T5" fmla="*/ 24862810 h 56"/>
                    <a:gd name="T6" fmla="*/ 1048576 w 229"/>
                    <a:gd name="T7" fmla="*/ 31115470 h 56"/>
                    <a:gd name="T8" fmla="*/ 4194305 w 229"/>
                    <a:gd name="T9" fmla="*/ 21149179 h 56"/>
                    <a:gd name="T10" fmla="*/ 30408704 w 229"/>
                    <a:gd name="T11" fmla="*/ 2429886 h 56"/>
                    <a:gd name="T12" fmla="*/ 34603015 w 229"/>
                    <a:gd name="T13" fmla="*/ 0 h 56"/>
                    <a:gd name="T14" fmla="*/ 232783874 w 229"/>
                    <a:gd name="T15" fmla="*/ 40285377 h 56"/>
                    <a:gd name="T16" fmla="*/ 240123904 w 229"/>
                    <a:gd name="T17" fmla="*/ 4267600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9"/>
                    <a:gd name="T28" fmla="*/ 0 h 56"/>
                    <a:gd name="T29" fmla="*/ 229 w 229"/>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9" h="56">
                      <a:moveTo>
                        <a:pt x="229" y="34"/>
                      </a:moveTo>
                      <a:cubicBezTo>
                        <a:pt x="199" y="56"/>
                        <a:pt x="199" y="56"/>
                        <a:pt x="199" y="56"/>
                      </a:cubicBezTo>
                      <a:cubicBezTo>
                        <a:pt x="86" y="36"/>
                        <a:pt x="17" y="22"/>
                        <a:pt x="8" y="20"/>
                      </a:cubicBezTo>
                      <a:cubicBezTo>
                        <a:pt x="3" y="19"/>
                        <a:pt x="1" y="25"/>
                        <a:pt x="1" y="25"/>
                      </a:cubicBezTo>
                      <a:cubicBezTo>
                        <a:pt x="1" y="25"/>
                        <a:pt x="0" y="20"/>
                        <a:pt x="4" y="17"/>
                      </a:cubicBezTo>
                      <a:cubicBezTo>
                        <a:pt x="7" y="15"/>
                        <a:pt x="22" y="6"/>
                        <a:pt x="29" y="2"/>
                      </a:cubicBezTo>
                      <a:cubicBezTo>
                        <a:pt x="31" y="0"/>
                        <a:pt x="33" y="0"/>
                        <a:pt x="33" y="0"/>
                      </a:cubicBezTo>
                      <a:cubicBezTo>
                        <a:pt x="33" y="0"/>
                        <a:pt x="219" y="32"/>
                        <a:pt x="222" y="32"/>
                      </a:cubicBezTo>
                      <a:cubicBezTo>
                        <a:pt x="229" y="34"/>
                        <a:pt x="229" y="34"/>
                        <a:pt x="229" y="34"/>
                      </a:cubicBezTo>
                      <a:close/>
                    </a:path>
                  </a:pathLst>
                </a:custGeom>
                <a:solidFill>
                  <a:srgbClr val="456488"/>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37" name="Freeform 117"/>
                <p:cNvSpPr>
                  <a:spLocks noChangeAspect="1"/>
                </p:cNvSpPr>
                <p:nvPr/>
              </p:nvSpPr>
              <p:spPr bwMode="auto">
                <a:xfrm>
                  <a:off x="3428" y="379"/>
                  <a:ext cx="88" cy="59"/>
                </a:xfrm>
                <a:custGeom>
                  <a:avLst/>
                  <a:gdLst>
                    <a:gd name="T0" fmla="*/ 0 w 44"/>
                    <a:gd name="T1" fmla="*/ 30984440 h 29"/>
                    <a:gd name="T2" fmla="*/ 40894466 w 44"/>
                    <a:gd name="T3" fmla="*/ 0 h 29"/>
                    <a:gd name="T4" fmla="*/ 46137344 w 44"/>
                    <a:gd name="T5" fmla="*/ 8594186 h 29"/>
                    <a:gd name="T6" fmla="*/ 8388609 w 44"/>
                    <a:gd name="T7" fmla="*/ 42732964 h 29"/>
                    <a:gd name="T8" fmla="*/ 0 w 44"/>
                    <a:gd name="T9" fmla="*/ 30984440 h 29"/>
                    <a:gd name="T10" fmla="*/ 0 60000 65536"/>
                    <a:gd name="T11" fmla="*/ 0 60000 65536"/>
                    <a:gd name="T12" fmla="*/ 0 60000 65536"/>
                    <a:gd name="T13" fmla="*/ 0 60000 65536"/>
                    <a:gd name="T14" fmla="*/ 0 60000 65536"/>
                    <a:gd name="T15" fmla="*/ 0 w 44"/>
                    <a:gd name="T16" fmla="*/ 0 h 29"/>
                    <a:gd name="T17" fmla="*/ 44 w 44"/>
                    <a:gd name="T18" fmla="*/ 29 h 29"/>
                  </a:gdLst>
                  <a:ahLst/>
                  <a:cxnLst>
                    <a:cxn ang="T10">
                      <a:pos x="T0" y="T1"/>
                    </a:cxn>
                    <a:cxn ang="T11">
                      <a:pos x="T2" y="T3"/>
                    </a:cxn>
                    <a:cxn ang="T12">
                      <a:pos x="T4" y="T5"/>
                    </a:cxn>
                    <a:cxn ang="T13">
                      <a:pos x="T6" y="T7"/>
                    </a:cxn>
                    <a:cxn ang="T14">
                      <a:pos x="T8" y="T9"/>
                    </a:cxn>
                  </a:cxnLst>
                  <a:rect l="T15" t="T16" r="T17" b="T18"/>
                  <a:pathLst>
                    <a:path w="44" h="29">
                      <a:moveTo>
                        <a:pt x="0" y="21"/>
                      </a:moveTo>
                      <a:cubicBezTo>
                        <a:pt x="0" y="21"/>
                        <a:pt x="35" y="1"/>
                        <a:pt x="39" y="0"/>
                      </a:cubicBezTo>
                      <a:cubicBezTo>
                        <a:pt x="42" y="1"/>
                        <a:pt x="43" y="3"/>
                        <a:pt x="44" y="6"/>
                      </a:cubicBezTo>
                      <a:cubicBezTo>
                        <a:pt x="8" y="29"/>
                        <a:pt x="8" y="29"/>
                        <a:pt x="8" y="29"/>
                      </a:cubicBezTo>
                      <a:lnTo>
                        <a:pt x="0" y="21"/>
                      </a:lnTo>
                      <a:close/>
                    </a:path>
                  </a:pathLst>
                </a:custGeom>
                <a:solidFill>
                  <a:srgbClr val="5D7695"/>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38" name="Freeform 118"/>
                <p:cNvSpPr>
                  <a:spLocks noChangeAspect="1"/>
                </p:cNvSpPr>
                <p:nvPr/>
              </p:nvSpPr>
              <p:spPr bwMode="auto">
                <a:xfrm>
                  <a:off x="3052" y="349"/>
                  <a:ext cx="396" cy="447"/>
                </a:xfrm>
                <a:custGeom>
                  <a:avLst/>
                  <a:gdLst>
                    <a:gd name="T0" fmla="*/ 202375170 w 198"/>
                    <a:gd name="T1" fmla="*/ 38255957 h 223"/>
                    <a:gd name="T2" fmla="*/ 7340032 w 198"/>
                    <a:gd name="T3" fmla="*/ 1080870 h 223"/>
                    <a:gd name="T4" fmla="*/ 0 w 198"/>
                    <a:gd name="T5" fmla="*/ 5424412 h 223"/>
                    <a:gd name="T6" fmla="*/ 0 w 198"/>
                    <a:gd name="T7" fmla="*/ 184477483 h 223"/>
                    <a:gd name="T8" fmla="*/ 7340032 w 198"/>
                    <a:gd name="T9" fmla="*/ 198681672 h 223"/>
                    <a:gd name="T10" fmla="*/ 195035140 w 198"/>
                    <a:gd name="T11" fmla="*/ 241277946 h 223"/>
                    <a:gd name="T12" fmla="*/ 207618048 w 198"/>
                    <a:gd name="T13" fmla="*/ 233654878 h 223"/>
                    <a:gd name="T14" fmla="*/ 206569472 w 198"/>
                    <a:gd name="T15" fmla="*/ 48083957 h 223"/>
                    <a:gd name="T16" fmla="*/ 202375170 w 198"/>
                    <a:gd name="T17" fmla="*/ 38255957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
                    <a:gd name="T28" fmla="*/ 0 h 223"/>
                    <a:gd name="T29" fmla="*/ 198 w 198"/>
                    <a:gd name="T30" fmla="*/ 223 h 2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 h="223">
                      <a:moveTo>
                        <a:pt x="193" y="35"/>
                      </a:moveTo>
                      <a:cubicBezTo>
                        <a:pt x="86" y="16"/>
                        <a:pt x="16" y="3"/>
                        <a:pt x="7" y="1"/>
                      </a:cubicBezTo>
                      <a:cubicBezTo>
                        <a:pt x="0" y="0"/>
                        <a:pt x="0" y="5"/>
                        <a:pt x="0" y="5"/>
                      </a:cubicBezTo>
                      <a:cubicBezTo>
                        <a:pt x="0" y="5"/>
                        <a:pt x="0" y="157"/>
                        <a:pt x="0" y="168"/>
                      </a:cubicBezTo>
                      <a:cubicBezTo>
                        <a:pt x="0" y="179"/>
                        <a:pt x="1" y="179"/>
                        <a:pt x="7" y="181"/>
                      </a:cubicBezTo>
                      <a:cubicBezTo>
                        <a:pt x="9" y="182"/>
                        <a:pt x="153" y="213"/>
                        <a:pt x="186" y="220"/>
                      </a:cubicBezTo>
                      <a:cubicBezTo>
                        <a:pt x="198" y="223"/>
                        <a:pt x="198" y="216"/>
                        <a:pt x="198" y="213"/>
                      </a:cubicBezTo>
                      <a:cubicBezTo>
                        <a:pt x="198" y="213"/>
                        <a:pt x="197" y="50"/>
                        <a:pt x="197" y="44"/>
                      </a:cubicBezTo>
                      <a:cubicBezTo>
                        <a:pt x="197" y="39"/>
                        <a:pt x="194" y="35"/>
                        <a:pt x="193" y="35"/>
                      </a:cubicBezTo>
                      <a:close/>
                    </a:path>
                  </a:pathLst>
                </a:custGeom>
                <a:solidFill>
                  <a:srgbClr val="8BA6BD"/>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39" name="Freeform 119"/>
                <p:cNvSpPr>
                  <a:spLocks noChangeAspect="1"/>
                </p:cNvSpPr>
                <p:nvPr/>
              </p:nvSpPr>
              <p:spPr bwMode="auto">
                <a:xfrm>
                  <a:off x="3064" y="361"/>
                  <a:ext cx="372" cy="419"/>
                </a:xfrm>
                <a:custGeom>
                  <a:avLst/>
                  <a:gdLst>
                    <a:gd name="T0" fmla="*/ 187695106 w 186"/>
                    <a:gd name="T1" fmla="*/ 36165616 h 209"/>
                    <a:gd name="T2" fmla="*/ 6291456 w 186"/>
                    <a:gd name="T3" fmla="*/ 1082430 h 209"/>
                    <a:gd name="T4" fmla="*/ 0 w 186"/>
                    <a:gd name="T5" fmla="*/ 5441171 h 209"/>
                    <a:gd name="T6" fmla="*/ 0 w 186"/>
                    <a:gd name="T7" fmla="*/ 171577379 h 209"/>
                    <a:gd name="T8" fmla="*/ 6291456 w 186"/>
                    <a:gd name="T9" fmla="*/ 186084830 h 209"/>
                    <a:gd name="T10" fmla="*/ 183500804 w 186"/>
                    <a:gd name="T11" fmla="*/ 226606361 h 209"/>
                    <a:gd name="T12" fmla="*/ 192937985 w 186"/>
                    <a:gd name="T13" fmla="*/ 217884491 h 209"/>
                    <a:gd name="T14" fmla="*/ 192937985 w 186"/>
                    <a:gd name="T15" fmla="*/ 44929088 h 209"/>
                    <a:gd name="T16" fmla="*/ 187695106 w 186"/>
                    <a:gd name="T17" fmla="*/ 36165616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6"/>
                    <a:gd name="T28" fmla="*/ 0 h 209"/>
                    <a:gd name="T29" fmla="*/ 186 w 186"/>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6" h="209">
                      <a:moveTo>
                        <a:pt x="179" y="33"/>
                      </a:moveTo>
                      <a:cubicBezTo>
                        <a:pt x="80" y="15"/>
                        <a:pt x="15" y="3"/>
                        <a:pt x="6" y="1"/>
                      </a:cubicBezTo>
                      <a:cubicBezTo>
                        <a:pt x="0" y="0"/>
                        <a:pt x="0" y="5"/>
                        <a:pt x="0" y="5"/>
                      </a:cubicBezTo>
                      <a:cubicBezTo>
                        <a:pt x="0" y="5"/>
                        <a:pt x="0" y="146"/>
                        <a:pt x="0" y="156"/>
                      </a:cubicBezTo>
                      <a:cubicBezTo>
                        <a:pt x="0" y="167"/>
                        <a:pt x="1" y="167"/>
                        <a:pt x="6" y="169"/>
                      </a:cubicBezTo>
                      <a:cubicBezTo>
                        <a:pt x="9" y="170"/>
                        <a:pt x="144" y="199"/>
                        <a:pt x="175" y="206"/>
                      </a:cubicBezTo>
                      <a:cubicBezTo>
                        <a:pt x="186" y="209"/>
                        <a:pt x="183" y="201"/>
                        <a:pt x="184" y="198"/>
                      </a:cubicBezTo>
                      <a:cubicBezTo>
                        <a:pt x="184" y="198"/>
                        <a:pt x="184" y="47"/>
                        <a:pt x="184" y="41"/>
                      </a:cubicBezTo>
                      <a:cubicBezTo>
                        <a:pt x="184" y="37"/>
                        <a:pt x="183" y="34"/>
                        <a:pt x="179" y="33"/>
                      </a:cubicBezTo>
                      <a:close/>
                    </a:path>
                  </a:pathLst>
                </a:custGeom>
                <a:solidFill>
                  <a:srgbClr val="5D7695"/>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40" name="Freeform 120"/>
                <p:cNvSpPr>
                  <a:spLocks noChangeAspect="1" noEditPoints="1"/>
                </p:cNvSpPr>
                <p:nvPr/>
              </p:nvSpPr>
              <p:spPr bwMode="auto">
                <a:xfrm>
                  <a:off x="3062" y="361"/>
                  <a:ext cx="372" cy="415"/>
                </a:xfrm>
                <a:custGeom>
                  <a:avLst/>
                  <a:gdLst>
                    <a:gd name="T0" fmla="*/ 2097152 w 186"/>
                    <a:gd name="T1" fmla="*/ 2170380 h 207"/>
                    <a:gd name="T2" fmla="*/ 0 w 186"/>
                    <a:gd name="T3" fmla="*/ 5443221 h 207"/>
                    <a:gd name="T4" fmla="*/ 0 w 186"/>
                    <a:gd name="T5" fmla="*/ 171907753 h 207"/>
                    <a:gd name="T6" fmla="*/ 7340032 w 186"/>
                    <a:gd name="T7" fmla="*/ 186141599 h 207"/>
                    <a:gd name="T8" fmla="*/ 71303177 w 186"/>
                    <a:gd name="T9" fmla="*/ 201543828 h 207"/>
                    <a:gd name="T10" fmla="*/ 183500804 w 186"/>
                    <a:gd name="T11" fmla="*/ 226686518 h 207"/>
                    <a:gd name="T12" fmla="*/ 191889409 w 186"/>
                    <a:gd name="T13" fmla="*/ 226686518 h 207"/>
                    <a:gd name="T14" fmla="*/ 195035136 w 186"/>
                    <a:gd name="T15" fmla="*/ 217954568 h 207"/>
                    <a:gd name="T16" fmla="*/ 193986560 w 186"/>
                    <a:gd name="T17" fmla="*/ 44944655 h 207"/>
                    <a:gd name="T18" fmla="*/ 188743682 w 186"/>
                    <a:gd name="T19" fmla="*/ 35062798 h 207"/>
                    <a:gd name="T20" fmla="*/ 188743682 w 186"/>
                    <a:gd name="T21" fmla="*/ 35062798 h 207"/>
                    <a:gd name="T22" fmla="*/ 7340032 w 186"/>
                    <a:gd name="T23" fmla="*/ 1082575 h 207"/>
                    <a:gd name="T24" fmla="*/ 2097152 w 186"/>
                    <a:gd name="T25" fmla="*/ 2170380 h 207"/>
                    <a:gd name="T26" fmla="*/ 184549379 w 186"/>
                    <a:gd name="T27" fmla="*/ 225592682 h 207"/>
                    <a:gd name="T28" fmla="*/ 72351752 w 186"/>
                    <a:gd name="T29" fmla="*/ 199363343 h 207"/>
                    <a:gd name="T30" fmla="*/ 7340032 w 186"/>
                    <a:gd name="T31" fmla="*/ 185062134 h 207"/>
                    <a:gd name="T32" fmla="*/ 2097152 w 186"/>
                    <a:gd name="T33" fmla="*/ 171907753 h 207"/>
                    <a:gd name="T34" fmla="*/ 2097152 w 186"/>
                    <a:gd name="T35" fmla="*/ 5443221 h 207"/>
                    <a:gd name="T36" fmla="*/ 3145728 w 186"/>
                    <a:gd name="T37" fmla="*/ 3255031 h 207"/>
                    <a:gd name="T38" fmla="*/ 7340032 w 186"/>
                    <a:gd name="T39" fmla="*/ 2170380 h 207"/>
                    <a:gd name="T40" fmla="*/ 188743682 w 186"/>
                    <a:gd name="T41" fmla="*/ 37269202 h 207"/>
                    <a:gd name="T42" fmla="*/ 192937985 w 186"/>
                    <a:gd name="T43" fmla="*/ 44944655 h 207"/>
                    <a:gd name="T44" fmla="*/ 192937985 w 186"/>
                    <a:gd name="T45" fmla="*/ 217954568 h 207"/>
                    <a:gd name="T46" fmla="*/ 190840833 w 186"/>
                    <a:gd name="T47" fmla="*/ 225592682 h 207"/>
                    <a:gd name="T48" fmla="*/ 184549379 w 186"/>
                    <a:gd name="T49" fmla="*/ 225592682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6"/>
                    <a:gd name="T76" fmla="*/ 0 h 207"/>
                    <a:gd name="T77" fmla="*/ 186 w 186"/>
                    <a:gd name="T78" fmla="*/ 207 h 2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6" h="207">
                      <a:moveTo>
                        <a:pt x="2" y="2"/>
                      </a:moveTo>
                      <a:cubicBezTo>
                        <a:pt x="0" y="3"/>
                        <a:pt x="0" y="5"/>
                        <a:pt x="0" y="5"/>
                      </a:cubicBezTo>
                      <a:cubicBezTo>
                        <a:pt x="0" y="156"/>
                        <a:pt x="0" y="156"/>
                        <a:pt x="0" y="156"/>
                      </a:cubicBezTo>
                      <a:cubicBezTo>
                        <a:pt x="0" y="167"/>
                        <a:pt x="2" y="168"/>
                        <a:pt x="7" y="169"/>
                      </a:cubicBezTo>
                      <a:cubicBezTo>
                        <a:pt x="8" y="170"/>
                        <a:pt x="31" y="175"/>
                        <a:pt x="68" y="183"/>
                      </a:cubicBezTo>
                      <a:cubicBezTo>
                        <a:pt x="175" y="206"/>
                        <a:pt x="175" y="206"/>
                        <a:pt x="175" y="206"/>
                      </a:cubicBezTo>
                      <a:cubicBezTo>
                        <a:pt x="177" y="207"/>
                        <a:pt x="181" y="207"/>
                        <a:pt x="183" y="206"/>
                      </a:cubicBezTo>
                      <a:cubicBezTo>
                        <a:pt x="186" y="204"/>
                        <a:pt x="186" y="199"/>
                        <a:pt x="186" y="198"/>
                      </a:cubicBezTo>
                      <a:cubicBezTo>
                        <a:pt x="185" y="41"/>
                        <a:pt x="185" y="41"/>
                        <a:pt x="185" y="41"/>
                      </a:cubicBezTo>
                      <a:cubicBezTo>
                        <a:pt x="185" y="37"/>
                        <a:pt x="185" y="33"/>
                        <a:pt x="180" y="32"/>
                      </a:cubicBezTo>
                      <a:cubicBezTo>
                        <a:pt x="180" y="32"/>
                        <a:pt x="180" y="32"/>
                        <a:pt x="180" y="32"/>
                      </a:cubicBezTo>
                      <a:cubicBezTo>
                        <a:pt x="7" y="1"/>
                        <a:pt x="7" y="1"/>
                        <a:pt x="7" y="1"/>
                      </a:cubicBezTo>
                      <a:cubicBezTo>
                        <a:pt x="5" y="0"/>
                        <a:pt x="3" y="1"/>
                        <a:pt x="2" y="2"/>
                      </a:cubicBezTo>
                      <a:close/>
                      <a:moveTo>
                        <a:pt x="176" y="205"/>
                      </a:moveTo>
                      <a:cubicBezTo>
                        <a:pt x="69" y="181"/>
                        <a:pt x="69" y="181"/>
                        <a:pt x="69" y="181"/>
                      </a:cubicBezTo>
                      <a:cubicBezTo>
                        <a:pt x="36" y="174"/>
                        <a:pt x="8" y="168"/>
                        <a:pt x="7" y="168"/>
                      </a:cubicBezTo>
                      <a:cubicBezTo>
                        <a:pt x="3" y="166"/>
                        <a:pt x="2" y="166"/>
                        <a:pt x="2" y="156"/>
                      </a:cubicBezTo>
                      <a:cubicBezTo>
                        <a:pt x="2" y="5"/>
                        <a:pt x="2" y="5"/>
                        <a:pt x="2" y="5"/>
                      </a:cubicBezTo>
                      <a:cubicBezTo>
                        <a:pt x="2" y="5"/>
                        <a:pt x="2" y="4"/>
                        <a:pt x="3" y="3"/>
                      </a:cubicBezTo>
                      <a:cubicBezTo>
                        <a:pt x="4" y="2"/>
                        <a:pt x="5" y="2"/>
                        <a:pt x="7" y="2"/>
                      </a:cubicBezTo>
                      <a:cubicBezTo>
                        <a:pt x="180" y="34"/>
                        <a:pt x="180" y="34"/>
                        <a:pt x="180" y="34"/>
                      </a:cubicBezTo>
                      <a:cubicBezTo>
                        <a:pt x="183" y="34"/>
                        <a:pt x="184" y="37"/>
                        <a:pt x="184" y="41"/>
                      </a:cubicBezTo>
                      <a:cubicBezTo>
                        <a:pt x="184" y="198"/>
                        <a:pt x="184" y="198"/>
                        <a:pt x="184" y="198"/>
                      </a:cubicBezTo>
                      <a:cubicBezTo>
                        <a:pt x="184" y="198"/>
                        <a:pt x="185" y="203"/>
                        <a:pt x="182" y="205"/>
                      </a:cubicBezTo>
                      <a:cubicBezTo>
                        <a:pt x="181" y="206"/>
                        <a:pt x="177" y="205"/>
                        <a:pt x="176" y="205"/>
                      </a:cubicBezTo>
                      <a:close/>
                    </a:path>
                  </a:pathLst>
                </a:custGeom>
                <a:solidFill>
                  <a:srgbClr val="2B4F7C"/>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41" name="Freeform 121"/>
                <p:cNvSpPr>
                  <a:spLocks noChangeAspect="1" noEditPoints="1"/>
                </p:cNvSpPr>
                <p:nvPr/>
              </p:nvSpPr>
              <p:spPr bwMode="auto">
                <a:xfrm>
                  <a:off x="3090" y="432"/>
                  <a:ext cx="338" cy="238"/>
                </a:xfrm>
                <a:custGeom>
                  <a:avLst/>
                  <a:gdLst>
                    <a:gd name="T0" fmla="*/ 230 w 338"/>
                    <a:gd name="T1" fmla="*/ 114 h 238"/>
                    <a:gd name="T2" fmla="*/ 308 w 338"/>
                    <a:gd name="T3" fmla="*/ 130 h 238"/>
                    <a:gd name="T4" fmla="*/ 308 w 338"/>
                    <a:gd name="T5" fmla="*/ 118 h 238"/>
                    <a:gd name="T6" fmla="*/ 338 w 338"/>
                    <a:gd name="T7" fmla="*/ 146 h 238"/>
                    <a:gd name="T8" fmla="*/ 308 w 338"/>
                    <a:gd name="T9" fmla="*/ 162 h 238"/>
                    <a:gd name="T10" fmla="*/ 308 w 338"/>
                    <a:gd name="T11" fmla="*/ 148 h 238"/>
                    <a:gd name="T12" fmla="*/ 230 w 338"/>
                    <a:gd name="T13" fmla="*/ 132 h 238"/>
                    <a:gd name="T14" fmla="*/ 230 w 338"/>
                    <a:gd name="T15" fmla="*/ 114 h 238"/>
                    <a:gd name="T16" fmla="*/ 84 w 338"/>
                    <a:gd name="T17" fmla="*/ 42 h 238"/>
                    <a:gd name="T18" fmla="*/ 78 w 338"/>
                    <a:gd name="T19" fmla="*/ 50 h 238"/>
                    <a:gd name="T20" fmla="*/ 10 w 338"/>
                    <a:gd name="T21" fmla="*/ 0 h 238"/>
                    <a:gd name="T22" fmla="*/ 0 w 338"/>
                    <a:gd name="T23" fmla="*/ 14 h 238"/>
                    <a:gd name="T24" fmla="*/ 68 w 338"/>
                    <a:gd name="T25" fmla="*/ 64 h 238"/>
                    <a:gd name="T26" fmla="*/ 62 w 338"/>
                    <a:gd name="T27" fmla="*/ 76 h 238"/>
                    <a:gd name="T28" fmla="*/ 100 w 338"/>
                    <a:gd name="T29" fmla="*/ 80 h 238"/>
                    <a:gd name="T30" fmla="*/ 84 w 338"/>
                    <a:gd name="T31" fmla="*/ 42 h 238"/>
                    <a:gd name="T32" fmla="*/ 78 w 338"/>
                    <a:gd name="T33" fmla="*/ 110 h 238"/>
                    <a:gd name="T34" fmla="*/ 78 w 338"/>
                    <a:gd name="T35" fmla="*/ 124 h 238"/>
                    <a:gd name="T36" fmla="*/ 0 w 338"/>
                    <a:gd name="T37" fmla="*/ 108 h 238"/>
                    <a:gd name="T38" fmla="*/ 0 w 338"/>
                    <a:gd name="T39" fmla="*/ 126 h 238"/>
                    <a:gd name="T40" fmla="*/ 78 w 338"/>
                    <a:gd name="T41" fmla="*/ 142 h 238"/>
                    <a:gd name="T42" fmla="*/ 78 w 338"/>
                    <a:gd name="T43" fmla="*/ 156 h 238"/>
                    <a:gd name="T44" fmla="*/ 108 w 338"/>
                    <a:gd name="T45" fmla="*/ 140 h 238"/>
                    <a:gd name="T46" fmla="*/ 78 w 338"/>
                    <a:gd name="T47" fmla="*/ 110 h 238"/>
                    <a:gd name="T48" fmla="*/ 84 w 338"/>
                    <a:gd name="T49" fmla="*/ 228 h 238"/>
                    <a:gd name="T50" fmla="*/ 78 w 338"/>
                    <a:gd name="T51" fmla="*/ 214 h 238"/>
                    <a:gd name="T52" fmla="*/ 10 w 338"/>
                    <a:gd name="T53" fmla="*/ 238 h 238"/>
                    <a:gd name="T54" fmla="*/ 0 w 338"/>
                    <a:gd name="T55" fmla="*/ 222 h 238"/>
                    <a:gd name="T56" fmla="*/ 68 w 338"/>
                    <a:gd name="T57" fmla="*/ 198 h 238"/>
                    <a:gd name="T58" fmla="*/ 62 w 338"/>
                    <a:gd name="T59" fmla="*/ 184 h 238"/>
                    <a:gd name="T60" fmla="*/ 100 w 338"/>
                    <a:gd name="T61" fmla="*/ 196 h 238"/>
                    <a:gd name="T62" fmla="*/ 84 w 338"/>
                    <a:gd name="T63" fmla="*/ 228 h 238"/>
                    <a:gd name="T64" fmla="*/ 308 w 338"/>
                    <a:gd name="T65" fmla="*/ 194 h 238"/>
                    <a:gd name="T66" fmla="*/ 308 w 338"/>
                    <a:gd name="T67" fmla="*/ 206 h 238"/>
                    <a:gd name="T68" fmla="*/ 230 w 338"/>
                    <a:gd name="T69" fmla="*/ 190 h 238"/>
                    <a:gd name="T70" fmla="*/ 230 w 338"/>
                    <a:gd name="T71" fmla="*/ 208 h 238"/>
                    <a:gd name="T72" fmla="*/ 308 w 338"/>
                    <a:gd name="T73" fmla="*/ 224 h 238"/>
                    <a:gd name="T74" fmla="*/ 308 w 338"/>
                    <a:gd name="T75" fmla="*/ 238 h 238"/>
                    <a:gd name="T76" fmla="*/ 338 w 338"/>
                    <a:gd name="T77" fmla="*/ 224 h 238"/>
                    <a:gd name="T78" fmla="*/ 308 w 338"/>
                    <a:gd name="T79" fmla="*/ 194 h 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38"/>
                    <a:gd name="T121" fmla="*/ 0 h 238"/>
                    <a:gd name="T122" fmla="*/ 338 w 338"/>
                    <a:gd name="T123" fmla="*/ 238 h 2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38" h="238">
                      <a:moveTo>
                        <a:pt x="230" y="114"/>
                      </a:moveTo>
                      <a:lnTo>
                        <a:pt x="308" y="130"/>
                      </a:lnTo>
                      <a:lnTo>
                        <a:pt x="308" y="118"/>
                      </a:lnTo>
                      <a:lnTo>
                        <a:pt x="338" y="146"/>
                      </a:lnTo>
                      <a:lnTo>
                        <a:pt x="308" y="162"/>
                      </a:lnTo>
                      <a:lnTo>
                        <a:pt x="308" y="148"/>
                      </a:lnTo>
                      <a:lnTo>
                        <a:pt x="230" y="132"/>
                      </a:lnTo>
                      <a:lnTo>
                        <a:pt x="230" y="114"/>
                      </a:lnTo>
                      <a:close/>
                      <a:moveTo>
                        <a:pt x="84" y="42"/>
                      </a:moveTo>
                      <a:lnTo>
                        <a:pt x="78" y="50"/>
                      </a:lnTo>
                      <a:lnTo>
                        <a:pt x="10" y="0"/>
                      </a:lnTo>
                      <a:lnTo>
                        <a:pt x="0" y="14"/>
                      </a:lnTo>
                      <a:lnTo>
                        <a:pt x="68" y="64"/>
                      </a:lnTo>
                      <a:lnTo>
                        <a:pt x="62" y="76"/>
                      </a:lnTo>
                      <a:lnTo>
                        <a:pt x="100" y="80"/>
                      </a:lnTo>
                      <a:lnTo>
                        <a:pt x="84" y="42"/>
                      </a:lnTo>
                      <a:close/>
                      <a:moveTo>
                        <a:pt x="78" y="110"/>
                      </a:moveTo>
                      <a:lnTo>
                        <a:pt x="78" y="124"/>
                      </a:lnTo>
                      <a:lnTo>
                        <a:pt x="0" y="108"/>
                      </a:lnTo>
                      <a:lnTo>
                        <a:pt x="0" y="126"/>
                      </a:lnTo>
                      <a:lnTo>
                        <a:pt x="78" y="142"/>
                      </a:lnTo>
                      <a:lnTo>
                        <a:pt x="78" y="156"/>
                      </a:lnTo>
                      <a:lnTo>
                        <a:pt x="108" y="140"/>
                      </a:lnTo>
                      <a:lnTo>
                        <a:pt x="78" y="110"/>
                      </a:lnTo>
                      <a:close/>
                      <a:moveTo>
                        <a:pt x="84" y="228"/>
                      </a:moveTo>
                      <a:lnTo>
                        <a:pt x="78" y="214"/>
                      </a:lnTo>
                      <a:lnTo>
                        <a:pt x="10" y="238"/>
                      </a:lnTo>
                      <a:lnTo>
                        <a:pt x="0" y="222"/>
                      </a:lnTo>
                      <a:lnTo>
                        <a:pt x="68" y="198"/>
                      </a:lnTo>
                      <a:lnTo>
                        <a:pt x="62" y="184"/>
                      </a:lnTo>
                      <a:lnTo>
                        <a:pt x="100" y="196"/>
                      </a:lnTo>
                      <a:lnTo>
                        <a:pt x="84" y="228"/>
                      </a:lnTo>
                      <a:close/>
                      <a:moveTo>
                        <a:pt x="308" y="194"/>
                      </a:moveTo>
                      <a:lnTo>
                        <a:pt x="308" y="206"/>
                      </a:lnTo>
                      <a:lnTo>
                        <a:pt x="230" y="190"/>
                      </a:lnTo>
                      <a:lnTo>
                        <a:pt x="230" y="208"/>
                      </a:lnTo>
                      <a:lnTo>
                        <a:pt x="308" y="224"/>
                      </a:lnTo>
                      <a:lnTo>
                        <a:pt x="308" y="238"/>
                      </a:lnTo>
                      <a:lnTo>
                        <a:pt x="338" y="224"/>
                      </a:lnTo>
                      <a:lnTo>
                        <a:pt x="308" y="194"/>
                      </a:lnTo>
                      <a:close/>
                    </a:path>
                  </a:pathLst>
                </a:custGeom>
                <a:solidFill>
                  <a:srgbClr val="0B3C68"/>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42" name="Freeform 122"/>
                <p:cNvSpPr>
                  <a:spLocks noChangeAspect="1" noEditPoints="1"/>
                </p:cNvSpPr>
                <p:nvPr/>
              </p:nvSpPr>
              <p:spPr bwMode="auto">
                <a:xfrm>
                  <a:off x="3080" y="422"/>
                  <a:ext cx="340" cy="240"/>
                </a:xfrm>
                <a:custGeom>
                  <a:avLst/>
                  <a:gdLst>
                    <a:gd name="T0" fmla="*/ 230 w 340"/>
                    <a:gd name="T1" fmla="*/ 116 h 240"/>
                    <a:gd name="T2" fmla="*/ 308 w 340"/>
                    <a:gd name="T3" fmla="*/ 132 h 240"/>
                    <a:gd name="T4" fmla="*/ 308 w 340"/>
                    <a:gd name="T5" fmla="*/ 118 h 240"/>
                    <a:gd name="T6" fmla="*/ 340 w 340"/>
                    <a:gd name="T7" fmla="*/ 148 h 240"/>
                    <a:gd name="T8" fmla="*/ 308 w 340"/>
                    <a:gd name="T9" fmla="*/ 164 h 240"/>
                    <a:gd name="T10" fmla="*/ 308 w 340"/>
                    <a:gd name="T11" fmla="*/ 150 h 240"/>
                    <a:gd name="T12" fmla="*/ 230 w 340"/>
                    <a:gd name="T13" fmla="*/ 134 h 240"/>
                    <a:gd name="T14" fmla="*/ 230 w 340"/>
                    <a:gd name="T15" fmla="*/ 116 h 240"/>
                    <a:gd name="T16" fmla="*/ 86 w 340"/>
                    <a:gd name="T17" fmla="*/ 42 h 240"/>
                    <a:gd name="T18" fmla="*/ 80 w 340"/>
                    <a:gd name="T19" fmla="*/ 52 h 240"/>
                    <a:gd name="T20" fmla="*/ 12 w 340"/>
                    <a:gd name="T21" fmla="*/ 0 h 240"/>
                    <a:gd name="T22" fmla="*/ 2 w 340"/>
                    <a:gd name="T23" fmla="*/ 14 h 240"/>
                    <a:gd name="T24" fmla="*/ 70 w 340"/>
                    <a:gd name="T25" fmla="*/ 66 h 240"/>
                    <a:gd name="T26" fmla="*/ 62 w 340"/>
                    <a:gd name="T27" fmla="*/ 76 h 240"/>
                    <a:gd name="T28" fmla="*/ 100 w 340"/>
                    <a:gd name="T29" fmla="*/ 80 h 240"/>
                    <a:gd name="T30" fmla="*/ 86 w 340"/>
                    <a:gd name="T31" fmla="*/ 42 h 240"/>
                    <a:gd name="T32" fmla="*/ 78 w 340"/>
                    <a:gd name="T33" fmla="*/ 112 h 240"/>
                    <a:gd name="T34" fmla="*/ 78 w 340"/>
                    <a:gd name="T35" fmla="*/ 124 h 240"/>
                    <a:gd name="T36" fmla="*/ 0 w 340"/>
                    <a:gd name="T37" fmla="*/ 108 h 240"/>
                    <a:gd name="T38" fmla="*/ 0 w 340"/>
                    <a:gd name="T39" fmla="*/ 126 h 240"/>
                    <a:gd name="T40" fmla="*/ 78 w 340"/>
                    <a:gd name="T41" fmla="*/ 142 h 240"/>
                    <a:gd name="T42" fmla="*/ 78 w 340"/>
                    <a:gd name="T43" fmla="*/ 156 h 240"/>
                    <a:gd name="T44" fmla="*/ 110 w 340"/>
                    <a:gd name="T45" fmla="*/ 140 h 240"/>
                    <a:gd name="T46" fmla="*/ 78 w 340"/>
                    <a:gd name="T47" fmla="*/ 112 h 240"/>
                    <a:gd name="T48" fmla="*/ 86 w 340"/>
                    <a:gd name="T49" fmla="*/ 228 h 240"/>
                    <a:gd name="T50" fmla="*/ 80 w 340"/>
                    <a:gd name="T51" fmla="*/ 216 h 240"/>
                    <a:gd name="T52" fmla="*/ 12 w 340"/>
                    <a:gd name="T53" fmla="*/ 240 h 240"/>
                    <a:gd name="T54" fmla="*/ 2 w 340"/>
                    <a:gd name="T55" fmla="*/ 222 h 240"/>
                    <a:gd name="T56" fmla="*/ 70 w 340"/>
                    <a:gd name="T57" fmla="*/ 198 h 240"/>
                    <a:gd name="T58" fmla="*/ 62 w 340"/>
                    <a:gd name="T59" fmla="*/ 184 h 240"/>
                    <a:gd name="T60" fmla="*/ 100 w 340"/>
                    <a:gd name="T61" fmla="*/ 196 h 240"/>
                    <a:gd name="T62" fmla="*/ 86 w 340"/>
                    <a:gd name="T63" fmla="*/ 228 h 240"/>
                    <a:gd name="T64" fmla="*/ 308 w 340"/>
                    <a:gd name="T65" fmla="*/ 194 h 240"/>
                    <a:gd name="T66" fmla="*/ 308 w 340"/>
                    <a:gd name="T67" fmla="*/ 208 h 240"/>
                    <a:gd name="T68" fmla="*/ 230 w 340"/>
                    <a:gd name="T69" fmla="*/ 192 h 240"/>
                    <a:gd name="T70" fmla="*/ 230 w 340"/>
                    <a:gd name="T71" fmla="*/ 210 h 240"/>
                    <a:gd name="T72" fmla="*/ 308 w 340"/>
                    <a:gd name="T73" fmla="*/ 226 h 240"/>
                    <a:gd name="T74" fmla="*/ 308 w 340"/>
                    <a:gd name="T75" fmla="*/ 240 h 240"/>
                    <a:gd name="T76" fmla="*/ 340 w 340"/>
                    <a:gd name="T77" fmla="*/ 224 h 240"/>
                    <a:gd name="T78" fmla="*/ 308 w 340"/>
                    <a:gd name="T79" fmla="*/ 194 h 2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0"/>
                    <a:gd name="T121" fmla="*/ 0 h 240"/>
                    <a:gd name="T122" fmla="*/ 340 w 340"/>
                    <a:gd name="T123" fmla="*/ 240 h 2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0" h="240">
                      <a:moveTo>
                        <a:pt x="230" y="116"/>
                      </a:moveTo>
                      <a:lnTo>
                        <a:pt x="308" y="132"/>
                      </a:lnTo>
                      <a:lnTo>
                        <a:pt x="308" y="118"/>
                      </a:lnTo>
                      <a:lnTo>
                        <a:pt x="340" y="148"/>
                      </a:lnTo>
                      <a:lnTo>
                        <a:pt x="308" y="164"/>
                      </a:lnTo>
                      <a:lnTo>
                        <a:pt x="308" y="150"/>
                      </a:lnTo>
                      <a:lnTo>
                        <a:pt x="230" y="134"/>
                      </a:lnTo>
                      <a:lnTo>
                        <a:pt x="230" y="116"/>
                      </a:lnTo>
                      <a:close/>
                      <a:moveTo>
                        <a:pt x="86" y="42"/>
                      </a:moveTo>
                      <a:lnTo>
                        <a:pt x="80" y="52"/>
                      </a:lnTo>
                      <a:lnTo>
                        <a:pt x="12" y="0"/>
                      </a:lnTo>
                      <a:lnTo>
                        <a:pt x="2" y="14"/>
                      </a:lnTo>
                      <a:lnTo>
                        <a:pt x="70" y="66"/>
                      </a:lnTo>
                      <a:lnTo>
                        <a:pt x="62" y="76"/>
                      </a:lnTo>
                      <a:lnTo>
                        <a:pt x="100" y="80"/>
                      </a:lnTo>
                      <a:lnTo>
                        <a:pt x="86" y="42"/>
                      </a:lnTo>
                      <a:close/>
                      <a:moveTo>
                        <a:pt x="78" y="112"/>
                      </a:moveTo>
                      <a:lnTo>
                        <a:pt x="78" y="124"/>
                      </a:lnTo>
                      <a:lnTo>
                        <a:pt x="0" y="108"/>
                      </a:lnTo>
                      <a:lnTo>
                        <a:pt x="0" y="126"/>
                      </a:lnTo>
                      <a:lnTo>
                        <a:pt x="78" y="142"/>
                      </a:lnTo>
                      <a:lnTo>
                        <a:pt x="78" y="156"/>
                      </a:lnTo>
                      <a:lnTo>
                        <a:pt x="110" y="140"/>
                      </a:lnTo>
                      <a:lnTo>
                        <a:pt x="78" y="112"/>
                      </a:lnTo>
                      <a:close/>
                      <a:moveTo>
                        <a:pt x="86" y="228"/>
                      </a:moveTo>
                      <a:lnTo>
                        <a:pt x="80" y="216"/>
                      </a:lnTo>
                      <a:lnTo>
                        <a:pt x="12" y="240"/>
                      </a:lnTo>
                      <a:lnTo>
                        <a:pt x="2" y="222"/>
                      </a:lnTo>
                      <a:lnTo>
                        <a:pt x="70" y="198"/>
                      </a:lnTo>
                      <a:lnTo>
                        <a:pt x="62" y="184"/>
                      </a:lnTo>
                      <a:lnTo>
                        <a:pt x="100" y="196"/>
                      </a:lnTo>
                      <a:lnTo>
                        <a:pt x="86" y="228"/>
                      </a:lnTo>
                      <a:close/>
                      <a:moveTo>
                        <a:pt x="308" y="194"/>
                      </a:moveTo>
                      <a:lnTo>
                        <a:pt x="308" y="208"/>
                      </a:lnTo>
                      <a:lnTo>
                        <a:pt x="230" y="192"/>
                      </a:lnTo>
                      <a:lnTo>
                        <a:pt x="230" y="210"/>
                      </a:lnTo>
                      <a:lnTo>
                        <a:pt x="308" y="226"/>
                      </a:lnTo>
                      <a:lnTo>
                        <a:pt x="308" y="240"/>
                      </a:lnTo>
                      <a:lnTo>
                        <a:pt x="340" y="224"/>
                      </a:lnTo>
                      <a:lnTo>
                        <a:pt x="308" y="194"/>
                      </a:lnTo>
                      <a:close/>
                    </a:path>
                  </a:pathLst>
                </a:custGeom>
                <a:solidFill>
                  <a:srgbClr val="FFFFFF"/>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43" name="Freeform 123"/>
                <p:cNvSpPr>
                  <a:spLocks noChangeAspect="1"/>
                </p:cNvSpPr>
                <p:nvPr/>
              </p:nvSpPr>
              <p:spPr bwMode="auto">
                <a:xfrm>
                  <a:off x="3214" y="410"/>
                  <a:ext cx="72" cy="304"/>
                </a:xfrm>
                <a:custGeom>
                  <a:avLst/>
                  <a:gdLst>
                    <a:gd name="T0" fmla="*/ 72 w 72"/>
                    <a:gd name="T1" fmla="*/ 188 h 304"/>
                    <a:gd name="T2" fmla="*/ 72 w 72"/>
                    <a:gd name="T3" fmla="*/ 188 h 304"/>
                    <a:gd name="T4" fmla="*/ 72 w 72"/>
                    <a:gd name="T5" fmla="*/ 246 h 304"/>
                    <a:gd name="T6" fmla="*/ 72 w 72"/>
                    <a:gd name="T7" fmla="*/ 304 h 304"/>
                    <a:gd name="T8" fmla="*/ 58 w 72"/>
                    <a:gd name="T9" fmla="*/ 302 h 304"/>
                    <a:gd name="T10" fmla="*/ 48 w 72"/>
                    <a:gd name="T11" fmla="*/ 298 h 304"/>
                    <a:gd name="T12" fmla="*/ 0 w 72"/>
                    <a:gd name="T13" fmla="*/ 290 h 304"/>
                    <a:gd name="T14" fmla="*/ 0 w 72"/>
                    <a:gd name="T15" fmla="*/ 218 h 304"/>
                    <a:gd name="T16" fmla="*/ 0 w 72"/>
                    <a:gd name="T17" fmla="*/ 190 h 304"/>
                    <a:gd name="T18" fmla="*/ 0 w 72"/>
                    <a:gd name="T19" fmla="*/ 126 h 304"/>
                    <a:gd name="T20" fmla="*/ 0 w 72"/>
                    <a:gd name="T21" fmla="*/ 104 h 304"/>
                    <a:gd name="T22" fmla="*/ 0 w 72"/>
                    <a:gd name="T23" fmla="*/ 36 h 304"/>
                    <a:gd name="T24" fmla="*/ 0 w 72"/>
                    <a:gd name="T25" fmla="*/ 0 h 304"/>
                    <a:gd name="T26" fmla="*/ 22 w 72"/>
                    <a:gd name="T27" fmla="*/ 4 h 304"/>
                    <a:gd name="T28" fmla="*/ 38 w 72"/>
                    <a:gd name="T29" fmla="*/ 8 h 304"/>
                    <a:gd name="T30" fmla="*/ 72 w 72"/>
                    <a:gd name="T31" fmla="*/ 14 h 304"/>
                    <a:gd name="T32" fmla="*/ 72 w 72"/>
                    <a:gd name="T33" fmla="*/ 64 h 304"/>
                    <a:gd name="T34" fmla="*/ 72 w 72"/>
                    <a:gd name="T35" fmla="*/ 110 h 304"/>
                    <a:gd name="T36" fmla="*/ 72 w 72"/>
                    <a:gd name="T37" fmla="*/ 154 h 304"/>
                    <a:gd name="T38" fmla="*/ 72 w 72"/>
                    <a:gd name="T39" fmla="*/ 188 h 3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2"/>
                    <a:gd name="T61" fmla="*/ 0 h 304"/>
                    <a:gd name="T62" fmla="*/ 72 w 72"/>
                    <a:gd name="T63" fmla="*/ 304 h 3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2" h="304">
                      <a:moveTo>
                        <a:pt x="72" y="188"/>
                      </a:moveTo>
                      <a:lnTo>
                        <a:pt x="72" y="188"/>
                      </a:lnTo>
                      <a:lnTo>
                        <a:pt x="72" y="246"/>
                      </a:lnTo>
                      <a:lnTo>
                        <a:pt x="72" y="304"/>
                      </a:lnTo>
                      <a:lnTo>
                        <a:pt x="58" y="302"/>
                      </a:lnTo>
                      <a:lnTo>
                        <a:pt x="48" y="298"/>
                      </a:lnTo>
                      <a:lnTo>
                        <a:pt x="0" y="290"/>
                      </a:lnTo>
                      <a:lnTo>
                        <a:pt x="0" y="218"/>
                      </a:lnTo>
                      <a:lnTo>
                        <a:pt x="0" y="190"/>
                      </a:lnTo>
                      <a:lnTo>
                        <a:pt x="0" y="126"/>
                      </a:lnTo>
                      <a:lnTo>
                        <a:pt x="0" y="104"/>
                      </a:lnTo>
                      <a:lnTo>
                        <a:pt x="0" y="36"/>
                      </a:lnTo>
                      <a:lnTo>
                        <a:pt x="0" y="0"/>
                      </a:lnTo>
                      <a:lnTo>
                        <a:pt x="22" y="4"/>
                      </a:lnTo>
                      <a:lnTo>
                        <a:pt x="38" y="8"/>
                      </a:lnTo>
                      <a:lnTo>
                        <a:pt x="72" y="14"/>
                      </a:lnTo>
                      <a:lnTo>
                        <a:pt x="72" y="64"/>
                      </a:lnTo>
                      <a:lnTo>
                        <a:pt x="72" y="110"/>
                      </a:lnTo>
                      <a:lnTo>
                        <a:pt x="72" y="154"/>
                      </a:lnTo>
                      <a:lnTo>
                        <a:pt x="72" y="188"/>
                      </a:lnTo>
                      <a:close/>
                    </a:path>
                  </a:pathLst>
                </a:custGeom>
                <a:solidFill>
                  <a:srgbClr val="B14638"/>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44" name="Freeform 124"/>
                <p:cNvSpPr>
                  <a:spLocks noChangeAspect="1" noEditPoints="1"/>
                </p:cNvSpPr>
                <p:nvPr/>
              </p:nvSpPr>
              <p:spPr bwMode="auto">
                <a:xfrm>
                  <a:off x="3210" y="404"/>
                  <a:ext cx="80" cy="316"/>
                </a:xfrm>
                <a:custGeom>
                  <a:avLst/>
                  <a:gdLst>
                    <a:gd name="T0" fmla="*/ 80 w 80"/>
                    <a:gd name="T1" fmla="*/ 16 h 316"/>
                    <a:gd name="T2" fmla="*/ 0 w 80"/>
                    <a:gd name="T3" fmla="*/ 300 h 316"/>
                    <a:gd name="T4" fmla="*/ 30 w 80"/>
                    <a:gd name="T5" fmla="*/ 206 h 316"/>
                    <a:gd name="T6" fmla="*/ 76 w 80"/>
                    <a:gd name="T7" fmla="*/ 260 h 316"/>
                    <a:gd name="T8" fmla="*/ 76 w 80"/>
                    <a:gd name="T9" fmla="*/ 214 h 316"/>
                    <a:gd name="T10" fmla="*/ 76 w 80"/>
                    <a:gd name="T11" fmla="*/ 264 h 316"/>
                    <a:gd name="T12" fmla="*/ 54 w 80"/>
                    <a:gd name="T13" fmla="*/ 306 h 316"/>
                    <a:gd name="T14" fmla="*/ 76 w 80"/>
                    <a:gd name="T15" fmla="*/ 310 h 316"/>
                    <a:gd name="T16" fmla="*/ 48 w 80"/>
                    <a:gd name="T17" fmla="*/ 304 h 316"/>
                    <a:gd name="T18" fmla="*/ 4 w 80"/>
                    <a:gd name="T19" fmla="*/ 250 h 316"/>
                    <a:gd name="T20" fmla="*/ 48 w 80"/>
                    <a:gd name="T21" fmla="*/ 304 h 316"/>
                    <a:gd name="T22" fmla="*/ 26 w 80"/>
                    <a:gd name="T23" fmla="*/ 250 h 316"/>
                    <a:gd name="T24" fmla="*/ 4 w 80"/>
                    <a:gd name="T25" fmla="*/ 200 h 316"/>
                    <a:gd name="T26" fmla="*/ 4 w 80"/>
                    <a:gd name="T27" fmla="*/ 246 h 316"/>
                    <a:gd name="T28" fmla="*/ 48 w 80"/>
                    <a:gd name="T29" fmla="*/ 204 h 316"/>
                    <a:gd name="T30" fmla="*/ 4 w 80"/>
                    <a:gd name="T31" fmla="*/ 148 h 316"/>
                    <a:gd name="T32" fmla="*/ 4 w 80"/>
                    <a:gd name="T33" fmla="*/ 144 h 316"/>
                    <a:gd name="T34" fmla="*/ 24 w 80"/>
                    <a:gd name="T35" fmla="*/ 106 h 316"/>
                    <a:gd name="T36" fmla="*/ 4 w 80"/>
                    <a:gd name="T37" fmla="*/ 110 h 316"/>
                    <a:gd name="T38" fmla="*/ 4 w 80"/>
                    <a:gd name="T39" fmla="*/ 144 h 316"/>
                    <a:gd name="T40" fmla="*/ 48 w 80"/>
                    <a:gd name="T41" fmla="*/ 106 h 316"/>
                    <a:gd name="T42" fmla="*/ 4 w 80"/>
                    <a:gd name="T43" fmla="*/ 54 h 316"/>
                    <a:gd name="T44" fmla="*/ 4 w 80"/>
                    <a:gd name="T45" fmla="*/ 50 h 316"/>
                    <a:gd name="T46" fmla="*/ 22 w 80"/>
                    <a:gd name="T47" fmla="*/ 10 h 316"/>
                    <a:gd name="T48" fmla="*/ 4 w 80"/>
                    <a:gd name="T49" fmla="*/ 42 h 316"/>
                    <a:gd name="T50" fmla="*/ 26 w 80"/>
                    <a:gd name="T51" fmla="*/ 10 h 316"/>
                    <a:gd name="T52" fmla="*/ 76 w 80"/>
                    <a:gd name="T53" fmla="*/ 64 h 316"/>
                    <a:gd name="T54" fmla="*/ 42 w 80"/>
                    <a:gd name="T55" fmla="*/ 14 h 316"/>
                    <a:gd name="T56" fmla="*/ 76 w 80"/>
                    <a:gd name="T57" fmla="*/ 68 h 316"/>
                    <a:gd name="T58" fmla="*/ 52 w 80"/>
                    <a:gd name="T59" fmla="*/ 108 h 316"/>
                    <a:gd name="T60" fmla="*/ 76 w 80"/>
                    <a:gd name="T61" fmla="*/ 70 h 316"/>
                    <a:gd name="T62" fmla="*/ 76 w 80"/>
                    <a:gd name="T63" fmla="*/ 116 h 316"/>
                    <a:gd name="T64" fmla="*/ 28 w 80"/>
                    <a:gd name="T65" fmla="*/ 148 h 316"/>
                    <a:gd name="T66" fmla="*/ 76 w 80"/>
                    <a:gd name="T67" fmla="*/ 116 h 316"/>
                    <a:gd name="T68" fmla="*/ 52 w 80"/>
                    <a:gd name="T69" fmla="*/ 158 h 316"/>
                    <a:gd name="T70" fmla="*/ 76 w 80"/>
                    <a:gd name="T71" fmla="*/ 210 h 316"/>
                    <a:gd name="T72" fmla="*/ 76 w 80"/>
                    <a:gd name="T73" fmla="*/ 162 h 3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316"/>
                    <a:gd name="T113" fmla="*/ 80 w 80"/>
                    <a:gd name="T114" fmla="*/ 316 h 3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316">
                      <a:moveTo>
                        <a:pt x="0" y="0"/>
                      </a:moveTo>
                      <a:lnTo>
                        <a:pt x="80" y="16"/>
                      </a:lnTo>
                      <a:lnTo>
                        <a:pt x="80" y="316"/>
                      </a:lnTo>
                      <a:lnTo>
                        <a:pt x="0" y="300"/>
                      </a:lnTo>
                      <a:lnTo>
                        <a:pt x="0" y="0"/>
                      </a:lnTo>
                      <a:close/>
                      <a:moveTo>
                        <a:pt x="30" y="206"/>
                      </a:moveTo>
                      <a:lnTo>
                        <a:pt x="30" y="250"/>
                      </a:lnTo>
                      <a:lnTo>
                        <a:pt x="76" y="260"/>
                      </a:lnTo>
                      <a:lnTo>
                        <a:pt x="76" y="252"/>
                      </a:lnTo>
                      <a:lnTo>
                        <a:pt x="76" y="214"/>
                      </a:lnTo>
                      <a:lnTo>
                        <a:pt x="30" y="206"/>
                      </a:lnTo>
                      <a:close/>
                      <a:moveTo>
                        <a:pt x="76" y="264"/>
                      </a:moveTo>
                      <a:lnTo>
                        <a:pt x="54" y="260"/>
                      </a:lnTo>
                      <a:lnTo>
                        <a:pt x="54" y="306"/>
                      </a:lnTo>
                      <a:lnTo>
                        <a:pt x="62" y="308"/>
                      </a:lnTo>
                      <a:lnTo>
                        <a:pt x="76" y="310"/>
                      </a:lnTo>
                      <a:lnTo>
                        <a:pt x="76" y="264"/>
                      </a:lnTo>
                      <a:close/>
                      <a:moveTo>
                        <a:pt x="48" y="304"/>
                      </a:moveTo>
                      <a:lnTo>
                        <a:pt x="48" y="260"/>
                      </a:lnTo>
                      <a:lnTo>
                        <a:pt x="4" y="250"/>
                      </a:lnTo>
                      <a:lnTo>
                        <a:pt x="4" y="296"/>
                      </a:lnTo>
                      <a:lnTo>
                        <a:pt x="48" y="304"/>
                      </a:lnTo>
                      <a:close/>
                      <a:moveTo>
                        <a:pt x="4" y="246"/>
                      </a:moveTo>
                      <a:lnTo>
                        <a:pt x="26" y="250"/>
                      </a:lnTo>
                      <a:lnTo>
                        <a:pt x="26" y="204"/>
                      </a:lnTo>
                      <a:lnTo>
                        <a:pt x="4" y="200"/>
                      </a:lnTo>
                      <a:lnTo>
                        <a:pt x="4" y="224"/>
                      </a:lnTo>
                      <a:lnTo>
                        <a:pt x="4" y="246"/>
                      </a:lnTo>
                      <a:close/>
                      <a:moveTo>
                        <a:pt x="4" y="196"/>
                      </a:moveTo>
                      <a:lnTo>
                        <a:pt x="48" y="204"/>
                      </a:lnTo>
                      <a:lnTo>
                        <a:pt x="48" y="158"/>
                      </a:lnTo>
                      <a:lnTo>
                        <a:pt x="4" y="148"/>
                      </a:lnTo>
                      <a:lnTo>
                        <a:pt x="4" y="196"/>
                      </a:lnTo>
                      <a:close/>
                      <a:moveTo>
                        <a:pt x="4" y="144"/>
                      </a:moveTo>
                      <a:lnTo>
                        <a:pt x="24" y="148"/>
                      </a:lnTo>
                      <a:lnTo>
                        <a:pt x="24" y="106"/>
                      </a:lnTo>
                      <a:lnTo>
                        <a:pt x="4" y="102"/>
                      </a:lnTo>
                      <a:lnTo>
                        <a:pt x="4" y="110"/>
                      </a:lnTo>
                      <a:lnTo>
                        <a:pt x="4" y="132"/>
                      </a:lnTo>
                      <a:lnTo>
                        <a:pt x="4" y="144"/>
                      </a:lnTo>
                      <a:close/>
                      <a:moveTo>
                        <a:pt x="4" y="98"/>
                      </a:moveTo>
                      <a:lnTo>
                        <a:pt x="48" y="106"/>
                      </a:lnTo>
                      <a:lnTo>
                        <a:pt x="48" y="64"/>
                      </a:lnTo>
                      <a:lnTo>
                        <a:pt x="4" y="54"/>
                      </a:lnTo>
                      <a:lnTo>
                        <a:pt x="4" y="98"/>
                      </a:lnTo>
                      <a:close/>
                      <a:moveTo>
                        <a:pt x="4" y="50"/>
                      </a:moveTo>
                      <a:lnTo>
                        <a:pt x="22" y="54"/>
                      </a:lnTo>
                      <a:lnTo>
                        <a:pt x="22" y="10"/>
                      </a:lnTo>
                      <a:lnTo>
                        <a:pt x="4" y="6"/>
                      </a:lnTo>
                      <a:lnTo>
                        <a:pt x="4" y="42"/>
                      </a:lnTo>
                      <a:lnTo>
                        <a:pt x="4" y="50"/>
                      </a:lnTo>
                      <a:close/>
                      <a:moveTo>
                        <a:pt x="26" y="10"/>
                      </a:moveTo>
                      <a:lnTo>
                        <a:pt x="26" y="54"/>
                      </a:lnTo>
                      <a:lnTo>
                        <a:pt x="76" y="64"/>
                      </a:lnTo>
                      <a:lnTo>
                        <a:pt x="76" y="20"/>
                      </a:lnTo>
                      <a:lnTo>
                        <a:pt x="42" y="14"/>
                      </a:lnTo>
                      <a:lnTo>
                        <a:pt x="26" y="10"/>
                      </a:lnTo>
                      <a:close/>
                      <a:moveTo>
                        <a:pt x="76" y="68"/>
                      </a:moveTo>
                      <a:lnTo>
                        <a:pt x="52" y="64"/>
                      </a:lnTo>
                      <a:lnTo>
                        <a:pt x="52" y="108"/>
                      </a:lnTo>
                      <a:lnTo>
                        <a:pt x="76" y="112"/>
                      </a:lnTo>
                      <a:lnTo>
                        <a:pt x="76" y="70"/>
                      </a:lnTo>
                      <a:lnTo>
                        <a:pt x="76" y="68"/>
                      </a:lnTo>
                      <a:close/>
                      <a:moveTo>
                        <a:pt x="76" y="116"/>
                      </a:moveTo>
                      <a:lnTo>
                        <a:pt x="28" y="106"/>
                      </a:lnTo>
                      <a:lnTo>
                        <a:pt x="28" y="148"/>
                      </a:lnTo>
                      <a:lnTo>
                        <a:pt x="76" y="158"/>
                      </a:lnTo>
                      <a:lnTo>
                        <a:pt x="76" y="116"/>
                      </a:lnTo>
                      <a:close/>
                      <a:moveTo>
                        <a:pt x="76" y="162"/>
                      </a:moveTo>
                      <a:lnTo>
                        <a:pt x="52" y="158"/>
                      </a:lnTo>
                      <a:lnTo>
                        <a:pt x="52" y="206"/>
                      </a:lnTo>
                      <a:lnTo>
                        <a:pt x="76" y="210"/>
                      </a:lnTo>
                      <a:lnTo>
                        <a:pt x="76" y="194"/>
                      </a:lnTo>
                      <a:lnTo>
                        <a:pt x="76" y="162"/>
                      </a:lnTo>
                      <a:close/>
                    </a:path>
                  </a:pathLst>
                </a:custGeom>
                <a:solidFill>
                  <a:srgbClr val="FFFFFF"/>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grpSp>
          <p:grpSp>
            <p:nvGrpSpPr>
              <p:cNvPr id="5" name="Group 114"/>
              <p:cNvGrpSpPr>
                <a:grpSpLocks noChangeAspect="1"/>
              </p:cNvGrpSpPr>
              <p:nvPr/>
            </p:nvGrpSpPr>
            <p:grpSpPr bwMode="auto">
              <a:xfrm>
                <a:off x="4015976" y="2258255"/>
                <a:ext cx="416446" cy="391399"/>
                <a:chOff x="3050" y="311"/>
                <a:chExt cx="466" cy="487"/>
              </a:xfrm>
            </p:grpSpPr>
            <p:sp>
              <p:nvSpPr>
                <p:cNvPr id="122" name="Freeform 115"/>
                <p:cNvSpPr>
                  <a:spLocks noChangeAspect="1"/>
                </p:cNvSpPr>
                <p:nvPr/>
              </p:nvSpPr>
              <p:spPr bwMode="auto">
                <a:xfrm>
                  <a:off x="3436" y="375"/>
                  <a:ext cx="80" cy="423"/>
                </a:xfrm>
                <a:custGeom>
                  <a:avLst/>
                  <a:gdLst>
                    <a:gd name="T0" fmla="*/ 40894464 w 40"/>
                    <a:gd name="T1" fmla="*/ 5439897 h 211"/>
                    <a:gd name="T2" fmla="*/ 5242880 w 40"/>
                    <a:gd name="T3" fmla="*/ 22946136 h 211"/>
                    <a:gd name="T4" fmla="*/ 0 w 40"/>
                    <a:gd name="T5" fmla="*/ 227623427 h 211"/>
                    <a:gd name="T6" fmla="*/ 9437184 w 40"/>
                    <a:gd name="T7" fmla="*/ 223261244 h 211"/>
                    <a:gd name="T8" fmla="*/ 37748738 w 40"/>
                    <a:gd name="T9" fmla="*/ 194741349 h 211"/>
                    <a:gd name="T10" fmla="*/ 41943040 w 40"/>
                    <a:gd name="T11" fmla="*/ 182705475 h 211"/>
                    <a:gd name="T12" fmla="*/ 41943040 w 40"/>
                    <a:gd name="T13" fmla="*/ 17479935 h 211"/>
                    <a:gd name="T14" fmla="*/ 40894464 w 40"/>
                    <a:gd name="T15" fmla="*/ 5439897 h 211"/>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211"/>
                    <a:gd name="T26" fmla="*/ 40 w 40"/>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211">
                      <a:moveTo>
                        <a:pt x="39" y="5"/>
                      </a:moveTo>
                      <a:cubicBezTo>
                        <a:pt x="35" y="0"/>
                        <a:pt x="5" y="21"/>
                        <a:pt x="5" y="21"/>
                      </a:cubicBezTo>
                      <a:cubicBezTo>
                        <a:pt x="0" y="207"/>
                        <a:pt x="0" y="207"/>
                        <a:pt x="0" y="207"/>
                      </a:cubicBezTo>
                      <a:cubicBezTo>
                        <a:pt x="0" y="207"/>
                        <a:pt x="0" y="211"/>
                        <a:pt x="9" y="203"/>
                      </a:cubicBezTo>
                      <a:cubicBezTo>
                        <a:pt x="17" y="196"/>
                        <a:pt x="32" y="182"/>
                        <a:pt x="36" y="177"/>
                      </a:cubicBezTo>
                      <a:cubicBezTo>
                        <a:pt x="39" y="174"/>
                        <a:pt x="40" y="174"/>
                        <a:pt x="40" y="166"/>
                      </a:cubicBezTo>
                      <a:cubicBezTo>
                        <a:pt x="40" y="16"/>
                        <a:pt x="40" y="16"/>
                        <a:pt x="40" y="16"/>
                      </a:cubicBezTo>
                      <a:cubicBezTo>
                        <a:pt x="40" y="6"/>
                        <a:pt x="39" y="6"/>
                        <a:pt x="39" y="5"/>
                      </a:cubicBezTo>
                      <a:close/>
                    </a:path>
                  </a:pathLst>
                </a:custGeom>
                <a:solidFill>
                  <a:srgbClr val="0B3C68"/>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23" name="Freeform 116"/>
                <p:cNvSpPr>
                  <a:spLocks noChangeAspect="1"/>
                </p:cNvSpPr>
                <p:nvPr/>
              </p:nvSpPr>
              <p:spPr bwMode="auto">
                <a:xfrm>
                  <a:off x="3050" y="311"/>
                  <a:ext cx="458" cy="113"/>
                </a:xfrm>
                <a:custGeom>
                  <a:avLst/>
                  <a:gdLst>
                    <a:gd name="T0" fmla="*/ 240123904 w 229"/>
                    <a:gd name="T1" fmla="*/ 42676004 h 56"/>
                    <a:gd name="T2" fmla="*/ 208666632 w 229"/>
                    <a:gd name="T3" fmla="*/ 70115093 h 56"/>
                    <a:gd name="T4" fmla="*/ 8388610 w 229"/>
                    <a:gd name="T5" fmla="*/ 24862810 h 56"/>
                    <a:gd name="T6" fmla="*/ 1048576 w 229"/>
                    <a:gd name="T7" fmla="*/ 31115470 h 56"/>
                    <a:gd name="T8" fmla="*/ 4194305 w 229"/>
                    <a:gd name="T9" fmla="*/ 21149179 h 56"/>
                    <a:gd name="T10" fmla="*/ 30408704 w 229"/>
                    <a:gd name="T11" fmla="*/ 2429886 h 56"/>
                    <a:gd name="T12" fmla="*/ 34603015 w 229"/>
                    <a:gd name="T13" fmla="*/ 0 h 56"/>
                    <a:gd name="T14" fmla="*/ 232783874 w 229"/>
                    <a:gd name="T15" fmla="*/ 40285377 h 56"/>
                    <a:gd name="T16" fmla="*/ 240123904 w 229"/>
                    <a:gd name="T17" fmla="*/ 4267600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9"/>
                    <a:gd name="T28" fmla="*/ 0 h 56"/>
                    <a:gd name="T29" fmla="*/ 229 w 229"/>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9" h="56">
                      <a:moveTo>
                        <a:pt x="229" y="34"/>
                      </a:moveTo>
                      <a:cubicBezTo>
                        <a:pt x="199" y="56"/>
                        <a:pt x="199" y="56"/>
                        <a:pt x="199" y="56"/>
                      </a:cubicBezTo>
                      <a:cubicBezTo>
                        <a:pt x="86" y="36"/>
                        <a:pt x="17" y="22"/>
                        <a:pt x="8" y="20"/>
                      </a:cubicBezTo>
                      <a:cubicBezTo>
                        <a:pt x="3" y="19"/>
                        <a:pt x="1" y="25"/>
                        <a:pt x="1" y="25"/>
                      </a:cubicBezTo>
                      <a:cubicBezTo>
                        <a:pt x="1" y="25"/>
                        <a:pt x="0" y="20"/>
                        <a:pt x="4" y="17"/>
                      </a:cubicBezTo>
                      <a:cubicBezTo>
                        <a:pt x="7" y="15"/>
                        <a:pt x="22" y="6"/>
                        <a:pt x="29" y="2"/>
                      </a:cubicBezTo>
                      <a:cubicBezTo>
                        <a:pt x="31" y="0"/>
                        <a:pt x="33" y="0"/>
                        <a:pt x="33" y="0"/>
                      </a:cubicBezTo>
                      <a:cubicBezTo>
                        <a:pt x="33" y="0"/>
                        <a:pt x="219" y="32"/>
                        <a:pt x="222" y="32"/>
                      </a:cubicBezTo>
                      <a:cubicBezTo>
                        <a:pt x="229" y="34"/>
                        <a:pt x="229" y="34"/>
                        <a:pt x="229" y="34"/>
                      </a:cubicBezTo>
                      <a:close/>
                    </a:path>
                  </a:pathLst>
                </a:custGeom>
                <a:solidFill>
                  <a:srgbClr val="456488"/>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24" name="Freeform 117"/>
                <p:cNvSpPr>
                  <a:spLocks noChangeAspect="1"/>
                </p:cNvSpPr>
                <p:nvPr/>
              </p:nvSpPr>
              <p:spPr bwMode="auto">
                <a:xfrm>
                  <a:off x="3428" y="379"/>
                  <a:ext cx="88" cy="59"/>
                </a:xfrm>
                <a:custGeom>
                  <a:avLst/>
                  <a:gdLst>
                    <a:gd name="T0" fmla="*/ 0 w 44"/>
                    <a:gd name="T1" fmla="*/ 30984440 h 29"/>
                    <a:gd name="T2" fmla="*/ 40894466 w 44"/>
                    <a:gd name="T3" fmla="*/ 0 h 29"/>
                    <a:gd name="T4" fmla="*/ 46137344 w 44"/>
                    <a:gd name="T5" fmla="*/ 8594186 h 29"/>
                    <a:gd name="T6" fmla="*/ 8388609 w 44"/>
                    <a:gd name="T7" fmla="*/ 42732964 h 29"/>
                    <a:gd name="T8" fmla="*/ 0 w 44"/>
                    <a:gd name="T9" fmla="*/ 30984440 h 29"/>
                    <a:gd name="T10" fmla="*/ 0 60000 65536"/>
                    <a:gd name="T11" fmla="*/ 0 60000 65536"/>
                    <a:gd name="T12" fmla="*/ 0 60000 65536"/>
                    <a:gd name="T13" fmla="*/ 0 60000 65536"/>
                    <a:gd name="T14" fmla="*/ 0 60000 65536"/>
                    <a:gd name="T15" fmla="*/ 0 w 44"/>
                    <a:gd name="T16" fmla="*/ 0 h 29"/>
                    <a:gd name="T17" fmla="*/ 44 w 44"/>
                    <a:gd name="T18" fmla="*/ 29 h 29"/>
                  </a:gdLst>
                  <a:ahLst/>
                  <a:cxnLst>
                    <a:cxn ang="T10">
                      <a:pos x="T0" y="T1"/>
                    </a:cxn>
                    <a:cxn ang="T11">
                      <a:pos x="T2" y="T3"/>
                    </a:cxn>
                    <a:cxn ang="T12">
                      <a:pos x="T4" y="T5"/>
                    </a:cxn>
                    <a:cxn ang="T13">
                      <a:pos x="T6" y="T7"/>
                    </a:cxn>
                    <a:cxn ang="T14">
                      <a:pos x="T8" y="T9"/>
                    </a:cxn>
                  </a:cxnLst>
                  <a:rect l="T15" t="T16" r="T17" b="T18"/>
                  <a:pathLst>
                    <a:path w="44" h="29">
                      <a:moveTo>
                        <a:pt x="0" y="21"/>
                      </a:moveTo>
                      <a:cubicBezTo>
                        <a:pt x="0" y="21"/>
                        <a:pt x="35" y="1"/>
                        <a:pt x="39" y="0"/>
                      </a:cubicBezTo>
                      <a:cubicBezTo>
                        <a:pt x="42" y="1"/>
                        <a:pt x="43" y="3"/>
                        <a:pt x="44" y="6"/>
                      </a:cubicBezTo>
                      <a:cubicBezTo>
                        <a:pt x="8" y="29"/>
                        <a:pt x="8" y="29"/>
                        <a:pt x="8" y="29"/>
                      </a:cubicBezTo>
                      <a:lnTo>
                        <a:pt x="0" y="21"/>
                      </a:lnTo>
                      <a:close/>
                    </a:path>
                  </a:pathLst>
                </a:custGeom>
                <a:solidFill>
                  <a:srgbClr val="5D7695"/>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25" name="Freeform 118"/>
                <p:cNvSpPr>
                  <a:spLocks noChangeAspect="1"/>
                </p:cNvSpPr>
                <p:nvPr/>
              </p:nvSpPr>
              <p:spPr bwMode="auto">
                <a:xfrm>
                  <a:off x="3052" y="349"/>
                  <a:ext cx="396" cy="447"/>
                </a:xfrm>
                <a:custGeom>
                  <a:avLst/>
                  <a:gdLst>
                    <a:gd name="T0" fmla="*/ 202375170 w 198"/>
                    <a:gd name="T1" fmla="*/ 38255957 h 223"/>
                    <a:gd name="T2" fmla="*/ 7340032 w 198"/>
                    <a:gd name="T3" fmla="*/ 1080870 h 223"/>
                    <a:gd name="T4" fmla="*/ 0 w 198"/>
                    <a:gd name="T5" fmla="*/ 5424412 h 223"/>
                    <a:gd name="T6" fmla="*/ 0 w 198"/>
                    <a:gd name="T7" fmla="*/ 184477483 h 223"/>
                    <a:gd name="T8" fmla="*/ 7340032 w 198"/>
                    <a:gd name="T9" fmla="*/ 198681672 h 223"/>
                    <a:gd name="T10" fmla="*/ 195035140 w 198"/>
                    <a:gd name="T11" fmla="*/ 241277946 h 223"/>
                    <a:gd name="T12" fmla="*/ 207618048 w 198"/>
                    <a:gd name="T13" fmla="*/ 233654878 h 223"/>
                    <a:gd name="T14" fmla="*/ 206569472 w 198"/>
                    <a:gd name="T15" fmla="*/ 48083957 h 223"/>
                    <a:gd name="T16" fmla="*/ 202375170 w 198"/>
                    <a:gd name="T17" fmla="*/ 38255957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
                    <a:gd name="T28" fmla="*/ 0 h 223"/>
                    <a:gd name="T29" fmla="*/ 198 w 198"/>
                    <a:gd name="T30" fmla="*/ 223 h 2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 h="223">
                      <a:moveTo>
                        <a:pt x="193" y="35"/>
                      </a:moveTo>
                      <a:cubicBezTo>
                        <a:pt x="86" y="16"/>
                        <a:pt x="16" y="3"/>
                        <a:pt x="7" y="1"/>
                      </a:cubicBezTo>
                      <a:cubicBezTo>
                        <a:pt x="0" y="0"/>
                        <a:pt x="0" y="5"/>
                        <a:pt x="0" y="5"/>
                      </a:cubicBezTo>
                      <a:cubicBezTo>
                        <a:pt x="0" y="5"/>
                        <a:pt x="0" y="157"/>
                        <a:pt x="0" y="168"/>
                      </a:cubicBezTo>
                      <a:cubicBezTo>
                        <a:pt x="0" y="179"/>
                        <a:pt x="1" y="179"/>
                        <a:pt x="7" y="181"/>
                      </a:cubicBezTo>
                      <a:cubicBezTo>
                        <a:pt x="9" y="182"/>
                        <a:pt x="153" y="213"/>
                        <a:pt x="186" y="220"/>
                      </a:cubicBezTo>
                      <a:cubicBezTo>
                        <a:pt x="198" y="223"/>
                        <a:pt x="198" y="216"/>
                        <a:pt x="198" y="213"/>
                      </a:cubicBezTo>
                      <a:cubicBezTo>
                        <a:pt x="198" y="213"/>
                        <a:pt x="197" y="50"/>
                        <a:pt x="197" y="44"/>
                      </a:cubicBezTo>
                      <a:cubicBezTo>
                        <a:pt x="197" y="39"/>
                        <a:pt x="194" y="35"/>
                        <a:pt x="193" y="35"/>
                      </a:cubicBezTo>
                      <a:close/>
                    </a:path>
                  </a:pathLst>
                </a:custGeom>
                <a:solidFill>
                  <a:srgbClr val="8BA6BD"/>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26" name="Freeform 119"/>
                <p:cNvSpPr>
                  <a:spLocks noChangeAspect="1"/>
                </p:cNvSpPr>
                <p:nvPr/>
              </p:nvSpPr>
              <p:spPr bwMode="auto">
                <a:xfrm>
                  <a:off x="3064" y="361"/>
                  <a:ext cx="372" cy="419"/>
                </a:xfrm>
                <a:custGeom>
                  <a:avLst/>
                  <a:gdLst>
                    <a:gd name="T0" fmla="*/ 187695106 w 186"/>
                    <a:gd name="T1" fmla="*/ 36165616 h 209"/>
                    <a:gd name="T2" fmla="*/ 6291456 w 186"/>
                    <a:gd name="T3" fmla="*/ 1082430 h 209"/>
                    <a:gd name="T4" fmla="*/ 0 w 186"/>
                    <a:gd name="T5" fmla="*/ 5441171 h 209"/>
                    <a:gd name="T6" fmla="*/ 0 w 186"/>
                    <a:gd name="T7" fmla="*/ 171577379 h 209"/>
                    <a:gd name="T8" fmla="*/ 6291456 w 186"/>
                    <a:gd name="T9" fmla="*/ 186084830 h 209"/>
                    <a:gd name="T10" fmla="*/ 183500804 w 186"/>
                    <a:gd name="T11" fmla="*/ 226606361 h 209"/>
                    <a:gd name="T12" fmla="*/ 192937985 w 186"/>
                    <a:gd name="T13" fmla="*/ 217884491 h 209"/>
                    <a:gd name="T14" fmla="*/ 192937985 w 186"/>
                    <a:gd name="T15" fmla="*/ 44929088 h 209"/>
                    <a:gd name="T16" fmla="*/ 187695106 w 186"/>
                    <a:gd name="T17" fmla="*/ 36165616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6"/>
                    <a:gd name="T28" fmla="*/ 0 h 209"/>
                    <a:gd name="T29" fmla="*/ 186 w 186"/>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6" h="209">
                      <a:moveTo>
                        <a:pt x="179" y="33"/>
                      </a:moveTo>
                      <a:cubicBezTo>
                        <a:pt x="80" y="15"/>
                        <a:pt x="15" y="3"/>
                        <a:pt x="6" y="1"/>
                      </a:cubicBezTo>
                      <a:cubicBezTo>
                        <a:pt x="0" y="0"/>
                        <a:pt x="0" y="5"/>
                        <a:pt x="0" y="5"/>
                      </a:cubicBezTo>
                      <a:cubicBezTo>
                        <a:pt x="0" y="5"/>
                        <a:pt x="0" y="146"/>
                        <a:pt x="0" y="156"/>
                      </a:cubicBezTo>
                      <a:cubicBezTo>
                        <a:pt x="0" y="167"/>
                        <a:pt x="1" y="167"/>
                        <a:pt x="6" y="169"/>
                      </a:cubicBezTo>
                      <a:cubicBezTo>
                        <a:pt x="9" y="170"/>
                        <a:pt x="144" y="199"/>
                        <a:pt x="175" y="206"/>
                      </a:cubicBezTo>
                      <a:cubicBezTo>
                        <a:pt x="186" y="209"/>
                        <a:pt x="183" y="201"/>
                        <a:pt x="184" y="198"/>
                      </a:cubicBezTo>
                      <a:cubicBezTo>
                        <a:pt x="184" y="198"/>
                        <a:pt x="184" y="47"/>
                        <a:pt x="184" y="41"/>
                      </a:cubicBezTo>
                      <a:cubicBezTo>
                        <a:pt x="184" y="37"/>
                        <a:pt x="183" y="34"/>
                        <a:pt x="179" y="33"/>
                      </a:cubicBezTo>
                      <a:close/>
                    </a:path>
                  </a:pathLst>
                </a:custGeom>
                <a:solidFill>
                  <a:srgbClr val="5D7695"/>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30" name="Freeform 120"/>
                <p:cNvSpPr>
                  <a:spLocks noChangeAspect="1" noEditPoints="1"/>
                </p:cNvSpPr>
                <p:nvPr/>
              </p:nvSpPr>
              <p:spPr bwMode="auto">
                <a:xfrm>
                  <a:off x="3062" y="361"/>
                  <a:ext cx="372" cy="415"/>
                </a:xfrm>
                <a:custGeom>
                  <a:avLst/>
                  <a:gdLst>
                    <a:gd name="T0" fmla="*/ 2097152 w 186"/>
                    <a:gd name="T1" fmla="*/ 2170380 h 207"/>
                    <a:gd name="T2" fmla="*/ 0 w 186"/>
                    <a:gd name="T3" fmla="*/ 5443221 h 207"/>
                    <a:gd name="T4" fmla="*/ 0 w 186"/>
                    <a:gd name="T5" fmla="*/ 171907753 h 207"/>
                    <a:gd name="T6" fmla="*/ 7340032 w 186"/>
                    <a:gd name="T7" fmla="*/ 186141599 h 207"/>
                    <a:gd name="T8" fmla="*/ 71303177 w 186"/>
                    <a:gd name="T9" fmla="*/ 201543828 h 207"/>
                    <a:gd name="T10" fmla="*/ 183500804 w 186"/>
                    <a:gd name="T11" fmla="*/ 226686518 h 207"/>
                    <a:gd name="T12" fmla="*/ 191889409 w 186"/>
                    <a:gd name="T13" fmla="*/ 226686518 h 207"/>
                    <a:gd name="T14" fmla="*/ 195035136 w 186"/>
                    <a:gd name="T15" fmla="*/ 217954568 h 207"/>
                    <a:gd name="T16" fmla="*/ 193986560 w 186"/>
                    <a:gd name="T17" fmla="*/ 44944655 h 207"/>
                    <a:gd name="T18" fmla="*/ 188743682 w 186"/>
                    <a:gd name="T19" fmla="*/ 35062798 h 207"/>
                    <a:gd name="T20" fmla="*/ 188743682 w 186"/>
                    <a:gd name="T21" fmla="*/ 35062798 h 207"/>
                    <a:gd name="T22" fmla="*/ 7340032 w 186"/>
                    <a:gd name="T23" fmla="*/ 1082575 h 207"/>
                    <a:gd name="T24" fmla="*/ 2097152 w 186"/>
                    <a:gd name="T25" fmla="*/ 2170380 h 207"/>
                    <a:gd name="T26" fmla="*/ 184549379 w 186"/>
                    <a:gd name="T27" fmla="*/ 225592682 h 207"/>
                    <a:gd name="T28" fmla="*/ 72351752 w 186"/>
                    <a:gd name="T29" fmla="*/ 199363343 h 207"/>
                    <a:gd name="T30" fmla="*/ 7340032 w 186"/>
                    <a:gd name="T31" fmla="*/ 185062134 h 207"/>
                    <a:gd name="T32" fmla="*/ 2097152 w 186"/>
                    <a:gd name="T33" fmla="*/ 171907753 h 207"/>
                    <a:gd name="T34" fmla="*/ 2097152 w 186"/>
                    <a:gd name="T35" fmla="*/ 5443221 h 207"/>
                    <a:gd name="T36" fmla="*/ 3145728 w 186"/>
                    <a:gd name="T37" fmla="*/ 3255031 h 207"/>
                    <a:gd name="T38" fmla="*/ 7340032 w 186"/>
                    <a:gd name="T39" fmla="*/ 2170380 h 207"/>
                    <a:gd name="T40" fmla="*/ 188743682 w 186"/>
                    <a:gd name="T41" fmla="*/ 37269202 h 207"/>
                    <a:gd name="T42" fmla="*/ 192937985 w 186"/>
                    <a:gd name="T43" fmla="*/ 44944655 h 207"/>
                    <a:gd name="T44" fmla="*/ 192937985 w 186"/>
                    <a:gd name="T45" fmla="*/ 217954568 h 207"/>
                    <a:gd name="T46" fmla="*/ 190840833 w 186"/>
                    <a:gd name="T47" fmla="*/ 225592682 h 207"/>
                    <a:gd name="T48" fmla="*/ 184549379 w 186"/>
                    <a:gd name="T49" fmla="*/ 225592682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6"/>
                    <a:gd name="T76" fmla="*/ 0 h 207"/>
                    <a:gd name="T77" fmla="*/ 186 w 186"/>
                    <a:gd name="T78" fmla="*/ 207 h 2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6" h="207">
                      <a:moveTo>
                        <a:pt x="2" y="2"/>
                      </a:moveTo>
                      <a:cubicBezTo>
                        <a:pt x="0" y="3"/>
                        <a:pt x="0" y="5"/>
                        <a:pt x="0" y="5"/>
                      </a:cubicBezTo>
                      <a:cubicBezTo>
                        <a:pt x="0" y="156"/>
                        <a:pt x="0" y="156"/>
                        <a:pt x="0" y="156"/>
                      </a:cubicBezTo>
                      <a:cubicBezTo>
                        <a:pt x="0" y="167"/>
                        <a:pt x="2" y="168"/>
                        <a:pt x="7" y="169"/>
                      </a:cubicBezTo>
                      <a:cubicBezTo>
                        <a:pt x="8" y="170"/>
                        <a:pt x="31" y="175"/>
                        <a:pt x="68" y="183"/>
                      </a:cubicBezTo>
                      <a:cubicBezTo>
                        <a:pt x="175" y="206"/>
                        <a:pt x="175" y="206"/>
                        <a:pt x="175" y="206"/>
                      </a:cubicBezTo>
                      <a:cubicBezTo>
                        <a:pt x="177" y="207"/>
                        <a:pt x="181" y="207"/>
                        <a:pt x="183" y="206"/>
                      </a:cubicBezTo>
                      <a:cubicBezTo>
                        <a:pt x="186" y="204"/>
                        <a:pt x="186" y="199"/>
                        <a:pt x="186" y="198"/>
                      </a:cubicBezTo>
                      <a:cubicBezTo>
                        <a:pt x="185" y="41"/>
                        <a:pt x="185" y="41"/>
                        <a:pt x="185" y="41"/>
                      </a:cubicBezTo>
                      <a:cubicBezTo>
                        <a:pt x="185" y="37"/>
                        <a:pt x="185" y="33"/>
                        <a:pt x="180" y="32"/>
                      </a:cubicBezTo>
                      <a:cubicBezTo>
                        <a:pt x="180" y="32"/>
                        <a:pt x="180" y="32"/>
                        <a:pt x="180" y="32"/>
                      </a:cubicBezTo>
                      <a:cubicBezTo>
                        <a:pt x="7" y="1"/>
                        <a:pt x="7" y="1"/>
                        <a:pt x="7" y="1"/>
                      </a:cubicBezTo>
                      <a:cubicBezTo>
                        <a:pt x="5" y="0"/>
                        <a:pt x="3" y="1"/>
                        <a:pt x="2" y="2"/>
                      </a:cubicBezTo>
                      <a:close/>
                      <a:moveTo>
                        <a:pt x="176" y="205"/>
                      </a:moveTo>
                      <a:cubicBezTo>
                        <a:pt x="69" y="181"/>
                        <a:pt x="69" y="181"/>
                        <a:pt x="69" y="181"/>
                      </a:cubicBezTo>
                      <a:cubicBezTo>
                        <a:pt x="36" y="174"/>
                        <a:pt x="8" y="168"/>
                        <a:pt x="7" y="168"/>
                      </a:cubicBezTo>
                      <a:cubicBezTo>
                        <a:pt x="3" y="166"/>
                        <a:pt x="2" y="166"/>
                        <a:pt x="2" y="156"/>
                      </a:cubicBezTo>
                      <a:cubicBezTo>
                        <a:pt x="2" y="5"/>
                        <a:pt x="2" y="5"/>
                        <a:pt x="2" y="5"/>
                      </a:cubicBezTo>
                      <a:cubicBezTo>
                        <a:pt x="2" y="5"/>
                        <a:pt x="2" y="4"/>
                        <a:pt x="3" y="3"/>
                      </a:cubicBezTo>
                      <a:cubicBezTo>
                        <a:pt x="4" y="2"/>
                        <a:pt x="5" y="2"/>
                        <a:pt x="7" y="2"/>
                      </a:cubicBezTo>
                      <a:cubicBezTo>
                        <a:pt x="180" y="34"/>
                        <a:pt x="180" y="34"/>
                        <a:pt x="180" y="34"/>
                      </a:cubicBezTo>
                      <a:cubicBezTo>
                        <a:pt x="183" y="34"/>
                        <a:pt x="184" y="37"/>
                        <a:pt x="184" y="41"/>
                      </a:cubicBezTo>
                      <a:cubicBezTo>
                        <a:pt x="184" y="198"/>
                        <a:pt x="184" y="198"/>
                        <a:pt x="184" y="198"/>
                      </a:cubicBezTo>
                      <a:cubicBezTo>
                        <a:pt x="184" y="198"/>
                        <a:pt x="185" y="203"/>
                        <a:pt x="182" y="205"/>
                      </a:cubicBezTo>
                      <a:cubicBezTo>
                        <a:pt x="181" y="206"/>
                        <a:pt x="177" y="205"/>
                        <a:pt x="176" y="205"/>
                      </a:cubicBezTo>
                      <a:close/>
                    </a:path>
                  </a:pathLst>
                </a:custGeom>
                <a:solidFill>
                  <a:srgbClr val="2B4F7C"/>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31" name="Freeform 121"/>
                <p:cNvSpPr>
                  <a:spLocks noChangeAspect="1" noEditPoints="1"/>
                </p:cNvSpPr>
                <p:nvPr/>
              </p:nvSpPr>
              <p:spPr bwMode="auto">
                <a:xfrm>
                  <a:off x="3090" y="432"/>
                  <a:ext cx="338" cy="238"/>
                </a:xfrm>
                <a:custGeom>
                  <a:avLst/>
                  <a:gdLst>
                    <a:gd name="T0" fmla="*/ 230 w 338"/>
                    <a:gd name="T1" fmla="*/ 114 h 238"/>
                    <a:gd name="T2" fmla="*/ 308 w 338"/>
                    <a:gd name="T3" fmla="*/ 130 h 238"/>
                    <a:gd name="T4" fmla="*/ 308 w 338"/>
                    <a:gd name="T5" fmla="*/ 118 h 238"/>
                    <a:gd name="T6" fmla="*/ 338 w 338"/>
                    <a:gd name="T7" fmla="*/ 146 h 238"/>
                    <a:gd name="T8" fmla="*/ 308 w 338"/>
                    <a:gd name="T9" fmla="*/ 162 h 238"/>
                    <a:gd name="T10" fmla="*/ 308 w 338"/>
                    <a:gd name="T11" fmla="*/ 148 h 238"/>
                    <a:gd name="T12" fmla="*/ 230 w 338"/>
                    <a:gd name="T13" fmla="*/ 132 h 238"/>
                    <a:gd name="T14" fmla="*/ 230 w 338"/>
                    <a:gd name="T15" fmla="*/ 114 h 238"/>
                    <a:gd name="T16" fmla="*/ 84 w 338"/>
                    <a:gd name="T17" fmla="*/ 42 h 238"/>
                    <a:gd name="T18" fmla="*/ 78 w 338"/>
                    <a:gd name="T19" fmla="*/ 50 h 238"/>
                    <a:gd name="T20" fmla="*/ 10 w 338"/>
                    <a:gd name="T21" fmla="*/ 0 h 238"/>
                    <a:gd name="T22" fmla="*/ 0 w 338"/>
                    <a:gd name="T23" fmla="*/ 14 h 238"/>
                    <a:gd name="T24" fmla="*/ 68 w 338"/>
                    <a:gd name="T25" fmla="*/ 64 h 238"/>
                    <a:gd name="T26" fmla="*/ 62 w 338"/>
                    <a:gd name="T27" fmla="*/ 76 h 238"/>
                    <a:gd name="T28" fmla="*/ 100 w 338"/>
                    <a:gd name="T29" fmla="*/ 80 h 238"/>
                    <a:gd name="T30" fmla="*/ 84 w 338"/>
                    <a:gd name="T31" fmla="*/ 42 h 238"/>
                    <a:gd name="T32" fmla="*/ 78 w 338"/>
                    <a:gd name="T33" fmla="*/ 110 h 238"/>
                    <a:gd name="T34" fmla="*/ 78 w 338"/>
                    <a:gd name="T35" fmla="*/ 124 h 238"/>
                    <a:gd name="T36" fmla="*/ 0 w 338"/>
                    <a:gd name="T37" fmla="*/ 108 h 238"/>
                    <a:gd name="T38" fmla="*/ 0 w 338"/>
                    <a:gd name="T39" fmla="*/ 126 h 238"/>
                    <a:gd name="T40" fmla="*/ 78 w 338"/>
                    <a:gd name="T41" fmla="*/ 142 h 238"/>
                    <a:gd name="T42" fmla="*/ 78 w 338"/>
                    <a:gd name="T43" fmla="*/ 156 h 238"/>
                    <a:gd name="T44" fmla="*/ 108 w 338"/>
                    <a:gd name="T45" fmla="*/ 140 h 238"/>
                    <a:gd name="T46" fmla="*/ 78 w 338"/>
                    <a:gd name="T47" fmla="*/ 110 h 238"/>
                    <a:gd name="T48" fmla="*/ 84 w 338"/>
                    <a:gd name="T49" fmla="*/ 228 h 238"/>
                    <a:gd name="T50" fmla="*/ 78 w 338"/>
                    <a:gd name="T51" fmla="*/ 214 h 238"/>
                    <a:gd name="T52" fmla="*/ 10 w 338"/>
                    <a:gd name="T53" fmla="*/ 238 h 238"/>
                    <a:gd name="T54" fmla="*/ 0 w 338"/>
                    <a:gd name="T55" fmla="*/ 222 h 238"/>
                    <a:gd name="T56" fmla="*/ 68 w 338"/>
                    <a:gd name="T57" fmla="*/ 198 h 238"/>
                    <a:gd name="T58" fmla="*/ 62 w 338"/>
                    <a:gd name="T59" fmla="*/ 184 h 238"/>
                    <a:gd name="T60" fmla="*/ 100 w 338"/>
                    <a:gd name="T61" fmla="*/ 196 h 238"/>
                    <a:gd name="T62" fmla="*/ 84 w 338"/>
                    <a:gd name="T63" fmla="*/ 228 h 238"/>
                    <a:gd name="T64" fmla="*/ 308 w 338"/>
                    <a:gd name="T65" fmla="*/ 194 h 238"/>
                    <a:gd name="T66" fmla="*/ 308 w 338"/>
                    <a:gd name="T67" fmla="*/ 206 h 238"/>
                    <a:gd name="T68" fmla="*/ 230 w 338"/>
                    <a:gd name="T69" fmla="*/ 190 h 238"/>
                    <a:gd name="T70" fmla="*/ 230 w 338"/>
                    <a:gd name="T71" fmla="*/ 208 h 238"/>
                    <a:gd name="T72" fmla="*/ 308 w 338"/>
                    <a:gd name="T73" fmla="*/ 224 h 238"/>
                    <a:gd name="T74" fmla="*/ 308 w 338"/>
                    <a:gd name="T75" fmla="*/ 238 h 238"/>
                    <a:gd name="T76" fmla="*/ 338 w 338"/>
                    <a:gd name="T77" fmla="*/ 224 h 238"/>
                    <a:gd name="T78" fmla="*/ 308 w 338"/>
                    <a:gd name="T79" fmla="*/ 194 h 2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38"/>
                    <a:gd name="T121" fmla="*/ 0 h 238"/>
                    <a:gd name="T122" fmla="*/ 338 w 338"/>
                    <a:gd name="T123" fmla="*/ 238 h 2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38" h="238">
                      <a:moveTo>
                        <a:pt x="230" y="114"/>
                      </a:moveTo>
                      <a:lnTo>
                        <a:pt x="308" y="130"/>
                      </a:lnTo>
                      <a:lnTo>
                        <a:pt x="308" y="118"/>
                      </a:lnTo>
                      <a:lnTo>
                        <a:pt x="338" y="146"/>
                      </a:lnTo>
                      <a:lnTo>
                        <a:pt x="308" y="162"/>
                      </a:lnTo>
                      <a:lnTo>
                        <a:pt x="308" y="148"/>
                      </a:lnTo>
                      <a:lnTo>
                        <a:pt x="230" y="132"/>
                      </a:lnTo>
                      <a:lnTo>
                        <a:pt x="230" y="114"/>
                      </a:lnTo>
                      <a:close/>
                      <a:moveTo>
                        <a:pt x="84" y="42"/>
                      </a:moveTo>
                      <a:lnTo>
                        <a:pt x="78" y="50"/>
                      </a:lnTo>
                      <a:lnTo>
                        <a:pt x="10" y="0"/>
                      </a:lnTo>
                      <a:lnTo>
                        <a:pt x="0" y="14"/>
                      </a:lnTo>
                      <a:lnTo>
                        <a:pt x="68" y="64"/>
                      </a:lnTo>
                      <a:lnTo>
                        <a:pt x="62" y="76"/>
                      </a:lnTo>
                      <a:lnTo>
                        <a:pt x="100" y="80"/>
                      </a:lnTo>
                      <a:lnTo>
                        <a:pt x="84" y="42"/>
                      </a:lnTo>
                      <a:close/>
                      <a:moveTo>
                        <a:pt x="78" y="110"/>
                      </a:moveTo>
                      <a:lnTo>
                        <a:pt x="78" y="124"/>
                      </a:lnTo>
                      <a:lnTo>
                        <a:pt x="0" y="108"/>
                      </a:lnTo>
                      <a:lnTo>
                        <a:pt x="0" y="126"/>
                      </a:lnTo>
                      <a:lnTo>
                        <a:pt x="78" y="142"/>
                      </a:lnTo>
                      <a:lnTo>
                        <a:pt x="78" y="156"/>
                      </a:lnTo>
                      <a:lnTo>
                        <a:pt x="108" y="140"/>
                      </a:lnTo>
                      <a:lnTo>
                        <a:pt x="78" y="110"/>
                      </a:lnTo>
                      <a:close/>
                      <a:moveTo>
                        <a:pt x="84" y="228"/>
                      </a:moveTo>
                      <a:lnTo>
                        <a:pt x="78" y="214"/>
                      </a:lnTo>
                      <a:lnTo>
                        <a:pt x="10" y="238"/>
                      </a:lnTo>
                      <a:lnTo>
                        <a:pt x="0" y="222"/>
                      </a:lnTo>
                      <a:lnTo>
                        <a:pt x="68" y="198"/>
                      </a:lnTo>
                      <a:lnTo>
                        <a:pt x="62" y="184"/>
                      </a:lnTo>
                      <a:lnTo>
                        <a:pt x="100" y="196"/>
                      </a:lnTo>
                      <a:lnTo>
                        <a:pt x="84" y="228"/>
                      </a:lnTo>
                      <a:close/>
                      <a:moveTo>
                        <a:pt x="308" y="194"/>
                      </a:moveTo>
                      <a:lnTo>
                        <a:pt x="308" y="206"/>
                      </a:lnTo>
                      <a:lnTo>
                        <a:pt x="230" y="190"/>
                      </a:lnTo>
                      <a:lnTo>
                        <a:pt x="230" y="208"/>
                      </a:lnTo>
                      <a:lnTo>
                        <a:pt x="308" y="224"/>
                      </a:lnTo>
                      <a:lnTo>
                        <a:pt x="308" y="238"/>
                      </a:lnTo>
                      <a:lnTo>
                        <a:pt x="338" y="224"/>
                      </a:lnTo>
                      <a:lnTo>
                        <a:pt x="308" y="194"/>
                      </a:lnTo>
                      <a:close/>
                    </a:path>
                  </a:pathLst>
                </a:custGeom>
                <a:solidFill>
                  <a:srgbClr val="0B3C68"/>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32" name="Freeform 122"/>
                <p:cNvSpPr>
                  <a:spLocks noChangeAspect="1" noEditPoints="1"/>
                </p:cNvSpPr>
                <p:nvPr/>
              </p:nvSpPr>
              <p:spPr bwMode="auto">
                <a:xfrm>
                  <a:off x="3080" y="422"/>
                  <a:ext cx="340" cy="240"/>
                </a:xfrm>
                <a:custGeom>
                  <a:avLst/>
                  <a:gdLst>
                    <a:gd name="T0" fmla="*/ 230 w 340"/>
                    <a:gd name="T1" fmla="*/ 116 h 240"/>
                    <a:gd name="T2" fmla="*/ 308 w 340"/>
                    <a:gd name="T3" fmla="*/ 132 h 240"/>
                    <a:gd name="T4" fmla="*/ 308 w 340"/>
                    <a:gd name="T5" fmla="*/ 118 h 240"/>
                    <a:gd name="T6" fmla="*/ 340 w 340"/>
                    <a:gd name="T7" fmla="*/ 148 h 240"/>
                    <a:gd name="T8" fmla="*/ 308 w 340"/>
                    <a:gd name="T9" fmla="*/ 164 h 240"/>
                    <a:gd name="T10" fmla="*/ 308 w 340"/>
                    <a:gd name="T11" fmla="*/ 150 h 240"/>
                    <a:gd name="T12" fmla="*/ 230 w 340"/>
                    <a:gd name="T13" fmla="*/ 134 h 240"/>
                    <a:gd name="T14" fmla="*/ 230 w 340"/>
                    <a:gd name="T15" fmla="*/ 116 h 240"/>
                    <a:gd name="T16" fmla="*/ 86 w 340"/>
                    <a:gd name="T17" fmla="*/ 42 h 240"/>
                    <a:gd name="T18" fmla="*/ 80 w 340"/>
                    <a:gd name="T19" fmla="*/ 52 h 240"/>
                    <a:gd name="T20" fmla="*/ 12 w 340"/>
                    <a:gd name="T21" fmla="*/ 0 h 240"/>
                    <a:gd name="T22" fmla="*/ 2 w 340"/>
                    <a:gd name="T23" fmla="*/ 14 h 240"/>
                    <a:gd name="T24" fmla="*/ 70 w 340"/>
                    <a:gd name="T25" fmla="*/ 66 h 240"/>
                    <a:gd name="T26" fmla="*/ 62 w 340"/>
                    <a:gd name="T27" fmla="*/ 76 h 240"/>
                    <a:gd name="T28" fmla="*/ 100 w 340"/>
                    <a:gd name="T29" fmla="*/ 80 h 240"/>
                    <a:gd name="T30" fmla="*/ 86 w 340"/>
                    <a:gd name="T31" fmla="*/ 42 h 240"/>
                    <a:gd name="T32" fmla="*/ 78 w 340"/>
                    <a:gd name="T33" fmla="*/ 112 h 240"/>
                    <a:gd name="T34" fmla="*/ 78 w 340"/>
                    <a:gd name="T35" fmla="*/ 124 h 240"/>
                    <a:gd name="T36" fmla="*/ 0 w 340"/>
                    <a:gd name="T37" fmla="*/ 108 h 240"/>
                    <a:gd name="T38" fmla="*/ 0 w 340"/>
                    <a:gd name="T39" fmla="*/ 126 h 240"/>
                    <a:gd name="T40" fmla="*/ 78 w 340"/>
                    <a:gd name="T41" fmla="*/ 142 h 240"/>
                    <a:gd name="T42" fmla="*/ 78 w 340"/>
                    <a:gd name="T43" fmla="*/ 156 h 240"/>
                    <a:gd name="T44" fmla="*/ 110 w 340"/>
                    <a:gd name="T45" fmla="*/ 140 h 240"/>
                    <a:gd name="T46" fmla="*/ 78 w 340"/>
                    <a:gd name="T47" fmla="*/ 112 h 240"/>
                    <a:gd name="T48" fmla="*/ 86 w 340"/>
                    <a:gd name="T49" fmla="*/ 228 h 240"/>
                    <a:gd name="T50" fmla="*/ 80 w 340"/>
                    <a:gd name="T51" fmla="*/ 216 h 240"/>
                    <a:gd name="T52" fmla="*/ 12 w 340"/>
                    <a:gd name="T53" fmla="*/ 240 h 240"/>
                    <a:gd name="T54" fmla="*/ 2 w 340"/>
                    <a:gd name="T55" fmla="*/ 222 h 240"/>
                    <a:gd name="T56" fmla="*/ 70 w 340"/>
                    <a:gd name="T57" fmla="*/ 198 h 240"/>
                    <a:gd name="T58" fmla="*/ 62 w 340"/>
                    <a:gd name="T59" fmla="*/ 184 h 240"/>
                    <a:gd name="T60" fmla="*/ 100 w 340"/>
                    <a:gd name="T61" fmla="*/ 196 h 240"/>
                    <a:gd name="T62" fmla="*/ 86 w 340"/>
                    <a:gd name="T63" fmla="*/ 228 h 240"/>
                    <a:gd name="T64" fmla="*/ 308 w 340"/>
                    <a:gd name="T65" fmla="*/ 194 h 240"/>
                    <a:gd name="T66" fmla="*/ 308 w 340"/>
                    <a:gd name="T67" fmla="*/ 208 h 240"/>
                    <a:gd name="T68" fmla="*/ 230 w 340"/>
                    <a:gd name="T69" fmla="*/ 192 h 240"/>
                    <a:gd name="T70" fmla="*/ 230 w 340"/>
                    <a:gd name="T71" fmla="*/ 210 h 240"/>
                    <a:gd name="T72" fmla="*/ 308 w 340"/>
                    <a:gd name="T73" fmla="*/ 226 h 240"/>
                    <a:gd name="T74" fmla="*/ 308 w 340"/>
                    <a:gd name="T75" fmla="*/ 240 h 240"/>
                    <a:gd name="T76" fmla="*/ 340 w 340"/>
                    <a:gd name="T77" fmla="*/ 224 h 240"/>
                    <a:gd name="T78" fmla="*/ 308 w 340"/>
                    <a:gd name="T79" fmla="*/ 194 h 2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0"/>
                    <a:gd name="T121" fmla="*/ 0 h 240"/>
                    <a:gd name="T122" fmla="*/ 340 w 340"/>
                    <a:gd name="T123" fmla="*/ 240 h 2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0" h="240">
                      <a:moveTo>
                        <a:pt x="230" y="116"/>
                      </a:moveTo>
                      <a:lnTo>
                        <a:pt x="308" y="132"/>
                      </a:lnTo>
                      <a:lnTo>
                        <a:pt x="308" y="118"/>
                      </a:lnTo>
                      <a:lnTo>
                        <a:pt x="340" y="148"/>
                      </a:lnTo>
                      <a:lnTo>
                        <a:pt x="308" y="164"/>
                      </a:lnTo>
                      <a:lnTo>
                        <a:pt x="308" y="150"/>
                      </a:lnTo>
                      <a:lnTo>
                        <a:pt x="230" y="134"/>
                      </a:lnTo>
                      <a:lnTo>
                        <a:pt x="230" y="116"/>
                      </a:lnTo>
                      <a:close/>
                      <a:moveTo>
                        <a:pt x="86" y="42"/>
                      </a:moveTo>
                      <a:lnTo>
                        <a:pt x="80" y="52"/>
                      </a:lnTo>
                      <a:lnTo>
                        <a:pt x="12" y="0"/>
                      </a:lnTo>
                      <a:lnTo>
                        <a:pt x="2" y="14"/>
                      </a:lnTo>
                      <a:lnTo>
                        <a:pt x="70" y="66"/>
                      </a:lnTo>
                      <a:lnTo>
                        <a:pt x="62" y="76"/>
                      </a:lnTo>
                      <a:lnTo>
                        <a:pt x="100" y="80"/>
                      </a:lnTo>
                      <a:lnTo>
                        <a:pt x="86" y="42"/>
                      </a:lnTo>
                      <a:close/>
                      <a:moveTo>
                        <a:pt x="78" y="112"/>
                      </a:moveTo>
                      <a:lnTo>
                        <a:pt x="78" y="124"/>
                      </a:lnTo>
                      <a:lnTo>
                        <a:pt x="0" y="108"/>
                      </a:lnTo>
                      <a:lnTo>
                        <a:pt x="0" y="126"/>
                      </a:lnTo>
                      <a:lnTo>
                        <a:pt x="78" y="142"/>
                      </a:lnTo>
                      <a:lnTo>
                        <a:pt x="78" y="156"/>
                      </a:lnTo>
                      <a:lnTo>
                        <a:pt x="110" y="140"/>
                      </a:lnTo>
                      <a:lnTo>
                        <a:pt x="78" y="112"/>
                      </a:lnTo>
                      <a:close/>
                      <a:moveTo>
                        <a:pt x="86" y="228"/>
                      </a:moveTo>
                      <a:lnTo>
                        <a:pt x="80" y="216"/>
                      </a:lnTo>
                      <a:lnTo>
                        <a:pt x="12" y="240"/>
                      </a:lnTo>
                      <a:lnTo>
                        <a:pt x="2" y="222"/>
                      </a:lnTo>
                      <a:lnTo>
                        <a:pt x="70" y="198"/>
                      </a:lnTo>
                      <a:lnTo>
                        <a:pt x="62" y="184"/>
                      </a:lnTo>
                      <a:lnTo>
                        <a:pt x="100" y="196"/>
                      </a:lnTo>
                      <a:lnTo>
                        <a:pt x="86" y="228"/>
                      </a:lnTo>
                      <a:close/>
                      <a:moveTo>
                        <a:pt x="308" y="194"/>
                      </a:moveTo>
                      <a:lnTo>
                        <a:pt x="308" y="208"/>
                      </a:lnTo>
                      <a:lnTo>
                        <a:pt x="230" y="192"/>
                      </a:lnTo>
                      <a:lnTo>
                        <a:pt x="230" y="210"/>
                      </a:lnTo>
                      <a:lnTo>
                        <a:pt x="308" y="226"/>
                      </a:lnTo>
                      <a:lnTo>
                        <a:pt x="308" y="240"/>
                      </a:lnTo>
                      <a:lnTo>
                        <a:pt x="340" y="224"/>
                      </a:lnTo>
                      <a:lnTo>
                        <a:pt x="308" y="194"/>
                      </a:lnTo>
                      <a:close/>
                    </a:path>
                  </a:pathLst>
                </a:custGeom>
                <a:solidFill>
                  <a:srgbClr val="FFFFFF"/>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33" name="Freeform 123"/>
                <p:cNvSpPr>
                  <a:spLocks noChangeAspect="1"/>
                </p:cNvSpPr>
                <p:nvPr/>
              </p:nvSpPr>
              <p:spPr bwMode="auto">
                <a:xfrm>
                  <a:off x="3214" y="410"/>
                  <a:ext cx="72" cy="304"/>
                </a:xfrm>
                <a:custGeom>
                  <a:avLst/>
                  <a:gdLst>
                    <a:gd name="T0" fmla="*/ 72 w 72"/>
                    <a:gd name="T1" fmla="*/ 188 h 304"/>
                    <a:gd name="T2" fmla="*/ 72 w 72"/>
                    <a:gd name="T3" fmla="*/ 188 h 304"/>
                    <a:gd name="T4" fmla="*/ 72 w 72"/>
                    <a:gd name="T5" fmla="*/ 246 h 304"/>
                    <a:gd name="T6" fmla="*/ 72 w 72"/>
                    <a:gd name="T7" fmla="*/ 304 h 304"/>
                    <a:gd name="T8" fmla="*/ 58 w 72"/>
                    <a:gd name="T9" fmla="*/ 302 h 304"/>
                    <a:gd name="T10" fmla="*/ 48 w 72"/>
                    <a:gd name="T11" fmla="*/ 298 h 304"/>
                    <a:gd name="T12" fmla="*/ 0 w 72"/>
                    <a:gd name="T13" fmla="*/ 290 h 304"/>
                    <a:gd name="T14" fmla="*/ 0 w 72"/>
                    <a:gd name="T15" fmla="*/ 218 h 304"/>
                    <a:gd name="T16" fmla="*/ 0 w 72"/>
                    <a:gd name="T17" fmla="*/ 190 h 304"/>
                    <a:gd name="T18" fmla="*/ 0 w 72"/>
                    <a:gd name="T19" fmla="*/ 126 h 304"/>
                    <a:gd name="T20" fmla="*/ 0 w 72"/>
                    <a:gd name="T21" fmla="*/ 104 h 304"/>
                    <a:gd name="T22" fmla="*/ 0 w 72"/>
                    <a:gd name="T23" fmla="*/ 36 h 304"/>
                    <a:gd name="T24" fmla="*/ 0 w 72"/>
                    <a:gd name="T25" fmla="*/ 0 h 304"/>
                    <a:gd name="T26" fmla="*/ 22 w 72"/>
                    <a:gd name="T27" fmla="*/ 4 h 304"/>
                    <a:gd name="T28" fmla="*/ 38 w 72"/>
                    <a:gd name="T29" fmla="*/ 8 h 304"/>
                    <a:gd name="T30" fmla="*/ 72 w 72"/>
                    <a:gd name="T31" fmla="*/ 14 h 304"/>
                    <a:gd name="T32" fmla="*/ 72 w 72"/>
                    <a:gd name="T33" fmla="*/ 64 h 304"/>
                    <a:gd name="T34" fmla="*/ 72 w 72"/>
                    <a:gd name="T35" fmla="*/ 110 h 304"/>
                    <a:gd name="T36" fmla="*/ 72 w 72"/>
                    <a:gd name="T37" fmla="*/ 154 h 304"/>
                    <a:gd name="T38" fmla="*/ 72 w 72"/>
                    <a:gd name="T39" fmla="*/ 188 h 3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2"/>
                    <a:gd name="T61" fmla="*/ 0 h 304"/>
                    <a:gd name="T62" fmla="*/ 72 w 72"/>
                    <a:gd name="T63" fmla="*/ 304 h 3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2" h="304">
                      <a:moveTo>
                        <a:pt x="72" y="188"/>
                      </a:moveTo>
                      <a:lnTo>
                        <a:pt x="72" y="188"/>
                      </a:lnTo>
                      <a:lnTo>
                        <a:pt x="72" y="246"/>
                      </a:lnTo>
                      <a:lnTo>
                        <a:pt x="72" y="304"/>
                      </a:lnTo>
                      <a:lnTo>
                        <a:pt x="58" y="302"/>
                      </a:lnTo>
                      <a:lnTo>
                        <a:pt x="48" y="298"/>
                      </a:lnTo>
                      <a:lnTo>
                        <a:pt x="0" y="290"/>
                      </a:lnTo>
                      <a:lnTo>
                        <a:pt x="0" y="218"/>
                      </a:lnTo>
                      <a:lnTo>
                        <a:pt x="0" y="190"/>
                      </a:lnTo>
                      <a:lnTo>
                        <a:pt x="0" y="126"/>
                      </a:lnTo>
                      <a:lnTo>
                        <a:pt x="0" y="104"/>
                      </a:lnTo>
                      <a:lnTo>
                        <a:pt x="0" y="36"/>
                      </a:lnTo>
                      <a:lnTo>
                        <a:pt x="0" y="0"/>
                      </a:lnTo>
                      <a:lnTo>
                        <a:pt x="22" y="4"/>
                      </a:lnTo>
                      <a:lnTo>
                        <a:pt x="38" y="8"/>
                      </a:lnTo>
                      <a:lnTo>
                        <a:pt x="72" y="14"/>
                      </a:lnTo>
                      <a:lnTo>
                        <a:pt x="72" y="64"/>
                      </a:lnTo>
                      <a:lnTo>
                        <a:pt x="72" y="110"/>
                      </a:lnTo>
                      <a:lnTo>
                        <a:pt x="72" y="154"/>
                      </a:lnTo>
                      <a:lnTo>
                        <a:pt x="72" y="188"/>
                      </a:lnTo>
                      <a:close/>
                    </a:path>
                  </a:pathLst>
                </a:custGeom>
                <a:solidFill>
                  <a:srgbClr val="B14638"/>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sp>
              <p:nvSpPr>
                <p:cNvPr id="134" name="Freeform 124"/>
                <p:cNvSpPr>
                  <a:spLocks noChangeAspect="1" noEditPoints="1"/>
                </p:cNvSpPr>
                <p:nvPr/>
              </p:nvSpPr>
              <p:spPr bwMode="auto">
                <a:xfrm>
                  <a:off x="3210" y="404"/>
                  <a:ext cx="80" cy="316"/>
                </a:xfrm>
                <a:custGeom>
                  <a:avLst/>
                  <a:gdLst>
                    <a:gd name="T0" fmla="*/ 80 w 80"/>
                    <a:gd name="T1" fmla="*/ 16 h 316"/>
                    <a:gd name="T2" fmla="*/ 0 w 80"/>
                    <a:gd name="T3" fmla="*/ 300 h 316"/>
                    <a:gd name="T4" fmla="*/ 30 w 80"/>
                    <a:gd name="T5" fmla="*/ 206 h 316"/>
                    <a:gd name="T6" fmla="*/ 76 w 80"/>
                    <a:gd name="T7" fmla="*/ 260 h 316"/>
                    <a:gd name="T8" fmla="*/ 76 w 80"/>
                    <a:gd name="T9" fmla="*/ 214 h 316"/>
                    <a:gd name="T10" fmla="*/ 76 w 80"/>
                    <a:gd name="T11" fmla="*/ 264 h 316"/>
                    <a:gd name="T12" fmla="*/ 54 w 80"/>
                    <a:gd name="T13" fmla="*/ 306 h 316"/>
                    <a:gd name="T14" fmla="*/ 76 w 80"/>
                    <a:gd name="T15" fmla="*/ 310 h 316"/>
                    <a:gd name="T16" fmla="*/ 48 w 80"/>
                    <a:gd name="T17" fmla="*/ 304 h 316"/>
                    <a:gd name="T18" fmla="*/ 4 w 80"/>
                    <a:gd name="T19" fmla="*/ 250 h 316"/>
                    <a:gd name="T20" fmla="*/ 48 w 80"/>
                    <a:gd name="T21" fmla="*/ 304 h 316"/>
                    <a:gd name="T22" fmla="*/ 26 w 80"/>
                    <a:gd name="T23" fmla="*/ 250 h 316"/>
                    <a:gd name="T24" fmla="*/ 4 w 80"/>
                    <a:gd name="T25" fmla="*/ 200 h 316"/>
                    <a:gd name="T26" fmla="*/ 4 w 80"/>
                    <a:gd name="T27" fmla="*/ 246 h 316"/>
                    <a:gd name="T28" fmla="*/ 48 w 80"/>
                    <a:gd name="T29" fmla="*/ 204 h 316"/>
                    <a:gd name="T30" fmla="*/ 4 w 80"/>
                    <a:gd name="T31" fmla="*/ 148 h 316"/>
                    <a:gd name="T32" fmla="*/ 4 w 80"/>
                    <a:gd name="T33" fmla="*/ 144 h 316"/>
                    <a:gd name="T34" fmla="*/ 24 w 80"/>
                    <a:gd name="T35" fmla="*/ 106 h 316"/>
                    <a:gd name="T36" fmla="*/ 4 w 80"/>
                    <a:gd name="T37" fmla="*/ 110 h 316"/>
                    <a:gd name="T38" fmla="*/ 4 w 80"/>
                    <a:gd name="T39" fmla="*/ 144 h 316"/>
                    <a:gd name="T40" fmla="*/ 48 w 80"/>
                    <a:gd name="T41" fmla="*/ 106 h 316"/>
                    <a:gd name="T42" fmla="*/ 4 w 80"/>
                    <a:gd name="T43" fmla="*/ 54 h 316"/>
                    <a:gd name="T44" fmla="*/ 4 w 80"/>
                    <a:gd name="T45" fmla="*/ 50 h 316"/>
                    <a:gd name="T46" fmla="*/ 22 w 80"/>
                    <a:gd name="T47" fmla="*/ 10 h 316"/>
                    <a:gd name="T48" fmla="*/ 4 w 80"/>
                    <a:gd name="T49" fmla="*/ 42 h 316"/>
                    <a:gd name="T50" fmla="*/ 26 w 80"/>
                    <a:gd name="T51" fmla="*/ 10 h 316"/>
                    <a:gd name="T52" fmla="*/ 76 w 80"/>
                    <a:gd name="T53" fmla="*/ 64 h 316"/>
                    <a:gd name="T54" fmla="*/ 42 w 80"/>
                    <a:gd name="T55" fmla="*/ 14 h 316"/>
                    <a:gd name="T56" fmla="*/ 76 w 80"/>
                    <a:gd name="T57" fmla="*/ 68 h 316"/>
                    <a:gd name="T58" fmla="*/ 52 w 80"/>
                    <a:gd name="T59" fmla="*/ 108 h 316"/>
                    <a:gd name="T60" fmla="*/ 76 w 80"/>
                    <a:gd name="T61" fmla="*/ 70 h 316"/>
                    <a:gd name="T62" fmla="*/ 76 w 80"/>
                    <a:gd name="T63" fmla="*/ 116 h 316"/>
                    <a:gd name="T64" fmla="*/ 28 w 80"/>
                    <a:gd name="T65" fmla="*/ 148 h 316"/>
                    <a:gd name="T66" fmla="*/ 76 w 80"/>
                    <a:gd name="T67" fmla="*/ 116 h 316"/>
                    <a:gd name="T68" fmla="*/ 52 w 80"/>
                    <a:gd name="T69" fmla="*/ 158 h 316"/>
                    <a:gd name="T70" fmla="*/ 76 w 80"/>
                    <a:gd name="T71" fmla="*/ 210 h 316"/>
                    <a:gd name="T72" fmla="*/ 76 w 80"/>
                    <a:gd name="T73" fmla="*/ 162 h 3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316"/>
                    <a:gd name="T113" fmla="*/ 80 w 80"/>
                    <a:gd name="T114" fmla="*/ 316 h 3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316">
                      <a:moveTo>
                        <a:pt x="0" y="0"/>
                      </a:moveTo>
                      <a:lnTo>
                        <a:pt x="80" y="16"/>
                      </a:lnTo>
                      <a:lnTo>
                        <a:pt x="80" y="316"/>
                      </a:lnTo>
                      <a:lnTo>
                        <a:pt x="0" y="300"/>
                      </a:lnTo>
                      <a:lnTo>
                        <a:pt x="0" y="0"/>
                      </a:lnTo>
                      <a:close/>
                      <a:moveTo>
                        <a:pt x="30" y="206"/>
                      </a:moveTo>
                      <a:lnTo>
                        <a:pt x="30" y="250"/>
                      </a:lnTo>
                      <a:lnTo>
                        <a:pt x="76" y="260"/>
                      </a:lnTo>
                      <a:lnTo>
                        <a:pt x="76" y="252"/>
                      </a:lnTo>
                      <a:lnTo>
                        <a:pt x="76" y="214"/>
                      </a:lnTo>
                      <a:lnTo>
                        <a:pt x="30" y="206"/>
                      </a:lnTo>
                      <a:close/>
                      <a:moveTo>
                        <a:pt x="76" y="264"/>
                      </a:moveTo>
                      <a:lnTo>
                        <a:pt x="54" y="260"/>
                      </a:lnTo>
                      <a:lnTo>
                        <a:pt x="54" y="306"/>
                      </a:lnTo>
                      <a:lnTo>
                        <a:pt x="62" y="308"/>
                      </a:lnTo>
                      <a:lnTo>
                        <a:pt x="76" y="310"/>
                      </a:lnTo>
                      <a:lnTo>
                        <a:pt x="76" y="264"/>
                      </a:lnTo>
                      <a:close/>
                      <a:moveTo>
                        <a:pt x="48" y="304"/>
                      </a:moveTo>
                      <a:lnTo>
                        <a:pt x="48" y="260"/>
                      </a:lnTo>
                      <a:lnTo>
                        <a:pt x="4" y="250"/>
                      </a:lnTo>
                      <a:lnTo>
                        <a:pt x="4" y="296"/>
                      </a:lnTo>
                      <a:lnTo>
                        <a:pt x="48" y="304"/>
                      </a:lnTo>
                      <a:close/>
                      <a:moveTo>
                        <a:pt x="4" y="246"/>
                      </a:moveTo>
                      <a:lnTo>
                        <a:pt x="26" y="250"/>
                      </a:lnTo>
                      <a:lnTo>
                        <a:pt x="26" y="204"/>
                      </a:lnTo>
                      <a:lnTo>
                        <a:pt x="4" y="200"/>
                      </a:lnTo>
                      <a:lnTo>
                        <a:pt x="4" y="224"/>
                      </a:lnTo>
                      <a:lnTo>
                        <a:pt x="4" y="246"/>
                      </a:lnTo>
                      <a:close/>
                      <a:moveTo>
                        <a:pt x="4" y="196"/>
                      </a:moveTo>
                      <a:lnTo>
                        <a:pt x="48" y="204"/>
                      </a:lnTo>
                      <a:lnTo>
                        <a:pt x="48" y="158"/>
                      </a:lnTo>
                      <a:lnTo>
                        <a:pt x="4" y="148"/>
                      </a:lnTo>
                      <a:lnTo>
                        <a:pt x="4" y="196"/>
                      </a:lnTo>
                      <a:close/>
                      <a:moveTo>
                        <a:pt x="4" y="144"/>
                      </a:moveTo>
                      <a:lnTo>
                        <a:pt x="24" y="148"/>
                      </a:lnTo>
                      <a:lnTo>
                        <a:pt x="24" y="106"/>
                      </a:lnTo>
                      <a:lnTo>
                        <a:pt x="4" y="102"/>
                      </a:lnTo>
                      <a:lnTo>
                        <a:pt x="4" y="110"/>
                      </a:lnTo>
                      <a:lnTo>
                        <a:pt x="4" y="132"/>
                      </a:lnTo>
                      <a:lnTo>
                        <a:pt x="4" y="144"/>
                      </a:lnTo>
                      <a:close/>
                      <a:moveTo>
                        <a:pt x="4" y="98"/>
                      </a:moveTo>
                      <a:lnTo>
                        <a:pt x="48" y="106"/>
                      </a:lnTo>
                      <a:lnTo>
                        <a:pt x="48" y="64"/>
                      </a:lnTo>
                      <a:lnTo>
                        <a:pt x="4" y="54"/>
                      </a:lnTo>
                      <a:lnTo>
                        <a:pt x="4" y="98"/>
                      </a:lnTo>
                      <a:close/>
                      <a:moveTo>
                        <a:pt x="4" y="50"/>
                      </a:moveTo>
                      <a:lnTo>
                        <a:pt x="22" y="54"/>
                      </a:lnTo>
                      <a:lnTo>
                        <a:pt x="22" y="10"/>
                      </a:lnTo>
                      <a:lnTo>
                        <a:pt x="4" y="6"/>
                      </a:lnTo>
                      <a:lnTo>
                        <a:pt x="4" y="42"/>
                      </a:lnTo>
                      <a:lnTo>
                        <a:pt x="4" y="50"/>
                      </a:lnTo>
                      <a:close/>
                      <a:moveTo>
                        <a:pt x="26" y="10"/>
                      </a:moveTo>
                      <a:lnTo>
                        <a:pt x="26" y="54"/>
                      </a:lnTo>
                      <a:lnTo>
                        <a:pt x="76" y="64"/>
                      </a:lnTo>
                      <a:lnTo>
                        <a:pt x="76" y="20"/>
                      </a:lnTo>
                      <a:lnTo>
                        <a:pt x="42" y="14"/>
                      </a:lnTo>
                      <a:lnTo>
                        <a:pt x="26" y="10"/>
                      </a:lnTo>
                      <a:close/>
                      <a:moveTo>
                        <a:pt x="76" y="68"/>
                      </a:moveTo>
                      <a:lnTo>
                        <a:pt x="52" y="64"/>
                      </a:lnTo>
                      <a:lnTo>
                        <a:pt x="52" y="108"/>
                      </a:lnTo>
                      <a:lnTo>
                        <a:pt x="76" y="112"/>
                      </a:lnTo>
                      <a:lnTo>
                        <a:pt x="76" y="70"/>
                      </a:lnTo>
                      <a:lnTo>
                        <a:pt x="76" y="68"/>
                      </a:lnTo>
                      <a:close/>
                      <a:moveTo>
                        <a:pt x="76" y="116"/>
                      </a:moveTo>
                      <a:lnTo>
                        <a:pt x="28" y="106"/>
                      </a:lnTo>
                      <a:lnTo>
                        <a:pt x="28" y="148"/>
                      </a:lnTo>
                      <a:lnTo>
                        <a:pt x="76" y="158"/>
                      </a:lnTo>
                      <a:lnTo>
                        <a:pt x="76" y="116"/>
                      </a:lnTo>
                      <a:close/>
                      <a:moveTo>
                        <a:pt x="76" y="162"/>
                      </a:moveTo>
                      <a:lnTo>
                        <a:pt x="52" y="158"/>
                      </a:lnTo>
                      <a:lnTo>
                        <a:pt x="52" y="206"/>
                      </a:lnTo>
                      <a:lnTo>
                        <a:pt x="76" y="210"/>
                      </a:lnTo>
                      <a:lnTo>
                        <a:pt x="76" y="194"/>
                      </a:lnTo>
                      <a:lnTo>
                        <a:pt x="76" y="162"/>
                      </a:lnTo>
                      <a:close/>
                    </a:path>
                  </a:pathLst>
                </a:custGeom>
                <a:solidFill>
                  <a:srgbClr val="FFFFFF"/>
                </a:solidFill>
                <a:ln w="9525">
                  <a:noFill/>
                  <a:round/>
                  <a:headEnd/>
                  <a:tailEnd/>
                </a:ln>
              </p:spPr>
              <p:txBody>
                <a:bodyPr lIns="91264" tIns="45635" rIns="91264" bIns="45635"/>
                <a:lstStyle/>
                <a:p>
                  <a:pPr defTabSz="832189" fontAlgn="auto">
                    <a:spcBef>
                      <a:spcPts val="0"/>
                    </a:spcBef>
                    <a:spcAft>
                      <a:spcPts val="0"/>
                    </a:spcAft>
                    <a:defRPr/>
                  </a:pPr>
                  <a:endParaRPr lang="en-US" sz="1100" kern="0" dirty="0" smtClean="0">
                    <a:solidFill>
                      <a:srgbClr val="FFFFFF"/>
                    </a:solidFill>
                    <a:latin typeface="+mn-lt"/>
                    <a:ea typeface="+mn-ea"/>
                  </a:endParaRPr>
                </a:p>
              </p:txBody>
            </p:sp>
          </p:grpSp>
        </p:grpSp>
        <p:sp>
          <p:nvSpPr>
            <p:cNvPr id="84" name="Text Box 120"/>
            <p:cNvSpPr txBox="1">
              <a:spLocks noChangeArrowheads="1"/>
            </p:cNvSpPr>
            <p:nvPr/>
          </p:nvSpPr>
          <p:spPr bwMode="gray">
            <a:xfrm>
              <a:off x="875426" y="4422635"/>
              <a:ext cx="1702739" cy="268731"/>
            </a:xfrm>
            <a:prstGeom prst="rect">
              <a:avLst/>
            </a:prstGeom>
            <a:noFill/>
            <a:ln w="9525" algn="ctr">
              <a:noFill/>
              <a:miter lim="800000"/>
              <a:headEnd/>
              <a:tailEnd/>
            </a:ln>
          </p:spPr>
          <p:txBody>
            <a:bodyPr wrap="square" lIns="83251" tIns="41626" rIns="83251" bIns="41626">
              <a:spAutoFit/>
            </a:bodyPr>
            <a:lstStyle/>
            <a:p>
              <a:pPr algn="ctr" defTabSz="832189" fontAlgn="auto">
                <a:spcBef>
                  <a:spcPct val="50000"/>
                </a:spcBef>
                <a:spcAft>
                  <a:spcPts val="0"/>
                </a:spcAft>
                <a:defRPr/>
              </a:pPr>
              <a:r>
                <a:rPr lang="zh-CN" altLang="en-US" sz="1200" kern="0" dirty="0" smtClean="0">
                  <a:solidFill>
                    <a:srgbClr val="000000"/>
                  </a:solidFill>
                  <a:latin typeface="+mn-lt"/>
                  <a:ea typeface="+mn-ea"/>
                </a:rPr>
                <a:t>终端接入控制</a:t>
              </a:r>
              <a:endParaRPr lang="en-US" altLang="zh-CN" sz="1200" kern="0" dirty="0" smtClean="0">
                <a:solidFill>
                  <a:srgbClr val="000000"/>
                </a:solidFill>
                <a:latin typeface="+mn-lt"/>
                <a:ea typeface="+mn-ea"/>
              </a:endParaRPr>
            </a:p>
          </p:txBody>
        </p:sp>
        <p:grpSp>
          <p:nvGrpSpPr>
            <p:cNvPr id="7" name="Group 126"/>
            <p:cNvGrpSpPr>
              <a:grpSpLocks/>
            </p:cNvGrpSpPr>
            <p:nvPr/>
          </p:nvGrpSpPr>
          <p:grpSpPr bwMode="auto">
            <a:xfrm>
              <a:off x="2717508" y="4409489"/>
              <a:ext cx="1970640" cy="1122452"/>
              <a:chOff x="1798" y="3274"/>
              <a:chExt cx="1482" cy="1077"/>
            </a:xfrm>
          </p:grpSpPr>
          <p:sp>
            <p:nvSpPr>
              <p:cNvPr id="115" name="Text Box 129"/>
              <p:cNvSpPr txBox="1">
                <a:spLocks noChangeArrowheads="1"/>
              </p:cNvSpPr>
              <p:nvPr/>
            </p:nvSpPr>
            <p:spPr bwMode="white">
              <a:xfrm>
                <a:off x="1798" y="3514"/>
                <a:ext cx="1482" cy="837"/>
              </a:xfrm>
              <a:prstGeom prst="rect">
                <a:avLst/>
              </a:prstGeom>
              <a:noFill/>
              <a:ln w="9525">
                <a:noFill/>
                <a:miter lim="800000"/>
                <a:headEnd/>
                <a:tailEnd/>
              </a:ln>
            </p:spPr>
            <p:txBody>
              <a:bodyPr lIns="91281" tIns="45640" rIns="91281" bIns="45640"/>
              <a:lstStyle/>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外设通道可控（打开</a:t>
                </a:r>
                <a:r>
                  <a:rPr lang="en-US" altLang="zh-CN" sz="1200" kern="0" dirty="0" smtClean="0">
                    <a:solidFill>
                      <a:srgbClr val="000000"/>
                    </a:solidFill>
                    <a:latin typeface="+mn-lt"/>
                    <a:ea typeface="+mn-ea"/>
                  </a:rPr>
                  <a:t>/</a:t>
                </a:r>
                <a:r>
                  <a:rPr lang="zh-CN" altLang="en-US" sz="1200" kern="0" dirty="0" smtClean="0">
                    <a:solidFill>
                      <a:srgbClr val="000000"/>
                    </a:solidFill>
                    <a:latin typeface="+mn-lt"/>
                    <a:ea typeface="+mn-ea"/>
                  </a:rPr>
                  <a:t>关闭）</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en-US" altLang="zh-CN" sz="1200" kern="0" dirty="0" smtClean="0">
                    <a:solidFill>
                      <a:srgbClr val="000000"/>
                    </a:solidFill>
                    <a:latin typeface="+mn-lt"/>
                    <a:ea typeface="+mn-ea"/>
                  </a:rPr>
                  <a:t>USB</a:t>
                </a:r>
                <a:r>
                  <a:rPr lang="zh-CN" altLang="en-US" sz="1200" kern="0" dirty="0" smtClean="0">
                    <a:solidFill>
                      <a:srgbClr val="000000"/>
                    </a:solidFill>
                    <a:latin typeface="+mn-lt"/>
                    <a:ea typeface="+mn-ea"/>
                  </a:rPr>
                  <a:t>存储设备只读控制</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满足国际和国家密码算法的传输加密保护</a:t>
                </a:r>
                <a:endParaRPr lang="en-US" altLang="zh-CN" sz="1200" kern="0" dirty="0" smtClean="0">
                  <a:solidFill>
                    <a:srgbClr val="000000"/>
                  </a:solidFill>
                  <a:latin typeface="+mn-lt"/>
                  <a:ea typeface="+mn-ea"/>
                </a:endParaRPr>
              </a:p>
            </p:txBody>
          </p:sp>
          <p:sp>
            <p:nvSpPr>
              <p:cNvPr id="116" name="Text Box 130"/>
              <p:cNvSpPr txBox="1">
                <a:spLocks noChangeArrowheads="1"/>
              </p:cNvSpPr>
              <p:nvPr/>
            </p:nvSpPr>
            <p:spPr bwMode="gray">
              <a:xfrm>
                <a:off x="1944" y="3274"/>
                <a:ext cx="1239" cy="266"/>
              </a:xfrm>
              <a:prstGeom prst="rect">
                <a:avLst/>
              </a:prstGeom>
              <a:noFill/>
              <a:ln w="9525" algn="ctr">
                <a:noFill/>
                <a:miter lim="800000"/>
                <a:headEnd/>
                <a:tailEnd/>
              </a:ln>
            </p:spPr>
            <p:txBody>
              <a:bodyPr wrap="square" lIns="91281" tIns="45640" rIns="91281" bIns="45640">
                <a:spAutoFit/>
              </a:bodyPr>
              <a:lstStyle/>
              <a:p>
                <a:pPr algn="ctr" defTabSz="832189" fontAlgn="auto">
                  <a:spcBef>
                    <a:spcPct val="50000"/>
                  </a:spcBef>
                  <a:spcAft>
                    <a:spcPts val="0"/>
                  </a:spcAft>
                  <a:defRPr/>
                </a:pPr>
                <a:r>
                  <a:rPr lang="zh-CN" altLang="en-US" sz="1200" kern="0" dirty="0" smtClean="0">
                    <a:solidFill>
                      <a:srgbClr val="000000"/>
                    </a:solidFill>
                    <a:latin typeface="+mn-lt"/>
                    <a:ea typeface="+mn-ea"/>
                  </a:rPr>
                  <a:t>桌面协议安全</a:t>
                </a:r>
                <a:endParaRPr lang="en-US" altLang="zh-CN" sz="1200" kern="0" dirty="0" smtClean="0">
                  <a:solidFill>
                    <a:srgbClr val="000000"/>
                  </a:solidFill>
                  <a:latin typeface="+mn-lt"/>
                  <a:ea typeface="+mn-ea"/>
                </a:endParaRPr>
              </a:p>
            </p:txBody>
          </p:sp>
        </p:grpSp>
        <p:sp>
          <p:nvSpPr>
            <p:cNvPr id="89" name="Text Box 136"/>
            <p:cNvSpPr txBox="1">
              <a:spLocks noChangeArrowheads="1"/>
            </p:cNvSpPr>
            <p:nvPr/>
          </p:nvSpPr>
          <p:spPr bwMode="gray">
            <a:xfrm>
              <a:off x="4847580" y="3105546"/>
              <a:ext cx="1705386" cy="276837"/>
            </a:xfrm>
            <a:prstGeom prst="rect">
              <a:avLst/>
            </a:prstGeom>
            <a:noFill/>
            <a:ln w="9525" algn="ctr">
              <a:noFill/>
              <a:miter lim="800000"/>
              <a:headEnd/>
              <a:tailEnd/>
            </a:ln>
          </p:spPr>
          <p:txBody>
            <a:bodyPr lIns="91281" tIns="45640" rIns="91281" bIns="45640">
              <a:spAutoFit/>
            </a:bodyPr>
            <a:lstStyle/>
            <a:p>
              <a:pPr algn="ctr" defTabSz="832189" fontAlgn="auto">
                <a:spcBef>
                  <a:spcPct val="50000"/>
                </a:spcBef>
                <a:spcAft>
                  <a:spcPts val="0"/>
                </a:spcAft>
                <a:defRPr/>
              </a:pPr>
              <a:r>
                <a:rPr lang="zh-CN" altLang="en-US" sz="1200" kern="0" dirty="0" smtClean="0">
                  <a:solidFill>
                    <a:srgbClr val="000000"/>
                  </a:solidFill>
                  <a:latin typeface="+mn-lt"/>
                  <a:ea typeface="+mn-ea"/>
                </a:rPr>
                <a:t>系统安全</a:t>
              </a:r>
            </a:p>
          </p:txBody>
        </p:sp>
        <p:sp>
          <p:nvSpPr>
            <p:cNvPr id="90" name="Text Box 140"/>
            <p:cNvSpPr txBox="1">
              <a:spLocks noChangeArrowheads="1"/>
            </p:cNvSpPr>
            <p:nvPr/>
          </p:nvSpPr>
          <p:spPr bwMode="white">
            <a:xfrm>
              <a:off x="4714766" y="3394011"/>
              <a:ext cx="1933863" cy="1823145"/>
            </a:xfrm>
            <a:prstGeom prst="rect">
              <a:avLst/>
            </a:prstGeom>
            <a:noFill/>
            <a:ln w="9525">
              <a:noFill/>
              <a:miter lim="800000"/>
              <a:headEnd/>
              <a:tailEnd/>
            </a:ln>
          </p:spPr>
          <p:txBody>
            <a:bodyPr lIns="91281" tIns="45640" rIns="91281" bIns="45640"/>
            <a:lstStyle/>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操作系统</a:t>
              </a:r>
              <a:r>
                <a:rPr lang="en-US" altLang="zh-CN" sz="1200" kern="0" dirty="0" smtClean="0">
                  <a:solidFill>
                    <a:srgbClr val="000000"/>
                  </a:solidFill>
                  <a:latin typeface="+mn-lt"/>
                  <a:ea typeface="+mn-ea"/>
                </a:rPr>
                <a:t>/</a:t>
              </a:r>
              <a:r>
                <a:rPr lang="zh-CN" altLang="en-US" sz="1200" kern="0" dirty="0" smtClean="0">
                  <a:solidFill>
                    <a:srgbClr val="000000"/>
                  </a:solidFill>
                  <a:latin typeface="+mn-lt"/>
                  <a:ea typeface="+mn-ea"/>
                </a:rPr>
                <a:t>数据库加固</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防病毒</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安全补丁</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部件间通信双向认证及</a:t>
              </a:r>
              <a:r>
                <a:rPr lang="en-US" altLang="zh-CN" sz="1200" kern="0" dirty="0" smtClean="0">
                  <a:solidFill>
                    <a:srgbClr val="000000"/>
                  </a:solidFill>
                  <a:latin typeface="+mn-lt"/>
                  <a:ea typeface="+mn-ea"/>
                </a:rPr>
                <a:t>SSL</a:t>
              </a:r>
              <a:r>
                <a:rPr lang="zh-CN" altLang="en-US" sz="1200" kern="0" dirty="0" smtClean="0">
                  <a:solidFill>
                    <a:srgbClr val="000000"/>
                  </a:solidFill>
                  <a:latin typeface="+mn-lt"/>
                  <a:ea typeface="+mn-ea"/>
                </a:rPr>
                <a:t>传输加密</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en-US" altLang="zh-CN" sz="1200" kern="0" dirty="0" smtClean="0">
                  <a:solidFill>
                    <a:srgbClr val="000000"/>
                  </a:solidFill>
                  <a:latin typeface="+mn-lt"/>
                  <a:ea typeface="+mn-ea"/>
                </a:rPr>
                <a:t>Web</a:t>
              </a:r>
              <a:r>
                <a:rPr lang="zh-CN" altLang="en-US" sz="1200" kern="0" dirty="0" smtClean="0">
                  <a:solidFill>
                    <a:srgbClr val="000000"/>
                  </a:solidFill>
                  <a:latin typeface="+mn-lt"/>
                  <a:ea typeface="+mn-ea"/>
                </a:rPr>
                <a:t>防攻击（执行恶意代码、跨站脚本攻击、</a:t>
              </a:r>
              <a:r>
                <a:rPr lang="en-US" altLang="zh-CN" sz="1200" kern="0" dirty="0" smtClean="0">
                  <a:solidFill>
                    <a:srgbClr val="000000"/>
                  </a:solidFill>
                  <a:latin typeface="+mn-lt"/>
                  <a:ea typeface="+mn-ea"/>
                </a:rPr>
                <a:t>SQL</a:t>
              </a:r>
              <a:r>
                <a:rPr lang="zh-CN" altLang="en-US" sz="1200" kern="0" dirty="0" smtClean="0">
                  <a:solidFill>
                    <a:srgbClr val="000000"/>
                  </a:solidFill>
                  <a:latin typeface="+mn-lt"/>
                  <a:ea typeface="+mn-ea"/>
                </a:rPr>
                <a:t>注入等）</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代码安全扫描</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账号与口令安全</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发布软件完整性</a:t>
              </a:r>
            </a:p>
          </p:txBody>
        </p:sp>
        <p:sp>
          <p:nvSpPr>
            <p:cNvPr id="91" name="Text Box 145"/>
            <p:cNvSpPr txBox="1">
              <a:spLocks noChangeArrowheads="1"/>
            </p:cNvSpPr>
            <p:nvPr/>
          </p:nvSpPr>
          <p:spPr bwMode="white">
            <a:xfrm>
              <a:off x="6656436" y="3394011"/>
              <a:ext cx="1924839" cy="1028624"/>
            </a:xfrm>
            <a:prstGeom prst="rect">
              <a:avLst/>
            </a:prstGeom>
            <a:noFill/>
            <a:ln w="9525">
              <a:noFill/>
              <a:miter lim="800000"/>
              <a:headEnd/>
              <a:tailEnd/>
            </a:ln>
          </p:spPr>
          <p:txBody>
            <a:bodyPr lIns="83251" tIns="41626" rIns="83251" bIns="41626"/>
            <a:lstStyle/>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三员分立</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分权分域</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日志审计</a:t>
              </a:r>
              <a:endParaRPr lang="en-US" altLang="zh-CN" sz="1200" kern="0" dirty="0" smtClean="0">
                <a:solidFill>
                  <a:srgbClr val="000000"/>
                </a:solidFill>
                <a:latin typeface="+mn-lt"/>
                <a:ea typeface="+mn-ea"/>
              </a:endParaRPr>
            </a:p>
            <a:p>
              <a:pPr marL="98882" indent="-98882" defTabSz="832189" fontAlgn="auto">
                <a:spcBef>
                  <a:spcPts val="0"/>
                </a:spcBef>
                <a:spcAft>
                  <a:spcPts val="0"/>
                </a:spcAft>
                <a:buFont typeface="Wingdings" pitchFamily="2" charset="2"/>
                <a:buChar char="Ø"/>
                <a:defRPr/>
              </a:pPr>
              <a:endParaRPr lang="zh-CN" altLang="en-US" sz="1100" kern="0" dirty="0" smtClean="0">
                <a:solidFill>
                  <a:srgbClr val="000000"/>
                </a:solidFill>
                <a:latin typeface="+mn-lt"/>
                <a:ea typeface="+mn-ea"/>
              </a:endParaRPr>
            </a:p>
            <a:p>
              <a:pPr marL="98882" indent="-98882" defTabSz="832189" fontAlgn="auto">
                <a:spcBef>
                  <a:spcPts val="0"/>
                </a:spcBef>
                <a:spcAft>
                  <a:spcPts val="0"/>
                </a:spcAft>
                <a:buFontTx/>
                <a:buChar char="•"/>
                <a:defRPr/>
              </a:pPr>
              <a:endParaRPr lang="zh-CN" altLang="en-US" sz="1100" kern="0" dirty="0" smtClean="0">
                <a:solidFill>
                  <a:srgbClr val="000000"/>
                </a:solidFill>
                <a:latin typeface="+mn-lt"/>
                <a:ea typeface="+mn-ea"/>
              </a:endParaRPr>
            </a:p>
            <a:p>
              <a:pPr marL="98882" indent="-98882" defTabSz="832189" fontAlgn="auto">
                <a:spcBef>
                  <a:spcPts val="0"/>
                </a:spcBef>
                <a:spcAft>
                  <a:spcPts val="0"/>
                </a:spcAft>
                <a:buFontTx/>
                <a:buChar char="•"/>
                <a:defRPr/>
              </a:pPr>
              <a:endParaRPr lang="en-US" altLang="zh-CN" sz="1100" kern="0" dirty="0" smtClean="0">
                <a:solidFill>
                  <a:srgbClr val="000000"/>
                </a:solidFill>
                <a:latin typeface="+mn-lt"/>
                <a:ea typeface="+mn-ea"/>
              </a:endParaRPr>
            </a:p>
          </p:txBody>
        </p:sp>
        <p:sp>
          <p:nvSpPr>
            <p:cNvPr id="92" name="Text Box 146"/>
            <p:cNvSpPr txBox="1">
              <a:spLocks noChangeArrowheads="1"/>
            </p:cNvSpPr>
            <p:nvPr/>
          </p:nvSpPr>
          <p:spPr bwMode="gray">
            <a:xfrm>
              <a:off x="6851713" y="3105546"/>
              <a:ext cx="1543841" cy="268731"/>
            </a:xfrm>
            <a:prstGeom prst="rect">
              <a:avLst/>
            </a:prstGeom>
            <a:noFill/>
            <a:ln w="9525" algn="ctr">
              <a:noFill/>
              <a:miter lim="800000"/>
              <a:headEnd/>
              <a:tailEnd/>
            </a:ln>
          </p:spPr>
          <p:txBody>
            <a:bodyPr wrap="square" lIns="83251" tIns="41626" rIns="83251" bIns="41626">
              <a:spAutoFit/>
            </a:bodyPr>
            <a:lstStyle/>
            <a:p>
              <a:pPr algn="ctr" defTabSz="832189" fontAlgn="auto">
                <a:spcBef>
                  <a:spcPct val="50000"/>
                </a:spcBef>
                <a:spcAft>
                  <a:spcPts val="0"/>
                </a:spcAft>
                <a:defRPr/>
              </a:pPr>
              <a:r>
                <a:rPr lang="zh-CN" altLang="en-US" sz="1200" kern="0" dirty="0" smtClean="0">
                  <a:solidFill>
                    <a:srgbClr val="000000"/>
                  </a:solidFill>
                  <a:latin typeface="+mn-lt"/>
                  <a:ea typeface="+mn-ea"/>
                </a:rPr>
                <a:t>运维管理安全</a:t>
              </a:r>
            </a:p>
          </p:txBody>
        </p:sp>
        <p:sp>
          <p:nvSpPr>
            <p:cNvPr id="93" name="Text Box 119"/>
            <p:cNvSpPr txBox="1">
              <a:spLocks noChangeArrowheads="1"/>
            </p:cNvSpPr>
            <p:nvPr/>
          </p:nvSpPr>
          <p:spPr bwMode="white">
            <a:xfrm>
              <a:off x="748598" y="4701076"/>
              <a:ext cx="1955750" cy="902553"/>
            </a:xfrm>
            <a:prstGeom prst="rect">
              <a:avLst/>
            </a:prstGeom>
            <a:noFill/>
            <a:ln w="9525">
              <a:noFill/>
              <a:miter lim="800000"/>
              <a:headEnd/>
              <a:tailEnd/>
            </a:ln>
          </p:spPr>
          <p:txBody>
            <a:bodyPr lIns="83251" tIns="41626" rIns="83251" bIns="41626"/>
            <a:lstStyle/>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固定</a:t>
              </a:r>
              <a:r>
                <a:rPr lang="en-US" altLang="zh-CN" sz="1200" kern="0" dirty="0" smtClean="0">
                  <a:solidFill>
                    <a:srgbClr val="000000"/>
                  </a:solidFill>
                  <a:latin typeface="+mn-lt"/>
                  <a:ea typeface="+mn-ea"/>
                </a:rPr>
                <a:t>TC</a:t>
              </a:r>
              <a:r>
                <a:rPr lang="zh-CN" altLang="en-US" sz="1200" kern="0" dirty="0" smtClean="0">
                  <a:solidFill>
                    <a:srgbClr val="000000"/>
                  </a:solidFill>
                  <a:latin typeface="+mn-lt"/>
                  <a:ea typeface="+mn-ea"/>
                </a:rPr>
                <a:t>接入</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en-US" altLang="zh-CN" sz="1200" kern="0" dirty="0" smtClean="0">
                  <a:solidFill>
                    <a:srgbClr val="000000"/>
                  </a:solidFill>
                  <a:latin typeface="+mn-lt"/>
                  <a:ea typeface="+mn-ea"/>
                </a:rPr>
                <a:t>TC</a:t>
              </a:r>
              <a:r>
                <a:rPr lang="zh-CN" altLang="en-US" sz="1200" kern="0" dirty="0" smtClean="0">
                  <a:solidFill>
                    <a:srgbClr val="000000"/>
                  </a:solidFill>
                  <a:latin typeface="+mn-lt"/>
                  <a:ea typeface="+mn-ea"/>
                </a:rPr>
                <a:t>唯一硬件标识用户身份绑定</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en-US" altLang="zh-CN" sz="1200" kern="0" dirty="0" smtClean="0">
                  <a:solidFill>
                    <a:srgbClr val="000000"/>
                  </a:solidFill>
                  <a:latin typeface="+mn-lt"/>
                  <a:ea typeface="+mn-ea"/>
                </a:rPr>
                <a:t>TC</a:t>
              </a:r>
              <a:r>
                <a:rPr lang="zh-CN" altLang="en-US" sz="1200" kern="0" dirty="0" smtClean="0">
                  <a:solidFill>
                    <a:srgbClr val="000000"/>
                  </a:solidFill>
                  <a:latin typeface="+mn-lt"/>
                  <a:ea typeface="+mn-ea"/>
                </a:rPr>
                <a:t>网络接入</a:t>
              </a:r>
              <a:r>
                <a:rPr lang="en-US" altLang="zh-CN" sz="1200" kern="0" dirty="0" smtClean="0">
                  <a:solidFill>
                    <a:srgbClr val="000000"/>
                  </a:solidFill>
                  <a:latin typeface="+mn-lt"/>
                  <a:ea typeface="+mn-ea"/>
                </a:rPr>
                <a:t>802.1X</a:t>
              </a:r>
              <a:r>
                <a:rPr lang="zh-CN" altLang="en-US" sz="1200" kern="0" dirty="0" smtClean="0">
                  <a:solidFill>
                    <a:srgbClr val="000000"/>
                  </a:solidFill>
                  <a:latin typeface="+mn-lt"/>
                  <a:ea typeface="+mn-ea"/>
                </a:rPr>
                <a:t>认证</a:t>
              </a:r>
              <a:endParaRPr lang="en-US" altLang="zh-CN" sz="1200" kern="0" dirty="0" smtClean="0">
                <a:solidFill>
                  <a:srgbClr val="000000"/>
                </a:solidFill>
                <a:latin typeface="+mn-lt"/>
                <a:ea typeface="+mn-ea"/>
              </a:endParaRPr>
            </a:p>
          </p:txBody>
        </p:sp>
        <p:sp>
          <p:nvSpPr>
            <p:cNvPr id="94" name="矩形 97"/>
            <p:cNvSpPr>
              <a:spLocks noChangeArrowheads="1"/>
            </p:cNvSpPr>
            <p:nvPr/>
          </p:nvSpPr>
          <p:spPr bwMode="auto">
            <a:xfrm>
              <a:off x="2697631" y="1376363"/>
              <a:ext cx="2013229" cy="4224721"/>
            </a:xfrm>
            <a:prstGeom prst="rect">
              <a:avLst/>
            </a:prstGeom>
            <a:noFill/>
            <a:ln w="19050">
              <a:solidFill>
                <a:srgbClr val="92D050"/>
              </a:solidFill>
              <a:prstDash val="dash"/>
              <a:miter lim="800000"/>
              <a:headEnd/>
              <a:tailEnd/>
            </a:ln>
          </p:spPr>
          <p:txBody>
            <a:bodyPr lIns="83366" tIns="41683" rIns="83366" bIns="41683"/>
            <a:lstStyle/>
            <a:p>
              <a:pPr defTabSz="831919">
                <a:buClr>
                  <a:srgbClr val="CC9900"/>
                </a:buClr>
                <a:buFont typeface="Wingdings" pitchFamily="2" charset="2"/>
                <a:buChar char="n"/>
              </a:pPr>
              <a:endParaRPr lang="zh-CN" altLang="en-US" sz="1100" dirty="0" smtClean="0">
                <a:solidFill>
                  <a:srgbClr val="000000"/>
                </a:solidFill>
                <a:latin typeface="+mn-lt"/>
                <a:ea typeface="+mn-ea"/>
              </a:endParaRPr>
            </a:p>
          </p:txBody>
        </p:sp>
        <p:sp>
          <p:nvSpPr>
            <p:cNvPr id="96" name="TextBox 105"/>
            <p:cNvSpPr txBox="1">
              <a:spLocks noChangeArrowheads="1"/>
            </p:cNvSpPr>
            <p:nvPr/>
          </p:nvSpPr>
          <p:spPr bwMode="auto">
            <a:xfrm>
              <a:off x="2697530" y="5601084"/>
              <a:ext cx="2012838" cy="268846"/>
            </a:xfrm>
            <a:prstGeom prst="rect">
              <a:avLst/>
            </a:prstGeom>
            <a:solidFill>
              <a:schemeClr val="accent2">
                <a:lumMod val="20000"/>
                <a:lumOff val="80000"/>
              </a:schemeClr>
            </a:solidFill>
            <a:ln>
              <a:headEnd/>
              <a:tailEnd/>
            </a:ln>
          </p:spPr>
          <p:style>
            <a:lnRef idx="1">
              <a:schemeClr val="dk1"/>
            </a:lnRef>
            <a:fillRef idx="2">
              <a:schemeClr val="dk1"/>
            </a:fillRef>
            <a:effectRef idx="1">
              <a:schemeClr val="dk1"/>
            </a:effectRef>
            <a:fontRef idx="minor">
              <a:schemeClr val="dk1"/>
            </a:fontRef>
          </p:style>
          <p:txBody>
            <a:bodyPr wrap="square" lIns="83366" tIns="41683" rIns="83366" bIns="41683">
              <a:spAutoFit/>
            </a:bodyPr>
            <a:lstStyle/>
            <a:p>
              <a:pPr algn="ctr"/>
              <a:r>
                <a:rPr lang="zh-CN" altLang="en-US" sz="1200" dirty="0" smtClean="0">
                  <a:solidFill>
                    <a:srgbClr val="000000"/>
                  </a:solidFill>
                </a:rPr>
                <a:t>接入、协议</a:t>
              </a:r>
            </a:p>
          </p:txBody>
        </p:sp>
        <p:sp>
          <p:nvSpPr>
            <p:cNvPr id="99" name="矩形 96"/>
            <p:cNvSpPr>
              <a:spLocks noChangeArrowheads="1"/>
            </p:cNvSpPr>
            <p:nvPr/>
          </p:nvSpPr>
          <p:spPr bwMode="auto">
            <a:xfrm>
              <a:off x="755960" y="1376363"/>
              <a:ext cx="1941679" cy="4224721"/>
            </a:xfrm>
            <a:prstGeom prst="rect">
              <a:avLst/>
            </a:prstGeom>
            <a:noFill/>
            <a:ln w="19050">
              <a:solidFill>
                <a:srgbClr val="92D050"/>
              </a:solidFill>
              <a:prstDash val="dash"/>
              <a:miter lim="800000"/>
              <a:headEnd/>
              <a:tailEnd/>
            </a:ln>
          </p:spPr>
          <p:txBody>
            <a:bodyPr lIns="83366" tIns="41683" rIns="83366" bIns="41683"/>
            <a:lstStyle/>
            <a:p>
              <a:pPr defTabSz="831919">
                <a:buClr>
                  <a:srgbClr val="CC9900"/>
                </a:buClr>
                <a:buFont typeface="Wingdings" pitchFamily="2" charset="2"/>
                <a:buChar char="n"/>
              </a:pPr>
              <a:endParaRPr lang="zh-CN" altLang="en-US" sz="1100" dirty="0" smtClean="0">
                <a:solidFill>
                  <a:srgbClr val="000000"/>
                </a:solidFill>
                <a:latin typeface="+mn-lt"/>
                <a:ea typeface="+mn-ea"/>
              </a:endParaRPr>
            </a:p>
          </p:txBody>
        </p:sp>
        <p:sp>
          <p:nvSpPr>
            <p:cNvPr id="100" name="矩形 98"/>
            <p:cNvSpPr>
              <a:spLocks noChangeArrowheads="1"/>
            </p:cNvSpPr>
            <p:nvPr/>
          </p:nvSpPr>
          <p:spPr bwMode="auto">
            <a:xfrm>
              <a:off x="4710868" y="1376367"/>
              <a:ext cx="1941679" cy="4224721"/>
            </a:xfrm>
            <a:prstGeom prst="rect">
              <a:avLst/>
            </a:prstGeom>
            <a:noFill/>
            <a:ln w="19050">
              <a:solidFill>
                <a:srgbClr val="92D050"/>
              </a:solidFill>
              <a:prstDash val="dash"/>
              <a:miter lim="800000"/>
              <a:headEnd/>
              <a:tailEnd/>
            </a:ln>
          </p:spPr>
          <p:txBody>
            <a:bodyPr lIns="83366" tIns="41683" rIns="83366" bIns="41683"/>
            <a:lstStyle/>
            <a:p>
              <a:pPr defTabSz="831919">
                <a:buClr>
                  <a:srgbClr val="CC9900"/>
                </a:buClr>
                <a:buFont typeface="Wingdings" pitchFamily="2" charset="2"/>
                <a:buChar char="n"/>
              </a:pPr>
              <a:endParaRPr lang="zh-CN" altLang="en-US" sz="1100" dirty="0" smtClean="0">
                <a:solidFill>
                  <a:srgbClr val="000000"/>
                </a:solidFill>
                <a:latin typeface="+mn-lt"/>
                <a:ea typeface="+mn-ea"/>
              </a:endParaRPr>
            </a:p>
          </p:txBody>
        </p:sp>
        <p:sp>
          <p:nvSpPr>
            <p:cNvPr id="101" name="矩形 99"/>
            <p:cNvSpPr>
              <a:spLocks noChangeArrowheads="1"/>
            </p:cNvSpPr>
            <p:nvPr/>
          </p:nvSpPr>
          <p:spPr bwMode="auto">
            <a:xfrm>
              <a:off x="6652548" y="1377459"/>
              <a:ext cx="1941679" cy="4283375"/>
            </a:xfrm>
            <a:prstGeom prst="rect">
              <a:avLst/>
            </a:prstGeom>
            <a:noFill/>
            <a:ln w="19050">
              <a:solidFill>
                <a:srgbClr val="92D050"/>
              </a:solidFill>
              <a:prstDash val="dash"/>
              <a:miter lim="800000"/>
              <a:headEnd/>
              <a:tailEnd/>
            </a:ln>
          </p:spPr>
          <p:txBody>
            <a:bodyPr lIns="83366" tIns="41683" rIns="83366" bIns="41683"/>
            <a:lstStyle/>
            <a:p>
              <a:pPr defTabSz="831919">
                <a:buClr>
                  <a:srgbClr val="CC9900"/>
                </a:buClr>
                <a:buFont typeface="Wingdings" pitchFamily="2" charset="2"/>
                <a:buChar char="n"/>
              </a:pPr>
              <a:endParaRPr lang="zh-CN" altLang="en-US" sz="1100" dirty="0" smtClean="0">
                <a:solidFill>
                  <a:srgbClr val="000000"/>
                </a:solidFill>
                <a:latin typeface="+mn-lt"/>
                <a:ea typeface="+mn-ea"/>
              </a:endParaRPr>
            </a:p>
          </p:txBody>
        </p:sp>
        <p:pic>
          <p:nvPicPr>
            <p:cNvPr id="102" name="Picture 22" descr="http://www.huaweidevice.com.hk/images/mobile_device/mediapad/b/MediaPad-Front.jpg"/>
            <p:cNvPicPr>
              <a:picLocks noChangeAspect="1" noChangeArrowheads="1"/>
            </p:cNvPicPr>
            <p:nvPr/>
          </p:nvPicPr>
          <p:blipFill>
            <a:blip r:embed="rId4" cstate="email"/>
            <a:srcRect/>
            <a:stretch>
              <a:fillRect/>
            </a:stretch>
          </p:blipFill>
          <p:spPr bwMode="auto">
            <a:xfrm>
              <a:off x="1190684" y="2835971"/>
              <a:ext cx="903188" cy="574045"/>
            </a:xfrm>
            <a:prstGeom prst="rect">
              <a:avLst/>
            </a:prstGeom>
            <a:noFill/>
            <a:ln w="9525">
              <a:noFill/>
              <a:miter lim="800000"/>
              <a:headEnd/>
              <a:tailEnd/>
            </a:ln>
          </p:spPr>
        </p:pic>
        <p:pic>
          <p:nvPicPr>
            <p:cNvPr id="103" name="Picture 12" descr="Wyse Vista Desktop"/>
            <p:cNvPicPr>
              <a:picLocks noChangeAspect="1" noChangeArrowheads="1"/>
            </p:cNvPicPr>
            <p:nvPr/>
          </p:nvPicPr>
          <p:blipFill>
            <a:blip r:embed="rId5" cstate="email"/>
            <a:srcRect/>
            <a:stretch>
              <a:fillRect/>
            </a:stretch>
          </p:blipFill>
          <p:spPr bwMode="auto">
            <a:xfrm>
              <a:off x="1625342" y="2048532"/>
              <a:ext cx="776181" cy="723604"/>
            </a:xfrm>
            <a:prstGeom prst="rect">
              <a:avLst/>
            </a:prstGeom>
            <a:noFill/>
            <a:ln w="9525">
              <a:noFill/>
              <a:miter lim="800000"/>
              <a:headEnd/>
              <a:tailEnd/>
            </a:ln>
          </p:spPr>
        </p:pic>
        <p:pic>
          <p:nvPicPr>
            <p:cNvPr id="107" name="Picture 3"/>
            <p:cNvPicPr>
              <a:picLocks noChangeAspect="1" noChangeArrowheads="1"/>
            </p:cNvPicPr>
            <p:nvPr/>
          </p:nvPicPr>
          <p:blipFill>
            <a:blip r:embed="rId6" cstate="print"/>
            <a:srcRect/>
            <a:stretch>
              <a:fillRect/>
            </a:stretch>
          </p:blipFill>
          <p:spPr bwMode="auto">
            <a:xfrm>
              <a:off x="7179090" y="2284721"/>
              <a:ext cx="514713" cy="110579"/>
            </a:xfrm>
            <a:prstGeom prst="rect">
              <a:avLst/>
            </a:prstGeom>
            <a:solidFill>
              <a:schemeClr val="tx2"/>
            </a:solidFill>
            <a:ln w="9525">
              <a:noFill/>
              <a:miter lim="800000"/>
              <a:headEnd/>
              <a:tailEnd/>
            </a:ln>
          </p:spPr>
        </p:pic>
        <p:sp>
          <p:nvSpPr>
            <p:cNvPr id="108" name="Text Box 74"/>
            <p:cNvSpPr txBox="1">
              <a:spLocks noChangeArrowheads="1"/>
            </p:cNvSpPr>
            <p:nvPr/>
          </p:nvSpPr>
          <p:spPr bwMode="auto">
            <a:xfrm>
              <a:off x="7571273" y="1468132"/>
              <a:ext cx="946814" cy="272182"/>
            </a:xfrm>
            <a:prstGeom prst="rect">
              <a:avLst/>
            </a:prstGeom>
            <a:noFill/>
            <a:ln w="25400" algn="ctr">
              <a:noFill/>
              <a:miter lim="800000"/>
              <a:headEnd/>
              <a:tailEnd/>
            </a:ln>
          </p:spPr>
          <p:txBody>
            <a:bodyPr lIns="76068" tIns="38034" rIns="76068" bIns="38034">
              <a:spAutoFit/>
            </a:bodyPr>
            <a:lstStyle/>
            <a:p>
              <a:pPr algn="r" defTabSz="731556" eaLnBrk="0" hangingPunct="0"/>
              <a:r>
                <a:rPr lang="zh-CN" altLang="en-US" sz="1400" dirty="0">
                  <a:solidFill>
                    <a:srgbClr val="003399"/>
                  </a:solidFill>
                  <a:latin typeface="+mn-lt"/>
                  <a:ea typeface="+mn-ea"/>
                </a:rPr>
                <a:t>运维人员</a:t>
              </a:r>
            </a:p>
          </p:txBody>
        </p:sp>
        <p:sp>
          <p:nvSpPr>
            <p:cNvPr id="109" name="Text Box 51"/>
            <p:cNvSpPr txBox="1">
              <a:spLocks noChangeArrowheads="1"/>
            </p:cNvSpPr>
            <p:nvPr/>
          </p:nvSpPr>
          <p:spPr bwMode="auto">
            <a:xfrm>
              <a:off x="7900241" y="2138103"/>
              <a:ext cx="812218" cy="253342"/>
            </a:xfrm>
            <a:prstGeom prst="rect">
              <a:avLst/>
            </a:prstGeom>
            <a:noFill/>
            <a:ln w="9525">
              <a:noFill/>
              <a:miter lim="800000"/>
              <a:headEnd/>
              <a:tailEnd/>
            </a:ln>
          </p:spPr>
          <p:txBody>
            <a:bodyPr lIns="83256" tIns="41626" rIns="83256" bIns="41626">
              <a:spAutoFit/>
            </a:bodyPr>
            <a:lstStyle/>
            <a:p>
              <a:pPr defTabSz="834707" latinLnBrk="1"/>
              <a:r>
                <a:rPr kumimoji="1" lang="en-US" altLang="zh-CN" sz="1200" dirty="0">
                  <a:solidFill>
                    <a:srgbClr val="006600"/>
                  </a:solidFill>
                  <a:latin typeface="+mn-lt"/>
                  <a:ea typeface="+mn-ea"/>
                </a:rPr>
                <a:t>User A</a:t>
              </a:r>
              <a:endParaRPr kumimoji="1" lang="zh-CN" altLang="en-US" sz="1200" dirty="0">
                <a:solidFill>
                  <a:srgbClr val="006600"/>
                </a:solidFill>
                <a:latin typeface="+mn-lt"/>
                <a:ea typeface="+mn-ea"/>
              </a:endParaRPr>
            </a:p>
          </p:txBody>
        </p:sp>
        <p:pic>
          <p:nvPicPr>
            <p:cNvPr id="110" name="Picture 135"/>
            <p:cNvPicPr>
              <a:picLocks noChangeAspect="1" noChangeArrowheads="1"/>
            </p:cNvPicPr>
            <p:nvPr/>
          </p:nvPicPr>
          <p:blipFill>
            <a:blip r:embed="rId7" cstate="print"/>
            <a:srcRect/>
            <a:stretch>
              <a:fillRect/>
            </a:stretch>
          </p:blipFill>
          <p:spPr bwMode="auto">
            <a:xfrm>
              <a:off x="7974501" y="1740865"/>
              <a:ext cx="496613" cy="420796"/>
            </a:xfrm>
            <a:prstGeom prst="rect">
              <a:avLst/>
            </a:prstGeom>
            <a:noFill/>
            <a:ln w="9525" algn="ctr">
              <a:noFill/>
              <a:miter lim="800000"/>
              <a:headEnd/>
              <a:tailEnd/>
            </a:ln>
          </p:spPr>
        </p:pic>
        <p:sp>
          <p:nvSpPr>
            <p:cNvPr id="111" name="Text Box 51"/>
            <p:cNvSpPr txBox="1">
              <a:spLocks noChangeArrowheads="1"/>
            </p:cNvSpPr>
            <p:nvPr/>
          </p:nvSpPr>
          <p:spPr bwMode="auto">
            <a:xfrm>
              <a:off x="7864029" y="2737587"/>
              <a:ext cx="812218" cy="253342"/>
            </a:xfrm>
            <a:prstGeom prst="rect">
              <a:avLst/>
            </a:prstGeom>
            <a:noFill/>
            <a:ln w="9525">
              <a:noFill/>
              <a:miter lim="800000"/>
              <a:headEnd/>
              <a:tailEnd/>
            </a:ln>
          </p:spPr>
          <p:txBody>
            <a:bodyPr lIns="83256" tIns="41626" rIns="83256" bIns="41626">
              <a:spAutoFit/>
            </a:bodyPr>
            <a:lstStyle/>
            <a:p>
              <a:pPr defTabSz="834707" latinLnBrk="1"/>
              <a:r>
                <a:rPr kumimoji="1" lang="en-US" altLang="zh-CN" sz="1200" dirty="0">
                  <a:solidFill>
                    <a:srgbClr val="006600"/>
                  </a:solidFill>
                  <a:latin typeface="+mn-lt"/>
                  <a:ea typeface="+mn-ea"/>
                </a:rPr>
                <a:t>User </a:t>
              </a:r>
              <a:r>
                <a:rPr kumimoji="1" lang="en-US" altLang="zh-CN" sz="1200" dirty="0" smtClean="0">
                  <a:solidFill>
                    <a:srgbClr val="006600"/>
                  </a:solidFill>
                  <a:latin typeface="+mn-lt"/>
                  <a:ea typeface="+mn-ea"/>
                </a:rPr>
                <a:t>B</a:t>
              </a:r>
              <a:endParaRPr kumimoji="1" lang="zh-CN" altLang="en-US" sz="1200" dirty="0">
                <a:solidFill>
                  <a:srgbClr val="006600"/>
                </a:solidFill>
                <a:latin typeface="+mn-lt"/>
                <a:ea typeface="+mn-ea"/>
              </a:endParaRPr>
            </a:p>
          </p:txBody>
        </p:sp>
        <p:pic>
          <p:nvPicPr>
            <p:cNvPr id="112" name="Picture 135"/>
            <p:cNvPicPr>
              <a:picLocks noChangeAspect="1" noChangeArrowheads="1"/>
            </p:cNvPicPr>
            <p:nvPr/>
          </p:nvPicPr>
          <p:blipFill>
            <a:blip r:embed="rId7" cstate="print"/>
            <a:srcRect/>
            <a:stretch>
              <a:fillRect/>
            </a:stretch>
          </p:blipFill>
          <p:spPr bwMode="auto">
            <a:xfrm>
              <a:off x="7938290" y="2340350"/>
              <a:ext cx="496613" cy="420796"/>
            </a:xfrm>
            <a:prstGeom prst="rect">
              <a:avLst/>
            </a:prstGeom>
            <a:noFill/>
            <a:ln w="9525" algn="ctr">
              <a:noFill/>
              <a:miter lim="800000"/>
              <a:headEnd/>
              <a:tailEnd/>
            </a:ln>
          </p:spPr>
        </p:pic>
        <p:sp>
          <p:nvSpPr>
            <p:cNvPr id="113" name="Line 27"/>
            <p:cNvSpPr>
              <a:spLocks noChangeShapeType="1"/>
            </p:cNvSpPr>
            <p:nvPr/>
          </p:nvSpPr>
          <p:spPr bwMode="auto">
            <a:xfrm flipV="1">
              <a:off x="7693806" y="2064553"/>
              <a:ext cx="350874" cy="267886"/>
            </a:xfrm>
            <a:prstGeom prst="line">
              <a:avLst/>
            </a:prstGeom>
            <a:noFill/>
            <a:ln w="38100">
              <a:solidFill>
                <a:srgbClr val="FF6600"/>
              </a:solidFill>
              <a:round/>
              <a:headEnd/>
              <a:tailEnd/>
            </a:ln>
          </p:spPr>
          <p:txBody>
            <a:bodyPr lIns="91411" tIns="45705" rIns="91411" bIns="45705" anchor="ctr"/>
            <a:lstStyle/>
            <a:p>
              <a:endParaRPr lang="zh-CN" altLang="en-US" sz="1100">
                <a:solidFill>
                  <a:srgbClr val="000000"/>
                </a:solidFill>
                <a:latin typeface="+mn-lt"/>
                <a:ea typeface="+mn-ea"/>
              </a:endParaRPr>
            </a:p>
          </p:txBody>
        </p:sp>
        <p:sp>
          <p:nvSpPr>
            <p:cNvPr id="114" name="Line 27"/>
            <p:cNvSpPr>
              <a:spLocks noChangeShapeType="1"/>
            </p:cNvSpPr>
            <p:nvPr/>
          </p:nvSpPr>
          <p:spPr bwMode="auto">
            <a:xfrm>
              <a:off x="7693811" y="2382959"/>
              <a:ext cx="421048" cy="200917"/>
            </a:xfrm>
            <a:prstGeom prst="line">
              <a:avLst/>
            </a:prstGeom>
            <a:noFill/>
            <a:ln w="38100">
              <a:solidFill>
                <a:srgbClr val="FF6600"/>
              </a:solidFill>
              <a:round/>
              <a:headEnd/>
              <a:tailEnd/>
            </a:ln>
          </p:spPr>
          <p:txBody>
            <a:bodyPr lIns="91411" tIns="45705" rIns="91411" bIns="45705" anchor="ctr"/>
            <a:lstStyle/>
            <a:p>
              <a:endParaRPr lang="zh-CN" altLang="en-US" sz="1800">
                <a:solidFill>
                  <a:srgbClr val="000000"/>
                </a:solidFill>
                <a:latin typeface="+mn-lt"/>
                <a:ea typeface="+mn-ea"/>
              </a:endParaRPr>
            </a:p>
          </p:txBody>
        </p:sp>
        <p:pic>
          <p:nvPicPr>
            <p:cNvPr id="149" name="图片 148"/>
            <p:cNvPicPr/>
            <p:nvPr/>
          </p:nvPicPr>
          <p:blipFill>
            <a:blip r:embed="rId8" cstate="print">
              <a:extLst>
                <a:ext uri="{28A0092B-C50C-407E-A947-70E740481C1C}">
                  <a14:useLocalDpi xmlns:a14="http://schemas.microsoft.com/office/drawing/2010/main" val="0"/>
                </a:ext>
              </a:extLst>
            </a:blip>
            <a:srcRect l="19967" r="55446"/>
            <a:stretch>
              <a:fillRect/>
            </a:stretch>
          </p:blipFill>
          <p:spPr>
            <a:xfrm>
              <a:off x="906268" y="2142244"/>
              <a:ext cx="542498" cy="666750"/>
            </a:xfrm>
            <a:prstGeom prst="rect">
              <a:avLst/>
            </a:prstGeom>
          </p:spPr>
        </p:pic>
        <p:pic>
          <p:nvPicPr>
            <p:cNvPr id="150" name="Picture 2"/>
            <p:cNvPicPr>
              <a:picLocks noChangeAspect="1" noChangeArrowheads="1"/>
            </p:cNvPicPr>
            <p:nvPr/>
          </p:nvPicPr>
          <p:blipFill>
            <a:blip r:embed="rId9" cstate="print"/>
            <a:srcRect/>
            <a:stretch>
              <a:fillRect/>
            </a:stretch>
          </p:blipFill>
          <p:spPr bwMode="auto">
            <a:xfrm>
              <a:off x="2756755" y="1401368"/>
              <a:ext cx="1919505" cy="714821"/>
            </a:xfrm>
            <a:prstGeom prst="rect">
              <a:avLst/>
            </a:prstGeom>
            <a:noFill/>
            <a:ln w="9525">
              <a:noFill/>
              <a:miter lim="800000"/>
              <a:headEnd/>
              <a:tailEnd/>
            </a:ln>
          </p:spPr>
        </p:pic>
        <p:sp>
          <p:nvSpPr>
            <p:cNvPr id="151" name="Text Box 130"/>
            <p:cNvSpPr txBox="1">
              <a:spLocks noChangeArrowheads="1"/>
            </p:cNvSpPr>
            <p:nvPr/>
          </p:nvSpPr>
          <p:spPr bwMode="gray">
            <a:xfrm>
              <a:off x="2857968" y="3119648"/>
              <a:ext cx="1709665" cy="261449"/>
            </a:xfrm>
            <a:prstGeom prst="rect">
              <a:avLst/>
            </a:prstGeom>
            <a:noFill/>
            <a:ln w="9525" algn="ctr">
              <a:noFill/>
              <a:miter lim="800000"/>
              <a:headEnd/>
              <a:tailEnd/>
            </a:ln>
          </p:spPr>
          <p:txBody>
            <a:bodyPr wrap="square" lIns="91281" tIns="45640" rIns="91281" bIns="45640">
              <a:spAutoFit/>
            </a:bodyPr>
            <a:lstStyle/>
            <a:p>
              <a:pPr algn="ctr" defTabSz="832189" fontAlgn="auto">
                <a:spcBef>
                  <a:spcPct val="50000"/>
                </a:spcBef>
                <a:spcAft>
                  <a:spcPts val="0"/>
                </a:spcAft>
                <a:defRPr/>
              </a:pPr>
              <a:r>
                <a:rPr lang="zh-CN" altLang="en-US" sz="1200" kern="0" dirty="0" smtClean="0">
                  <a:solidFill>
                    <a:srgbClr val="000000"/>
                  </a:solidFill>
                  <a:latin typeface="+mn-lt"/>
                  <a:ea typeface="+mn-ea"/>
                </a:rPr>
                <a:t>用户接入认证</a:t>
              </a:r>
              <a:endParaRPr lang="en-US" altLang="zh-CN" sz="1200" kern="0" dirty="0" smtClean="0">
                <a:solidFill>
                  <a:srgbClr val="000000"/>
                </a:solidFill>
                <a:latin typeface="+mn-lt"/>
                <a:ea typeface="+mn-ea"/>
              </a:endParaRPr>
            </a:p>
          </p:txBody>
        </p:sp>
        <p:sp>
          <p:nvSpPr>
            <p:cNvPr id="172" name="Text Box 129"/>
            <p:cNvSpPr txBox="1">
              <a:spLocks noChangeArrowheads="1"/>
            </p:cNvSpPr>
            <p:nvPr/>
          </p:nvSpPr>
          <p:spPr bwMode="white">
            <a:xfrm>
              <a:off x="2710570" y="3358451"/>
              <a:ext cx="1990476" cy="845609"/>
            </a:xfrm>
            <a:prstGeom prst="rect">
              <a:avLst/>
            </a:prstGeom>
            <a:noFill/>
            <a:ln w="9525">
              <a:noFill/>
              <a:miter lim="800000"/>
              <a:headEnd/>
              <a:tailEnd/>
            </a:ln>
          </p:spPr>
          <p:txBody>
            <a:bodyPr lIns="91281" tIns="45640" rIns="91281" bIns="45640"/>
            <a:lstStyle/>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支持与国内涉密资质的数字证书身份认证系统深度集成</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多种用户接入认证（密码</a:t>
              </a:r>
              <a:r>
                <a:rPr lang="en-US" altLang="zh-CN" sz="1200" kern="0" dirty="0" smtClean="0">
                  <a:solidFill>
                    <a:srgbClr val="000000"/>
                  </a:solidFill>
                  <a:latin typeface="+mn-lt"/>
                  <a:ea typeface="+mn-ea"/>
                </a:rPr>
                <a:t>/Ukey/</a:t>
              </a:r>
              <a:r>
                <a:rPr lang="zh-CN" altLang="en-US" sz="1200" kern="0" dirty="0" smtClean="0">
                  <a:solidFill>
                    <a:srgbClr val="000000"/>
                  </a:solidFill>
                  <a:latin typeface="+mn-lt"/>
                  <a:ea typeface="+mn-ea"/>
                </a:rPr>
                <a:t>指纹</a:t>
              </a:r>
              <a:r>
                <a:rPr lang="en-US" altLang="zh-CN" sz="1200" kern="0" dirty="0" smtClean="0">
                  <a:solidFill>
                    <a:srgbClr val="000000"/>
                  </a:solidFill>
                  <a:latin typeface="+mn-lt"/>
                  <a:ea typeface="+mn-ea"/>
                </a:rPr>
                <a:t>/</a:t>
              </a:r>
              <a:r>
                <a:rPr lang="zh-CN" altLang="en-US" sz="1200" kern="0" dirty="0" smtClean="0">
                  <a:solidFill>
                    <a:srgbClr val="000000"/>
                  </a:solidFill>
                  <a:latin typeface="+mn-lt"/>
                  <a:ea typeface="+mn-ea"/>
                </a:rPr>
                <a:t>动态令牌）</a:t>
              </a:r>
              <a:endParaRPr lang="en-US" altLang="zh-CN" sz="1200" kern="0" dirty="0" smtClean="0">
                <a:solidFill>
                  <a:srgbClr val="000000"/>
                </a:solidFill>
                <a:latin typeface="+mn-lt"/>
                <a:ea typeface="+mn-ea"/>
              </a:endParaRPr>
            </a:p>
            <a:p>
              <a:pPr marL="171450" indent="-171450" defTabSz="832189" fontAlgn="auto">
                <a:spcBef>
                  <a:spcPts val="0"/>
                </a:spcBef>
                <a:spcAft>
                  <a:spcPts val="0"/>
                </a:spcAft>
                <a:buClr>
                  <a:schemeClr val="bg1">
                    <a:lumMod val="50000"/>
                  </a:schemeClr>
                </a:buClr>
                <a:buSzPct val="60000"/>
                <a:buFont typeface="Wingdings" panose="05000000000000000000" pitchFamily="2" charset="2"/>
                <a:buChar char="l"/>
                <a:defRPr/>
              </a:pPr>
              <a:r>
                <a:rPr lang="zh-CN" altLang="en-US" sz="1200" kern="0" dirty="0" smtClean="0">
                  <a:solidFill>
                    <a:srgbClr val="000000"/>
                  </a:solidFill>
                  <a:latin typeface="+mn-lt"/>
                  <a:ea typeface="+mn-ea"/>
                </a:rPr>
                <a:t>支持无</a:t>
              </a:r>
              <a:r>
                <a:rPr lang="en-US" altLang="zh-CN" sz="1200" kern="0" dirty="0" smtClean="0">
                  <a:solidFill>
                    <a:srgbClr val="000000"/>
                  </a:solidFill>
                  <a:latin typeface="+mn-lt"/>
                  <a:ea typeface="+mn-ea"/>
                </a:rPr>
                <a:t>AD</a:t>
              </a:r>
              <a:r>
                <a:rPr lang="zh-CN" altLang="en-US" sz="1200" kern="0" dirty="0" smtClean="0">
                  <a:solidFill>
                    <a:srgbClr val="000000"/>
                  </a:solidFill>
                  <a:latin typeface="+mn-lt"/>
                  <a:ea typeface="+mn-ea"/>
                </a:rPr>
                <a:t>认证</a:t>
              </a:r>
            </a:p>
          </p:txBody>
        </p:sp>
        <p:sp>
          <p:nvSpPr>
            <p:cNvPr id="97" name="TextBox 106"/>
            <p:cNvSpPr txBox="1">
              <a:spLocks noChangeArrowheads="1"/>
            </p:cNvSpPr>
            <p:nvPr/>
          </p:nvSpPr>
          <p:spPr bwMode="auto">
            <a:xfrm>
              <a:off x="4697158" y="5601084"/>
              <a:ext cx="1945568" cy="268846"/>
            </a:xfrm>
            <a:prstGeom prst="rect">
              <a:avLst/>
            </a:prstGeom>
            <a:solidFill>
              <a:schemeClr val="accent2">
                <a:lumMod val="20000"/>
                <a:lumOff val="80000"/>
              </a:schemeClr>
            </a:solidFill>
            <a:ln>
              <a:headEnd/>
              <a:tailEnd/>
            </a:ln>
          </p:spPr>
          <p:style>
            <a:lnRef idx="1">
              <a:schemeClr val="dk1"/>
            </a:lnRef>
            <a:fillRef idx="2">
              <a:schemeClr val="dk1"/>
            </a:fillRef>
            <a:effectRef idx="1">
              <a:schemeClr val="dk1"/>
            </a:effectRef>
            <a:fontRef idx="minor">
              <a:schemeClr val="dk1"/>
            </a:fontRef>
          </p:style>
          <p:txBody>
            <a:bodyPr wrap="square" lIns="83366" tIns="41683" rIns="83366" bIns="41683">
              <a:spAutoFit/>
            </a:bodyPr>
            <a:lstStyle/>
            <a:p>
              <a:pPr algn="ctr"/>
              <a:r>
                <a:rPr lang="zh-CN" altLang="en-US" sz="1200" dirty="0" smtClean="0">
                  <a:solidFill>
                    <a:srgbClr val="000000"/>
                  </a:solidFill>
                </a:rPr>
                <a:t>系统平台</a:t>
              </a:r>
            </a:p>
          </p:txBody>
        </p:sp>
        <p:sp>
          <p:nvSpPr>
            <p:cNvPr id="98" name="TextBox 107"/>
            <p:cNvSpPr txBox="1">
              <a:spLocks noChangeArrowheads="1"/>
            </p:cNvSpPr>
            <p:nvPr/>
          </p:nvSpPr>
          <p:spPr bwMode="auto">
            <a:xfrm>
              <a:off x="6656436" y="5599961"/>
              <a:ext cx="1956955" cy="268846"/>
            </a:xfrm>
            <a:prstGeom prst="rect">
              <a:avLst/>
            </a:prstGeom>
            <a:solidFill>
              <a:schemeClr val="accent2">
                <a:lumMod val="20000"/>
                <a:lumOff val="80000"/>
              </a:schemeClr>
            </a:solidFill>
            <a:ln>
              <a:headEnd/>
              <a:tailEnd/>
            </a:ln>
          </p:spPr>
          <p:style>
            <a:lnRef idx="1">
              <a:schemeClr val="dk1"/>
            </a:lnRef>
            <a:fillRef idx="2">
              <a:schemeClr val="dk1"/>
            </a:fillRef>
            <a:effectRef idx="1">
              <a:schemeClr val="dk1"/>
            </a:effectRef>
            <a:fontRef idx="minor">
              <a:schemeClr val="dk1"/>
            </a:fontRef>
          </p:style>
          <p:txBody>
            <a:bodyPr wrap="square" lIns="83366" tIns="41683" rIns="83366" bIns="41683">
              <a:spAutoFit/>
            </a:bodyPr>
            <a:lstStyle/>
            <a:p>
              <a:pPr algn="ctr"/>
              <a:r>
                <a:rPr lang="zh-CN" altLang="en-US" sz="1200" dirty="0" smtClean="0">
                  <a:solidFill>
                    <a:srgbClr val="000000"/>
                  </a:solidFill>
                </a:rPr>
                <a:t>管理</a:t>
              </a:r>
            </a:p>
          </p:txBody>
        </p:sp>
        <p:sp>
          <p:nvSpPr>
            <p:cNvPr id="95" name="TextBox 104"/>
            <p:cNvSpPr txBox="1">
              <a:spLocks noChangeArrowheads="1"/>
            </p:cNvSpPr>
            <p:nvPr/>
          </p:nvSpPr>
          <p:spPr bwMode="auto">
            <a:xfrm>
              <a:off x="755650" y="5601084"/>
              <a:ext cx="1955181" cy="268846"/>
            </a:xfrm>
            <a:prstGeom prst="rect">
              <a:avLst/>
            </a:prstGeom>
            <a:solidFill>
              <a:schemeClr val="accent2">
                <a:lumMod val="20000"/>
                <a:lumOff val="80000"/>
              </a:schemeClr>
            </a:solidFill>
            <a:ln>
              <a:headEnd/>
              <a:tailEnd/>
            </a:ln>
          </p:spPr>
          <p:style>
            <a:lnRef idx="1">
              <a:schemeClr val="dk1"/>
            </a:lnRef>
            <a:fillRef idx="2">
              <a:schemeClr val="dk1"/>
            </a:fillRef>
            <a:effectRef idx="1">
              <a:schemeClr val="dk1"/>
            </a:effectRef>
            <a:fontRef idx="minor">
              <a:schemeClr val="dk1"/>
            </a:fontRef>
          </p:style>
          <p:txBody>
            <a:bodyPr wrap="square" lIns="83366" tIns="41683" rIns="83366" bIns="41683">
              <a:spAutoFit/>
            </a:bodyPr>
            <a:lstStyle/>
            <a:p>
              <a:pPr algn="ctr"/>
              <a:r>
                <a:rPr lang="zh-CN" altLang="en-US" sz="1200" dirty="0" smtClean="0">
                  <a:solidFill>
                    <a:srgbClr val="000000"/>
                  </a:solidFill>
                </a:rPr>
                <a:t>桌面终端</a:t>
              </a:r>
            </a:p>
          </p:txBody>
        </p:sp>
      </p:grpSp>
    </p:spTree>
    <p:extLst>
      <p:ext uri="{BB962C8B-B14F-4D97-AF65-F5344CB8AC3E}">
        <p14:creationId xmlns:p14="http://schemas.microsoft.com/office/powerpoint/2010/main" val="1514434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38985" y="1255713"/>
            <a:ext cx="7812868" cy="4213368"/>
            <a:chOff x="647564" y="1230137"/>
            <a:chExt cx="8118588" cy="4213368"/>
          </a:xfrm>
        </p:grpSpPr>
        <p:sp>
          <p:nvSpPr>
            <p:cNvPr id="68" name="左箭头 25"/>
            <p:cNvSpPr/>
            <p:nvPr/>
          </p:nvSpPr>
          <p:spPr>
            <a:xfrm flipH="1">
              <a:off x="6334506" y="1486340"/>
              <a:ext cx="2431646" cy="3164068"/>
            </a:xfrm>
            <a:prstGeom prst="leftArrow">
              <a:avLst>
                <a:gd name="adj1" fmla="val 70395"/>
                <a:gd name="adj2" fmla="val 30068"/>
              </a:avLst>
            </a:prstGeom>
            <a:gradFill flip="none" rotWithShape="1">
              <a:gsLst>
                <a:gs pos="0">
                  <a:srgbClr val="FFFFFF">
                    <a:lumMod val="50000"/>
                  </a:srgbClr>
                </a:gs>
                <a:gs pos="100000">
                  <a:srgbClr val="FFFFFF">
                    <a:lumMod val="75000"/>
                  </a:srgbClr>
                </a:gs>
              </a:gsLst>
              <a:lin ang="0" scaled="1"/>
              <a:tileRect/>
            </a:gradFill>
            <a:ln w="25400" cap="flat" cmpd="sng" algn="ctr">
              <a:noFill/>
              <a:prstDash val="solid"/>
            </a:ln>
            <a:effectLst>
              <a:outerShdw blurRad="225425" dist="38100" dir="5220000" algn="ctr">
                <a:srgbClr val="000000">
                  <a:alpha val="33000"/>
                </a:srgbClr>
              </a:outerShdw>
            </a:effectLst>
            <a:scene3d>
              <a:camera prst="perspectiveRelaxed">
                <a:rot lat="17073600" lon="0" rev="0"/>
              </a:camera>
              <a:lightRig rig="flat" dir="t"/>
            </a:scene3d>
            <a:sp3d extrusionH="101600" contourW="19050">
              <a:bevelT w="101600" prst="artDeco"/>
              <a:bevelB w="0" h="0"/>
              <a:contourClr>
                <a:srgbClr val="FFFFFF"/>
              </a:contourClr>
            </a:sp3d>
          </p:spPr>
          <p:txBody>
            <a:bodyPr lIns="91431" tIns="45716" rIns="91431" bIns="45716" anchor="ctr">
              <a:sp3d/>
            </a:bodyPr>
            <a:lstStyle/>
            <a:p>
              <a:pPr algn="ctr" defTabSz="914309" eaLnBrk="0" fontAlgn="ctr" hangingPunct="0">
                <a:spcBef>
                  <a:spcPts val="0"/>
                </a:spcBef>
                <a:spcAft>
                  <a:spcPts val="0"/>
                </a:spcAft>
                <a:buClr>
                  <a:srgbClr val="FF0000"/>
                </a:buClr>
                <a:buSzPct val="70000"/>
                <a:buNone/>
                <a:defRPr/>
              </a:pPr>
              <a:endParaRPr lang="zh-CN" altLang="en-US" sz="1600" kern="0" dirty="0">
                <a:solidFill>
                  <a:srgbClr val="FFFFFF"/>
                </a:solidFill>
                <a:latin typeface="+mn-lt"/>
                <a:ea typeface="+mn-ea"/>
                <a:cs typeface="Arial" pitchFamily="34" charset="0"/>
              </a:endParaRPr>
            </a:p>
          </p:txBody>
        </p:sp>
        <p:sp>
          <p:nvSpPr>
            <p:cNvPr id="65" name="左箭头 21"/>
            <p:cNvSpPr/>
            <p:nvPr/>
          </p:nvSpPr>
          <p:spPr>
            <a:xfrm flipH="1">
              <a:off x="3564606" y="1496553"/>
              <a:ext cx="2519562" cy="3119038"/>
            </a:xfrm>
            <a:prstGeom prst="leftArrow">
              <a:avLst>
                <a:gd name="adj1" fmla="val 70395"/>
                <a:gd name="adj2" fmla="val 30068"/>
              </a:avLst>
            </a:prstGeom>
            <a:gradFill flip="none" rotWithShape="1">
              <a:gsLst>
                <a:gs pos="0">
                  <a:srgbClr val="FFFFFF">
                    <a:lumMod val="50000"/>
                  </a:srgbClr>
                </a:gs>
                <a:gs pos="100000">
                  <a:srgbClr val="FFFFFF">
                    <a:lumMod val="75000"/>
                  </a:srgbClr>
                </a:gs>
              </a:gsLst>
              <a:lin ang="0" scaled="1"/>
              <a:tileRect/>
            </a:gradFill>
            <a:ln w="25400" cap="flat" cmpd="sng" algn="ctr">
              <a:noFill/>
              <a:prstDash val="solid"/>
            </a:ln>
            <a:effectLst>
              <a:outerShdw blurRad="225425" dist="38100" dir="5220000" algn="ctr">
                <a:srgbClr val="000000">
                  <a:alpha val="33000"/>
                </a:srgbClr>
              </a:outerShdw>
            </a:effectLst>
            <a:scene3d>
              <a:camera prst="perspectiveRelaxed">
                <a:rot lat="17073600" lon="0" rev="0"/>
              </a:camera>
              <a:lightRig rig="flat" dir="t"/>
            </a:scene3d>
            <a:sp3d extrusionH="101600" contourW="19050">
              <a:bevelT w="101600" prst="artDeco"/>
              <a:bevelB w="0" h="0"/>
              <a:contourClr>
                <a:srgbClr val="FFFFFF"/>
              </a:contourClr>
            </a:sp3d>
          </p:spPr>
          <p:txBody>
            <a:bodyPr lIns="91431" tIns="45716" rIns="91431" bIns="45716" anchor="ctr">
              <a:sp3d/>
            </a:bodyPr>
            <a:lstStyle/>
            <a:p>
              <a:pPr algn="ctr" defTabSz="914309" eaLnBrk="0" fontAlgn="ctr" hangingPunct="0">
                <a:spcBef>
                  <a:spcPts val="0"/>
                </a:spcBef>
                <a:spcAft>
                  <a:spcPts val="0"/>
                </a:spcAft>
                <a:buClr>
                  <a:srgbClr val="FF0000"/>
                </a:buClr>
                <a:buSzPct val="70000"/>
                <a:buNone/>
                <a:defRPr/>
              </a:pPr>
              <a:endParaRPr lang="zh-CN" altLang="en-US" sz="1600" kern="0" dirty="0">
                <a:solidFill>
                  <a:srgbClr val="FFFFFF"/>
                </a:solidFill>
                <a:latin typeface="+mn-lt"/>
                <a:ea typeface="+mn-ea"/>
                <a:cs typeface="Arial" pitchFamily="34" charset="0"/>
              </a:endParaRPr>
            </a:p>
          </p:txBody>
        </p:sp>
        <p:sp>
          <p:nvSpPr>
            <p:cNvPr id="66" name="椭圆 23"/>
            <p:cNvSpPr/>
            <p:nvPr/>
          </p:nvSpPr>
          <p:spPr bwMode="auto">
            <a:xfrm>
              <a:off x="3724290" y="1278412"/>
              <a:ext cx="1799687" cy="2399260"/>
            </a:xfrm>
            <a:prstGeom prst="ellipse">
              <a:avLst/>
            </a:prstGeom>
            <a:gradFill flip="none" rotWithShape="1">
              <a:gsLst>
                <a:gs pos="0">
                  <a:srgbClr val="6EFF01"/>
                </a:gs>
                <a:gs pos="90000">
                  <a:srgbClr val="0F5000"/>
                </a:gs>
              </a:gsLst>
              <a:lin ang="2700000" scaled="1"/>
              <a:tileRect/>
            </a:gradFill>
            <a:ln w="0" cap="flat" cmpd="sng" algn="ctr">
              <a:noFill/>
              <a:prstDash val="solid"/>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rgbClr val="FFFFFF">
                  <a:lumMod val="85000"/>
                </a:srgbClr>
              </a:extrusionClr>
              <a:contourClr>
                <a:srgbClr val="89FF8C"/>
              </a:contourClr>
            </a:sp3d>
          </p:spPr>
          <p:txBody>
            <a:bodyPr lIns="91431" tIns="45716" rIns="91431" bIns="45716" anchor="ctr">
              <a:sp3d/>
            </a:bodyPr>
            <a:lstStyle/>
            <a:p>
              <a:pPr marL="0" lvl="2" algn="ctr" defTabSz="914309" eaLnBrk="0" fontAlgn="ctr" hangingPunct="0">
                <a:spcBef>
                  <a:spcPts val="0"/>
                </a:spcBef>
                <a:spcAft>
                  <a:spcPts val="0"/>
                </a:spcAft>
                <a:buClr>
                  <a:srgbClr val="FF0000"/>
                </a:buClr>
                <a:buSzPct val="70000"/>
                <a:buFont typeface="Wingdings" pitchFamily="2" charset="2"/>
                <a:buChar char="u"/>
                <a:tabLst>
                  <a:tab pos="136511" algn="l"/>
                </a:tabLst>
                <a:defRPr/>
              </a:pPr>
              <a:endParaRPr lang="zh-CN" altLang="en-US" sz="1500" kern="0" dirty="0">
                <a:solidFill>
                  <a:srgbClr val="FFFFFF"/>
                </a:solidFill>
                <a:latin typeface="+mn-lt"/>
                <a:ea typeface="+mn-ea"/>
                <a:cs typeface="Arial" pitchFamily="34" charset="0"/>
              </a:endParaRPr>
            </a:p>
          </p:txBody>
        </p:sp>
        <p:sp>
          <p:nvSpPr>
            <p:cNvPr id="69" name="椭圆 26"/>
            <p:cNvSpPr/>
            <p:nvPr/>
          </p:nvSpPr>
          <p:spPr bwMode="auto">
            <a:xfrm>
              <a:off x="6459426" y="1292484"/>
              <a:ext cx="1799687" cy="2399260"/>
            </a:xfrm>
            <a:prstGeom prst="ellipse">
              <a:avLst/>
            </a:prstGeom>
            <a:gradFill flip="none" rotWithShape="1">
              <a:gsLst>
                <a:gs pos="0">
                  <a:srgbClr val="00DFF6"/>
                </a:gs>
                <a:gs pos="90000">
                  <a:srgbClr val="002774"/>
                </a:gs>
              </a:gsLst>
              <a:lin ang="2700000" scaled="1"/>
              <a:tileRect/>
            </a:gradFill>
            <a:ln w="0" cap="flat" cmpd="sng" algn="ctr">
              <a:noFill/>
              <a:prstDash val="solid"/>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rgbClr val="FFFFFF">
                  <a:lumMod val="85000"/>
                </a:srgbClr>
              </a:extrusionClr>
              <a:contourClr>
                <a:srgbClr val="AFEAFF"/>
              </a:contourClr>
            </a:sp3d>
          </p:spPr>
          <p:txBody>
            <a:bodyPr lIns="91431" tIns="45716" rIns="91431" bIns="45716" anchor="ctr">
              <a:sp3d/>
            </a:bodyPr>
            <a:lstStyle/>
            <a:p>
              <a:pPr marL="0" lvl="2" algn="ctr" defTabSz="914309" eaLnBrk="0" fontAlgn="ctr" hangingPunct="0">
                <a:spcBef>
                  <a:spcPts val="0"/>
                </a:spcBef>
                <a:spcAft>
                  <a:spcPts val="0"/>
                </a:spcAft>
                <a:buClr>
                  <a:srgbClr val="FF0000"/>
                </a:buClr>
                <a:buSzPct val="70000"/>
                <a:buFont typeface="Wingdings" pitchFamily="2" charset="2"/>
                <a:buChar char="u"/>
                <a:tabLst>
                  <a:tab pos="136511" algn="l"/>
                </a:tabLst>
                <a:defRPr/>
              </a:pPr>
              <a:endParaRPr lang="zh-CN" altLang="en-US" sz="1500" kern="0" dirty="0">
                <a:solidFill>
                  <a:srgbClr val="FFFFFF"/>
                </a:solidFill>
                <a:latin typeface="+mn-lt"/>
                <a:ea typeface="+mn-ea"/>
                <a:cs typeface="Arial" pitchFamily="34" charset="0"/>
              </a:endParaRPr>
            </a:p>
          </p:txBody>
        </p:sp>
        <p:sp>
          <p:nvSpPr>
            <p:cNvPr id="111" name="左箭头 28"/>
            <p:cNvSpPr/>
            <p:nvPr/>
          </p:nvSpPr>
          <p:spPr>
            <a:xfrm flipH="1">
              <a:off x="872897" y="1478306"/>
              <a:ext cx="2519562" cy="3119038"/>
            </a:xfrm>
            <a:prstGeom prst="leftArrow">
              <a:avLst>
                <a:gd name="adj1" fmla="val 70395"/>
                <a:gd name="adj2" fmla="val 30068"/>
              </a:avLst>
            </a:prstGeom>
            <a:gradFill flip="none" rotWithShape="1">
              <a:gsLst>
                <a:gs pos="0">
                  <a:srgbClr val="FFFFFF">
                    <a:lumMod val="50000"/>
                  </a:srgbClr>
                </a:gs>
                <a:gs pos="100000">
                  <a:srgbClr val="FFFFFF">
                    <a:lumMod val="75000"/>
                  </a:srgbClr>
                </a:gs>
              </a:gsLst>
              <a:lin ang="0" scaled="1"/>
              <a:tileRect/>
            </a:gradFill>
            <a:ln w="25400" cap="flat" cmpd="sng" algn="ctr">
              <a:noFill/>
              <a:prstDash val="solid"/>
            </a:ln>
            <a:effectLst>
              <a:outerShdw blurRad="225425" dist="38100" dir="5220000" algn="ctr">
                <a:srgbClr val="000000">
                  <a:alpha val="33000"/>
                </a:srgbClr>
              </a:outerShdw>
            </a:effectLst>
            <a:scene3d>
              <a:camera prst="perspectiveRelaxed">
                <a:rot lat="17073600" lon="0" rev="0"/>
              </a:camera>
              <a:lightRig rig="flat" dir="t"/>
            </a:scene3d>
            <a:sp3d extrusionH="101600" contourW="19050">
              <a:bevelT w="101600" prst="artDeco"/>
              <a:bevelB w="0" h="0"/>
              <a:contourClr>
                <a:srgbClr val="FFFFFF"/>
              </a:contourClr>
            </a:sp3d>
          </p:spPr>
          <p:txBody>
            <a:bodyPr lIns="91431" tIns="45716" rIns="91431" bIns="45716" anchor="ctr">
              <a:sp3d/>
            </a:bodyPr>
            <a:lstStyle/>
            <a:p>
              <a:pPr algn="ctr" defTabSz="914309" eaLnBrk="0" fontAlgn="ctr" hangingPunct="0">
                <a:spcBef>
                  <a:spcPts val="0"/>
                </a:spcBef>
                <a:spcAft>
                  <a:spcPts val="0"/>
                </a:spcAft>
                <a:buClr>
                  <a:srgbClr val="FF0000"/>
                </a:buClr>
                <a:buSzPct val="70000"/>
                <a:buNone/>
                <a:defRPr/>
              </a:pPr>
              <a:endParaRPr lang="zh-CN" altLang="en-US" sz="1600" kern="0" dirty="0">
                <a:solidFill>
                  <a:srgbClr val="FFFFFF"/>
                </a:solidFill>
                <a:latin typeface="+mn-lt"/>
                <a:ea typeface="+mn-ea"/>
                <a:cs typeface="Arial" pitchFamily="34" charset="0"/>
              </a:endParaRPr>
            </a:p>
          </p:txBody>
        </p:sp>
        <p:sp>
          <p:nvSpPr>
            <p:cNvPr id="112" name="椭圆 29"/>
            <p:cNvSpPr/>
            <p:nvPr/>
          </p:nvSpPr>
          <p:spPr bwMode="auto">
            <a:xfrm>
              <a:off x="997929" y="1230137"/>
              <a:ext cx="1799687" cy="2399260"/>
            </a:xfrm>
            <a:prstGeom prst="ellipse">
              <a:avLst/>
            </a:prstGeom>
            <a:gradFill flip="none" rotWithShape="1">
              <a:gsLst>
                <a:gs pos="0">
                  <a:srgbClr val="FFCF01"/>
                </a:gs>
                <a:gs pos="90000">
                  <a:srgbClr val="E22000"/>
                </a:gs>
              </a:gsLst>
              <a:lin ang="2700000" scaled="1"/>
              <a:tileRect/>
            </a:gradFill>
            <a:ln w="0" cap="flat" cmpd="sng" algn="ctr">
              <a:noFill/>
              <a:prstDash val="solid"/>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rgbClr val="FFFFFF">
                  <a:lumMod val="85000"/>
                </a:srgbClr>
              </a:extrusionClr>
              <a:contourClr>
                <a:srgbClr val="FFE593"/>
              </a:contourClr>
            </a:sp3d>
          </p:spPr>
          <p:txBody>
            <a:bodyPr lIns="91431" tIns="45716" rIns="91431" bIns="45716" anchor="ctr">
              <a:sp3d/>
            </a:bodyPr>
            <a:lstStyle/>
            <a:p>
              <a:pPr marL="0" lvl="2" algn="ctr" defTabSz="914309" eaLnBrk="0" fontAlgn="ctr" hangingPunct="0">
                <a:spcBef>
                  <a:spcPts val="0"/>
                </a:spcBef>
                <a:spcAft>
                  <a:spcPts val="0"/>
                </a:spcAft>
                <a:buClr>
                  <a:srgbClr val="FF0000"/>
                </a:buClr>
                <a:buSzPct val="70000"/>
                <a:buNone/>
                <a:tabLst>
                  <a:tab pos="136511" algn="l"/>
                </a:tabLst>
                <a:defRPr/>
              </a:pPr>
              <a:endParaRPr lang="zh-CN" altLang="en-US" sz="1500" kern="0" dirty="0">
                <a:solidFill>
                  <a:srgbClr val="FFFFFF"/>
                </a:solidFill>
                <a:latin typeface="+mn-lt"/>
                <a:ea typeface="+mn-ea"/>
                <a:cs typeface="Arial" pitchFamily="34" charset="0"/>
              </a:endParaRPr>
            </a:p>
          </p:txBody>
        </p:sp>
        <p:sp>
          <p:nvSpPr>
            <p:cNvPr id="114" name="标题 1"/>
            <p:cNvSpPr txBox="1">
              <a:spLocks/>
            </p:cNvSpPr>
            <p:nvPr/>
          </p:nvSpPr>
          <p:spPr>
            <a:xfrm>
              <a:off x="647564" y="3711084"/>
              <a:ext cx="2665009" cy="615704"/>
            </a:xfrm>
            <a:prstGeom prst="rect">
              <a:avLst/>
            </a:prstGeom>
          </p:spPr>
          <p:txBody>
            <a:bodyPr lIns="91431" tIns="45716" rIns="91431" bIns="45716"/>
            <a:lstStyle/>
            <a:p>
              <a:pPr algn="ctr" defTabSz="914309">
                <a:buClrTx/>
                <a:buNone/>
                <a:defRPr/>
              </a:pPr>
              <a:r>
                <a:rPr lang="zh-CN" altLang="en-US" sz="1600" kern="0" dirty="0" smtClean="0">
                  <a:latin typeface="+mn-lt"/>
                  <a:ea typeface="+mn-ea"/>
                </a:rPr>
                <a:t>面向园区或政企大客户</a:t>
              </a:r>
              <a:endParaRPr lang="en-US" altLang="zh-CN" sz="1600" kern="0" dirty="0" smtClean="0">
                <a:latin typeface="+mn-lt"/>
                <a:ea typeface="+mn-ea"/>
              </a:endParaRPr>
            </a:p>
            <a:p>
              <a:pPr algn="ctr" defTabSz="914309">
                <a:buClrTx/>
                <a:buNone/>
                <a:defRPr/>
              </a:pPr>
              <a:endParaRPr lang="zh-CN" altLang="en-US" sz="1400" kern="0" dirty="0">
                <a:latin typeface="+mn-lt"/>
                <a:ea typeface="+mn-ea"/>
              </a:endParaRPr>
            </a:p>
          </p:txBody>
        </p:sp>
        <p:sp>
          <p:nvSpPr>
            <p:cNvPr id="67" name="TextBox 66"/>
            <p:cNvSpPr txBox="1"/>
            <p:nvPr/>
          </p:nvSpPr>
          <p:spPr bwMode="auto">
            <a:xfrm>
              <a:off x="3816634" y="2221470"/>
              <a:ext cx="1713254" cy="343434"/>
            </a:xfrm>
            <a:prstGeom prst="rect">
              <a:avLst/>
            </a:prstGeom>
            <a:noFill/>
            <a:scene3d>
              <a:camera prst="orthographicFront"/>
              <a:lightRig rig="flat" dir="t"/>
            </a:scene3d>
            <a:sp3d/>
          </p:spPr>
          <p:txBody>
            <a:bodyPr lIns="91431" tIns="45716" rIns="91431" bIns="45716">
              <a:spAutoFit/>
            </a:bodyPr>
            <a:lstStyle/>
            <a:p>
              <a:pPr algn="ctr" defTabSz="914309" fontAlgn="auto">
                <a:spcBef>
                  <a:spcPts val="0"/>
                </a:spcBef>
                <a:spcAft>
                  <a:spcPts val="0"/>
                </a:spcAft>
                <a:buClrTx/>
                <a:buNone/>
                <a:defRPr/>
              </a:pPr>
              <a:r>
                <a:rPr lang="zh-CN" altLang="en-US" sz="1600" kern="0" dirty="0" smtClean="0">
                  <a:solidFill>
                    <a:srgbClr val="FFFFFF"/>
                  </a:solidFill>
                  <a:effectLst>
                    <a:reflection blurRad="6350" stA="50000" endA="300" endPos="50000" dist="60007" dir="5400000" sy="-100000" algn="bl" rotWithShape="0"/>
                  </a:effectLst>
                  <a:latin typeface="+mn-lt"/>
                  <a:ea typeface="+mn-ea"/>
                  <a:cs typeface="Arial" pitchFamily="34" charset="0"/>
                </a:rPr>
                <a:t>托管模式</a:t>
              </a:r>
              <a:endParaRPr lang="en-US" altLang="zh-CN" sz="1600" kern="0" dirty="0" smtClean="0">
                <a:solidFill>
                  <a:srgbClr val="FFFFFF"/>
                </a:solidFill>
                <a:effectLst>
                  <a:reflection blurRad="6350" stA="50000" endA="300" endPos="50000" dist="60007" dir="5400000" sy="-100000" algn="bl" rotWithShape="0"/>
                </a:effectLst>
                <a:latin typeface="+mn-lt"/>
                <a:ea typeface="+mn-ea"/>
                <a:cs typeface="Arial" pitchFamily="34" charset="0"/>
              </a:endParaRPr>
            </a:p>
          </p:txBody>
        </p:sp>
        <p:sp>
          <p:nvSpPr>
            <p:cNvPr id="70" name="TextBox 69"/>
            <p:cNvSpPr txBox="1"/>
            <p:nvPr/>
          </p:nvSpPr>
          <p:spPr bwMode="auto">
            <a:xfrm>
              <a:off x="6499553" y="2257474"/>
              <a:ext cx="1713254" cy="343434"/>
            </a:xfrm>
            <a:prstGeom prst="rect">
              <a:avLst/>
            </a:prstGeom>
            <a:noFill/>
            <a:scene3d>
              <a:camera prst="orthographicFront"/>
              <a:lightRig rig="flat" dir="t"/>
            </a:scene3d>
            <a:sp3d/>
          </p:spPr>
          <p:txBody>
            <a:bodyPr lIns="91431" tIns="45716" rIns="91431" bIns="45716">
              <a:spAutoFit/>
            </a:bodyPr>
            <a:lstStyle/>
            <a:p>
              <a:pPr algn="ctr" defTabSz="914309" fontAlgn="auto">
                <a:spcBef>
                  <a:spcPts val="0"/>
                </a:spcBef>
                <a:spcAft>
                  <a:spcPts val="0"/>
                </a:spcAft>
                <a:buClrTx/>
                <a:buNone/>
                <a:defRPr/>
              </a:pPr>
              <a:r>
                <a:rPr lang="zh-CN" altLang="en-US" sz="1600" kern="0" dirty="0" smtClean="0">
                  <a:solidFill>
                    <a:srgbClr val="FFFFFF"/>
                  </a:solidFill>
                  <a:effectLst>
                    <a:reflection blurRad="6350" stA="50000" endA="300" endPos="50000" dist="60007" dir="5400000" sy="-100000" algn="bl" rotWithShape="0"/>
                  </a:effectLst>
                  <a:latin typeface="+mn-lt"/>
                  <a:ea typeface="+mn-ea"/>
                  <a:cs typeface="Arial" pitchFamily="34" charset="0"/>
                </a:rPr>
                <a:t>云服务模式</a:t>
              </a:r>
              <a:endParaRPr lang="zh-CN" altLang="en-US" sz="1600" kern="0" dirty="0">
                <a:solidFill>
                  <a:srgbClr val="FFFFFF"/>
                </a:solidFill>
                <a:effectLst>
                  <a:reflection blurRad="6350" stA="50000" endA="300" endPos="50000" dist="60007" dir="5400000" sy="-100000" algn="bl" rotWithShape="0"/>
                </a:effectLst>
                <a:latin typeface="+mn-lt"/>
                <a:ea typeface="+mn-ea"/>
                <a:cs typeface="Arial" pitchFamily="34" charset="0"/>
              </a:endParaRPr>
            </a:p>
          </p:txBody>
        </p:sp>
        <p:sp>
          <p:nvSpPr>
            <p:cNvPr id="100" name="标题 1"/>
            <p:cNvSpPr txBox="1">
              <a:spLocks/>
            </p:cNvSpPr>
            <p:nvPr/>
          </p:nvSpPr>
          <p:spPr>
            <a:xfrm>
              <a:off x="3710475" y="3711084"/>
              <a:ext cx="2323218" cy="624593"/>
            </a:xfrm>
            <a:prstGeom prst="rect">
              <a:avLst/>
            </a:prstGeom>
          </p:spPr>
          <p:txBody>
            <a:bodyPr lIns="91431" tIns="45716" rIns="91431" bIns="45716"/>
            <a:lstStyle/>
            <a:p>
              <a:pPr algn="ctr" defTabSz="914309">
                <a:buClrTx/>
                <a:buNone/>
                <a:defRPr/>
              </a:pPr>
              <a:r>
                <a:rPr lang="zh-CN" altLang="en-US" sz="1600" kern="0" dirty="0" smtClean="0">
                  <a:latin typeface="+mn-lt"/>
                  <a:ea typeface="+mn-ea"/>
                </a:rPr>
                <a:t>面向大中客户</a:t>
              </a:r>
              <a:endParaRPr lang="zh-CN" altLang="en-US" sz="1600" kern="0" dirty="0">
                <a:latin typeface="+mn-lt"/>
                <a:ea typeface="+mn-ea"/>
              </a:endParaRPr>
            </a:p>
          </p:txBody>
        </p:sp>
        <p:sp>
          <p:nvSpPr>
            <p:cNvPr id="101" name="标题 1"/>
            <p:cNvSpPr txBox="1">
              <a:spLocks/>
            </p:cNvSpPr>
            <p:nvPr/>
          </p:nvSpPr>
          <p:spPr>
            <a:xfrm>
              <a:off x="6300192" y="3711084"/>
              <a:ext cx="2409588" cy="624593"/>
            </a:xfrm>
            <a:prstGeom prst="rect">
              <a:avLst/>
            </a:prstGeom>
          </p:spPr>
          <p:txBody>
            <a:bodyPr lIns="91431" tIns="45716" rIns="91431" bIns="45716"/>
            <a:lstStyle/>
            <a:p>
              <a:pPr algn="ctr" defTabSz="914309">
                <a:buClrTx/>
                <a:buNone/>
                <a:defRPr/>
              </a:pPr>
              <a:r>
                <a:rPr lang="zh-CN" altLang="en-US" sz="1600" kern="0" dirty="0" smtClean="0">
                  <a:latin typeface="+mn-lt"/>
                  <a:ea typeface="+mn-ea"/>
                </a:rPr>
                <a:t>面向中小客户</a:t>
              </a:r>
              <a:endParaRPr lang="zh-CN" altLang="en-US" sz="1600" kern="0" dirty="0">
                <a:latin typeface="+mn-lt"/>
                <a:ea typeface="+mn-ea"/>
              </a:endParaRPr>
            </a:p>
          </p:txBody>
        </p:sp>
        <p:sp>
          <p:nvSpPr>
            <p:cNvPr id="113" name="TextBox 112"/>
            <p:cNvSpPr txBox="1"/>
            <p:nvPr/>
          </p:nvSpPr>
          <p:spPr bwMode="auto">
            <a:xfrm>
              <a:off x="1080325" y="2168860"/>
              <a:ext cx="1713254" cy="343434"/>
            </a:xfrm>
            <a:prstGeom prst="rect">
              <a:avLst/>
            </a:prstGeom>
            <a:noFill/>
            <a:scene3d>
              <a:camera prst="orthographicFront"/>
              <a:lightRig rig="flat" dir="t"/>
            </a:scene3d>
            <a:sp3d/>
          </p:spPr>
          <p:txBody>
            <a:bodyPr lIns="91431" tIns="45716" rIns="91431" bIns="45716">
              <a:spAutoFit/>
            </a:bodyPr>
            <a:lstStyle/>
            <a:p>
              <a:pPr algn="ctr" defTabSz="914309" fontAlgn="auto">
                <a:spcBef>
                  <a:spcPts val="0"/>
                </a:spcBef>
                <a:spcAft>
                  <a:spcPts val="0"/>
                </a:spcAft>
                <a:buClrTx/>
                <a:buNone/>
                <a:defRPr/>
              </a:pPr>
              <a:r>
                <a:rPr lang="zh-CN" altLang="en-US" sz="1600" kern="0" dirty="0" smtClean="0">
                  <a:solidFill>
                    <a:srgbClr val="FFFFFF"/>
                  </a:solidFill>
                  <a:effectLst>
                    <a:reflection blurRad="6350" stA="50000" endA="300" endPos="50000" dist="60007" dir="5400000" sy="-100000" algn="bl" rotWithShape="0"/>
                  </a:effectLst>
                  <a:latin typeface="+mn-lt"/>
                  <a:ea typeface="+mn-ea"/>
                  <a:cs typeface="Arial" pitchFamily="34" charset="0"/>
                </a:rPr>
                <a:t>驻地模式</a:t>
              </a:r>
              <a:endParaRPr lang="zh-CN" altLang="en-US" sz="1600" b="0" kern="0" dirty="0">
                <a:solidFill>
                  <a:srgbClr val="FFFFFF"/>
                </a:solidFill>
                <a:effectLst>
                  <a:reflection blurRad="6350" stA="50000" endA="300" endPos="50000" dist="60007" dir="5400000" sy="-100000" algn="bl" rotWithShape="0"/>
                </a:effectLst>
                <a:latin typeface="+mn-lt"/>
                <a:ea typeface="+mn-ea"/>
                <a:cs typeface="Arial" pitchFamily="34" charset="0"/>
              </a:endParaRPr>
            </a:p>
          </p:txBody>
        </p:sp>
        <p:sp>
          <p:nvSpPr>
            <p:cNvPr id="24" name="标题 1"/>
            <p:cNvSpPr txBox="1">
              <a:spLocks/>
            </p:cNvSpPr>
            <p:nvPr/>
          </p:nvSpPr>
          <p:spPr>
            <a:xfrm>
              <a:off x="1279992" y="1478307"/>
              <a:ext cx="1410282" cy="436088"/>
            </a:xfrm>
            <a:prstGeom prst="rect">
              <a:avLst/>
            </a:prstGeom>
          </p:spPr>
          <p:txBody>
            <a:bodyPr lIns="91431" tIns="45716" rIns="91431" bIns="45716" anchor="ctr"/>
            <a:lstStyle/>
            <a:p>
              <a:pPr algn="ctr" defTabSz="914309">
                <a:buClrTx/>
                <a:buNone/>
                <a:defRPr/>
              </a:pPr>
              <a:r>
                <a:rPr lang="en-US" altLang="zh-CN" sz="1600" kern="0" dirty="0" smtClean="0">
                  <a:latin typeface="+mn-lt"/>
                  <a:ea typeface="+mn-ea"/>
                </a:rPr>
                <a:t>On-Premises</a:t>
              </a:r>
              <a:endParaRPr lang="zh-CN" altLang="en-US" sz="1600" kern="0" dirty="0">
                <a:latin typeface="+mn-lt"/>
                <a:ea typeface="+mn-ea"/>
              </a:endParaRPr>
            </a:p>
          </p:txBody>
        </p:sp>
        <p:sp>
          <p:nvSpPr>
            <p:cNvPr id="25" name="标题 1"/>
            <p:cNvSpPr txBox="1">
              <a:spLocks/>
            </p:cNvSpPr>
            <p:nvPr/>
          </p:nvSpPr>
          <p:spPr>
            <a:xfrm>
              <a:off x="3968121" y="1478307"/>
              <a:ext cx="1410282" cy="436088"/>
            </a:xfrm>
            <a:prstGeom prst="rect">
              <a:avLst/>
            </a:prstGeom>
          </p:spPr>
          <p:txBody>
            <a:bodyPr lIns="91431" tIns="45716" rIns="91431" bIns="45716" anchor="ctr"/>
            <a:lstStyle/>
            <a:p>
              <a:pPr algn="ctr" defTabSz="914309">
                <a:buClrTx/>
                <a:buNone/>
                <a:defRPr/>
              </a:pPr>
              <a:r>
                <a:rPr lang="en-US" altLang="zh-CN" sz="1600" kern="0" dirty="0" smtClean="0">
                  <a:latin typeface="+mn-lt"/>
                  <a:ea typeface="+mn-ea"/>
                </a:rPr>
                <a:t>Hosting</a:t>
              </a:r>
              <a:endParaRPr lang="zh-CN" altLang="en-US" sz="1600" kern="0" dirty="0">
                <a:latin typeface="+mn-lt"/>
                <a:ea typeface="+mn-ea"/>
              </a:endParaRPr>
            </a:p>
          </p:txBody>
        </p:sp>
        <p:sp>
          <p:nvSpPr>
            <p:cNvPr id="26" name="标题 1"/>
            <p:cNvSpPr txBox="1">
              <a:spLocks/>
            </p:cNvSpPr>
            <p:nvPr/>
          </p:nvSpPr>
          <p:spPr>
            <a:xfrm>
              <a:off x="6667050" y="1478307"/>
              <a:ext cx="1545757" cy="436088"/>
            </a:xfrm>
            <a:prstGeom prst="rect">
              <a:avLst/>
            </a:prstGeom>
          </p:spPr>
          <p:txBody>
            <a:bodyPr lIns="91431" tIns="45716" rIns="91431" bIns="45716" anchor="ctr"/>
            <a:lstStyle/>
            <a:p>
              <a:pPr algn="ctr" defTabSz="914309">
                <a:buClrTx/>
                <a:buNone/>
                <a:defRPr/>
              </a:pPr>
              <a:r>
                <a:rPr lang="en-US" altLang="zh-CN" sz="1600" kern="0" dirty="0" smtClean="0">
                  <a:latin typeface="+mn-lt"/>
                  <a:ea typeface="+mn-ea"/>
                </a:rPr>
                <a:t>Public Cloud</a:t>
              </a:r>
              <a:endParaRPr lang="zh-CN" altLang="en-US" sz="1600" kern="0" dirty="0">
                <a:latin typeface="+mn-lt"/>
                <a:ea typeface="+mn-ea"/>
              </a:endParaRPr>
            </a:p>
          </p:txBody>
        </p:sp>
        <p:sp>
          <p:nvSpPr>
            <p:cNvPr id="27" name="圆角矩形 26"/>
            <p:cNvSpPr/>
            <p:nvPr/>
          </p:nvSpPr>
          <p:spPr>
            <a:xfrm>
              <a:off x="971600" y="4810691"/>
              <a:ext cx="1903570" cy="632814"/>
            </a:xfrm>
            <a:prstGeom prst="roundRect">
              <a:avLst>
                <a:gd name="adj" fmla="val 6884"/>
              </a:avLst>
            </a:prstGeom>
            <a:noFill/>
            <a:ln>
              <a:solidFill>
                <a:schemeClr val="tx1"/>
              </a:solidFill>
            </a:ln>
            <a:effectLst/>
            <a:scene3d>
              <a:camera prst="orthographicFront">
                <a:rot lat="0" lon="0" rev="0"/>
              </a:camera>
              <a:lightRig rig="threePt" dir="t">
                <a:rot lat="0" lon="0" rev="1200000"/>
              </a:lightRig>
            </a:scene3d>
            <a:sp3d/>
          </p:spPr>
          <p:txBody>
            <a:bodyPr wrap="none" lIns="68482" tIns="34243" rIns="68482" bIns="34243" anchor="ctr">
              <a:normAutofit/>
            </a:bodyPr>
            <a:lstStyle/>
            <a:p>
              <a:pPr algn="ctr">
                <a:buNone/>
              </a:pPr>
              <a:r>
                <a:rPr lang="zh-CN" altLang="en-US" sz="1600" b="1" dirty="0" smtClean="0">
                  <a:latin typeface="+mn-lt"/>
                  <a:ea typeface="+mn-ea"/>
                  <a:cs typeface="Arial" pitchFamily="34" charset="0"/>
                </a:rPr>
                <a:t>线下拓展客户</a:t>
              </a:r>
            </a:p>
          </p:txBody>
        </p:sp>
        <p:sp>
          <p:nvSpPr>
            <p:cNvPr id="29" name="燕尾形 28"/>
            <p:cNvSpPr/>
            <p:nvPr/>
          </p:nvSpPr>
          <p:spPr>
            <a:xfrm rot="5400000">
              <a:off x="1694302" y="4236292"/>
              <a:ext cx="266822" cy="272065"/>
            </a:xfrm>
            <a:prstGeom prst="chevron">
              <a:avLst>
                <a:gd name="adj" fmla="val 5301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rot="5400000">
              <a:off x="1694301" y="4429082"/>
              <a:ext cx="266822" cy="272065"/>
            </a:xfrm>
            <a:prstGeom prst="chevron">
              <a:avLst>
                <a:gd name="adj" fmla="val 5301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燕尾形 34"/>
            <p:cNvSpPr/>
            <p:nvPr/>
          </p:nvSpPr>
          <p:spPr>
            <a:xfrm rot="5400000">
              <a:off x="4610626" y="4236292"/>
              <a:ext cx="266822" cy="272065"/>
            </a:xfrm>
            <a:prstGeom prst="chevron">
              <a:avLst>
                <a:gd name="adj" fmla="val 5301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燕尾形 35"/>
            <p:cNvSpPr/>
            <p:nvPr/>
          </p:nvSpPr>
          <p:spPr>
            <a:xfrm rot="5400000">
              <a:off x="4610625" y="4429082"/>
              <a:ext cx="266822" cy="272065"/>
            </a:xfrm>
            <a:prstGeom prst="chevron">
              <a:avLst>
                <a:gd name="adj" fmla="val 5301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圆角矩形 36"/>
            <p:cNvSpPr/>
            <p:nvPr/>
          </p:nvSpPr>
          <p:spPr>
            <a:xfrm>
              <a:off x="6459426" y="4810691"/>
              <a:ext cx="2001005" cy="632814"/>
            </a:xfrm>
            <a:prstGeom prst="roundRect">
              <a:avLst>
                <a:gd name="adj" fmla="val 6884"/>
              </a:avLst>
            </a:prstGeom>
            <a:noFill/>
            <a:ln>
              <a:solidFill>
                <a:schemeClr val="tx1"/>
              </a:solidFill>
            </a:ln>
            <a:effectLst/>
            <a:scene3d>
              <a:camera prst="orthographicFront">
                <a:rot lat="0" lon="0" rev="0"/>
              </a:camera>
              <a:lightRig rig="threePt" dir="t">
                <a:rot lat="0" lon="0" rev="1200000"/>
              </a:lightRig>
            </a:scene3d>
            <a:sp3d/>
          </p:spPr>
          <p:txBody>
            <a:bodyPr wrap="none" lIns="68482" tIns="34243" rIns="68482" bIns="34243" anchor="ctr">
              <a:normAutofit/>
            </a:bodyPr>
            <a:lstStyle/>
            <a:p>
              <a:pPr algn="ctr">
                <a:buNone/>
              </a:pPr>
              <a:r>
                <a:rPr lang="zh-CN" altLang="en-US" sz="1600" b="1" dirty="0" smtClean="0">
                  <a:latin typeface="+mn-lt"/>
                  <a:ea typeface="+mn-ea"/>
                  <a:cs typeface="Arial" pitchFamily="34" charset="0"/>
                </a:rPr>
                <a:t>线上运营</a:t>
              </a:r>
            </a:p>
          </p:txBody>
        </p:sp>
        <p:sp>
          <p:nvSpPr>
            <p:cNvPr id="39" name="燕尾形 38"/>
            <p:cNvSpPr/>
            <p:nvPr/>
          </p:nvSpPr>
          <p:spPr>
            <a:xfrm rot="5400000">
              <a:off x="7348563" y="4236292"/>
              <a:ext cx="266822" cy="272065"/>
            </a:xfrm>
            <a:prstGeom prst="chevron">
              <a:avLst>
                <a:gd name="adj" fmla="val 530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燕尾形 39"/>
            <p:cNvSpPr/>
            <p:nvPr/>
          </p:nvSpPr>
          <p:spPr>
            <a:xfrm rot="5400000">
              <a:off x="7348562" y="4429082"/>
              <a:ext cx="266822" cy="272065"/>
            </a:xfrm>
            <a:prstGeom prst="chevron">
              <a:avLst>
                <a:gd name="adj" fmla="val 530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圆角矩形 40"/>
            <p:cNvSpPr/>
            <p:nvPr/>
          </p:nvSpPr>
          <p:spPr>
            <a:xfrm>
              <a:off x="3735092" y="4810691"/>
              <a:ext cx="1948390" cy="632814"/>
            </a:xfrm>
            <a:prstGeom prst="roundRect">
              <a:avLst>
                <a:gd name="adj" fmla="val 6884"/>
              </a:avLst>
            </a:prstGeom>
            <a:noFill/>
            <a:ln>
              <a:solidFill>
                <a:schemeClr val="tx1"/>
              </a:solidFill>
            </a:ln>
            <a:effectLst/>
            <a:scene3d>
              <a:camera prst="orthographicFront">
                <a:rot lat="0" lon="0" rev="0"/>
              </a:camera>
              <a:lightRig rig="threePt" dir="t">
                <a:rot lat="0" lon="0" rev="1200000"/>
              </a:lightRig>
            </a:scene3d>
            <a:sp3d/>
          </p:spPr>
          <p:txBody>
            <a:bodyPr wrap="none" lIns="68482" tIns="34243" rIns="68482" bIns="34243" anchor="ctr">
              <a:normAutofit/>
            </a:bodyPr>
            <a:lstStyle/>
            <a:p>
              <a:pPr algn="ctr">
                <a:buNone/>
              </a:pPr>
              <a:r>
                <a:rPr lang="zh-CN" altLang="en-US" sz="1600" b="1" dirty="0" smtClean="0">
                  <a:latin typeface="+mn-lt"/>
                  <a:ea typeface="+mn-ea"/>
                  <a:cs typeface="Arial" pitchFamily="34" charset="0"/>
                </a:rPr>
                <a:t>线下拓展客户</a:t>
              </a:r>
            </a:p>
          </p:txBody>
        </p:sp>
      </p:grpSp>
      <p:sp>
        <p:nvSpPr>
          <p:cNvPr id="31" name="标题 30"/>
          <p:cNvSpPr>
            <a:spLocks noGrp="1"/>
          </p:cNvSpPr>
          <p:nvPr>
            <p:ph type="title"/>
          </p:nvPr>
        </p:nvSpPr>
        <p:spPr/>
        <p:txBody>
          <a:bodyPr/>
          <a:lstStyle/>
          <a:p>
            <a:pPr lvl="0"/>
            <a:r>
              <a:rPr lang="en-US" altLang="zh-CN" smtClean="0"/>
              <a:t>DaaS</a:t>
            </a:r>
            <a:r>
              <a:rPr lang="zh-CN" altLang="en-US" smtClean="0"/>
              <a:t>运营</a:t>
            </a:r>
            <a:endParaRPr lang="zh-CN" altLang="en-US" dirty="0"/>
          </a:p>
        </p:txBody>
      </p:sp>
    </p:spTree>
    <p:extLst>
      <p:ext uri="{BB962C8B-B14F-4D97-AF65-F5344CB8AC3E}">
        <p14:creationId xmlns:p14="http://schemas.microsoft.com/office/powerpoint/2010/main" val="1561379839"/>
      </p:ext>
    </p:extLst>
  </p:cSld>
  <p:clrMapOvr>
    <a:masterClrMapping/>
  </p:clrMapOvr>
  <p:transition advTm="8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txBox="1">
            <a:spLocks/>
          </p:cNvSpPr>
          <p:nvPr/>
        </p:nvSpPr>
        <p:spPr>
          <a:xfrm>
            <a:off x="183067" y="141518"/>
            <a:ext cx="7549999" cy="489857"/>
          </a:xfrm>
          <a:prstGeom prst="rect">
            <a:avLst/>
          </a:prstGeom>
        </p:spPr>
        <p:txBody>
          <a:bodyPr lIns="68513" tIns="34256" rIns="68513" bIns="34256"/>
          <a:lstStyle/>
          <a:p>
            <a:pPr lvl="0" eaLnBrk="0" hangingPunct="0">
              <a:buClrTx/>
              <a:buNone/>
              <a:defRPr/>
            </a:pPr>
            <a:endParaRPr lang="en-US" altLang="zh-CN" sz="2200" kern="0" dirty="0" smtClean="0">
              <a:solidFill>
                <a:srgbClr val="C00000"/>
              </a:solidFill>
              <a:latin typeface="+mn-lt"/>
              <a:ea typeface="+mn-ea"/>
            </a:endParaRPr>
          </a:p>
        </p:txBody>
      </p:sp>
      <p:sp>
        <p:nvSpPr>
          <p:cNvPr id="73" name="矩形 72"/>
          <p:cNvSpPr/>
          <p:nvPr/>
        </p:nvSpPr>
        <p:spPr bwMode="auto">
          <a:xfrm>
            <a:off x="766183" y="3723478"/>
            <a:ext cx="2265410" cy="2438776"/>
          </a:xfrm>
          <a:prstGeom prst="rect">
            <a:avLst/>
          </a:prstGeom>
          <a:solidFill>
            <a:srgbClr val="F79646">
              <a:lumMod val="20000"/>
              <a:lumOff val="8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mn-lt"/>
              <a:ea typeface="+mn-ea"/>
            </a:endParaRPr>
          </a:p>
        </p:txBody>
      </p:sp>
      <p:sp>
        <p:nvSpPr>
          <p:cNvPr id="75" name="矩形 74"/>
          <p:cNvSpPr/>
          <p:nvPr/>
        </p:nvSpPr>
        <p:spPr bwMode="auto">
          <a:xfrm>
            <a:off x="1030617" y="4097016"/>
            <a:ext cx="1652788" cy="1824914"/>
          </a:xfrm>
          <a:prstGeom prst="rect">
            <a:avLst/>
          </a:prstGeom>
          <a:noFill/>
          <a:ln w="19050">
            <a:solidFill>
              <a:schemeClr val="tx1"/>
            </a:solidFill>
            <a:prstDash val="lgDash"/>
          </a:ln>
          <a:effectLst/>
          <a:scene3d>
            <a:camera prst="isometricOffAxis1Top"/>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defRPr/>
            </a:pPr>
            <a:endParaRPr lang="zh-CN" altLang="en-US" b="0" kern="0" smtClean="0">
              <a:solidFill>
                <a:sysClr val="windowText" lastClr="000000"/>
              </a:solidFill>
              <a:latin typeface="+mn-lt"/>
              <a:ea typeface="+mn-ea"/>
            </a:endParaRPr>
          </a:p>
        </p:txBody>
      </p:sp>
      <p:sp>
        <p:nvSpPr>
          <p:cNvPr id="87" name="矩形 86"/>
          <p:cNvSpPr/>
          <p:nvPr/>
        </p:nvSpPr>
        <p:spPr>
          <a:xfrm>
            <a:off x="1030617" y="5805088"/>
            <a:ext cx="1652788" cy="276999"/>
          </a:xfrm>
          <a:prstGeom prst="rect">
            <a:avLst/>
          </a:prstGeom>
        </p:spPr>
        <p:txBody>
          <a:bodyPr wrap="square">
            <a:spAutoFit/>
          </a:bodyPr>
          <a:lstStyle/>
          <a:p>
            <a:pPr algn="ctr" defTabSz="600936">
              <a:buNone/>
              <a:defRPr/>
            </a:pPr>
            <a:r>
              <a:rPr lang="zh-CN" altLang="en-US" sz="1200" dirty="0" smtClean="0">
                <a:solidFill>
                  <a:srgbClr val="C00000"/>
                </a:solidFill>
                <a:latin typeface="+mn-lt"/>
                <a:ea typeface="+mn-ea"/>
              </a:rPr>
              <a:t>政企大客户部署</a:t>
            </a:r>
            <a:endParaRPr lang="en-US" altLang="zh-CN" sz="1200" b="1" dirty="0" smtClean="0">
              <a:solidFill>
                <a:srgbClr val="000000"/>
              </a:solidFill>
              <a:latin typeface="+mn-lt"/>
              <a:ea typeface="+mn-ea"/>
              <a:cs typeface="Arial" pitchFamily="34" charset="0"/>
            </a:endParaRPr>
          </a:p>
        </p:txBody>
      </p:sp>
      <p:cxnSp>
        <p:nvCxnSpPr>
          <p:cNvPr id="97" name="Straight Arrow Connector 1465"/>
          <p:cNvCxnSpPr>
            <a:stCxn id="56" idx="3"/>
            <a:endCxn id="133" idx="1"/>
          </p:cNvCxnSpPr>
          <p:nvPr/>
        </p:nvCxnSpPr>
        <p:spPr bwMode="auto">
          <a:xfrm flipV="1">
            <a:off x="2068650" y="2448055"/>
            <a:ext cx="637425" cy="1503671"/>
          </a:xfrm>
          <a:prstGeom prst="straightConnector1">
            <a:avLst/>
          </a:prstGeom>
          <a:solidFill>
            <a:srgbClr val="1F497D"/>
          </a:solidFill>
          <a:ln w="38100" cap="flat" cmpd="sng" algn="ctr">
            <a:solidFill>
              <a:schemeClr val="bg1">
                <a:lumMod val="75000"/>
              </a:schemeClr>
            </a:solidFill>
            <a:prstDash val="sysDash"/>
            <a:round/>
            <a:headEnd type="none" w="med" len="med"/>
            <a:tailEnd type="none" w="med" len="med"/>
          </a:ln>
          <a:effectLst/>
        </p:spPr>
      </p:cxnSp>
      <p:grpSp>
        <p:nvGrpSpPr>
          <p:cNvPr id="2" name="组合 98"/>
          <p:cNvGrpSpPr/>
          <p:nvPr/>
        </p:nvGrpSpPr>
        <p:grpSpPr>
          <a:xfrm>
            <a:off x="1636512" y="4238978"/>
            <a:ext cx="647959" cy="479905"/>
            <a:chOff x="7236296" y="987574"/>
            <a:chExt cx="792088" cy="462276"/>
          </a:xfrm>
        </p:grpSpPr>
        <p:pic>
          <p:nvPicPr>
            <p:cNvPr id="100" name="Picture 3" descr="desktop.png"/>
            <p:cNvPicPr>
              <a:picLocks noChangeAspect="1"/>
            </p:cNvPicPr>
            <p:nvPr/>
          </p:nvPicPr>
          <p:blipFill>
            <a:blip r:embed="rId3" cstate="screen"/>
            <a:srcRect/>
            <a:stretch>
              <a:fillRect/>
            </a:stretch>
          </p:blipFill>
          <p:spPr bwMode="auto">
            <a:xfrm>
              <a:off x="7524328" y="1126593"/>
              <a:ext cx="504056" cy="323257"/>
            </a:xfrm>
            <a:prstGeom prst="rect">
              <a:avLst/>
            </a:prstGeom>
            <a:noFill/>
            <a:ln w="9525">
              <a:solidFill>
                <a:srgbClr val="FFFFFF"/>
              </a:solidFill>
              <a:miter lim="800000"/>
              <a:headEnd/>
              <a:tailEnd/>
            </a:ln>
          </p:spPr>
        </p:pic>
        <p:pic>
          <p:nvPicPr>
            <p:cNvPr id="101" name="Picture 3" descr="desktop.png"/>
            <p:cNvPicPr>
              <a:picLocks noChangeAspect="1"/>
            </p:cNvPicPr>
            <p:nvPr/>
          </p:nvPicPr>
          <p:blipFill>
            <a:blip r:embed="rId3" cstate="screen"/>
            <a:srcRect/>
            <a:stretch>
              <a:fillRect/>
            </a:stretch>
          </p:blipFill>
          <p:spPr bwMode="auto">
            <a:xfrm>
              <a:off x="7380312" y="1059582"/>
              <a:ext cx="504056" cy="323257"/>
            </a:xfrm>
            <a:prstGeom prst="rect">
              <a:avLst/>
            </a:prstGeom>
            <a:noFill/>
            <a:ln w="9525">
              <a:solidFill>
                <a:srgbClr val="FFFFFF"/>
              </a:solidFill>
              <a:miter lim="800000"/>
              <a:headEnd/>
              <a:tailEnd/>
            </a:ln>
          </p:spPr>
        </p:pic>
        <p:pic>
          <p:nvPicPr>
            <p:cNvPr id="102" name="Picture 3" descr="desktop.png"/>
            <p:cNvPicPr>
              <a:picLocks noChangeAspect="1"/>
            </p:cNvPicPr>
            <p:nvPr/>
          </p:nvPicPr>
          <p:blipFill>
            <a:blip r:embed="rId3" cstate="screen"/>
            <a:srcRect/>
            <a:stretch>
              <a:fillRect/>
            </a:stretch>
          </p:blipFill>
          <p:spPr bwMode="auto">
            <a:xfrm>
              <a:off x="7236296" y="987574"/>
              <a:ext cx="504056" cy="323257"/>
            </a:xfrm>
            <a:prstGeom prst="rect">
              <a:avLst/>
            </a:prstGeom>
            <a:noFill/>
            <a:ln w="9525">
              <a:solidFill>
                <a:srgbClr val="FFFFFF"/>
              </a:solidFill>
              <a:miter lim="800000"/>
              <a:headEnd/>
              <a:tailEnd/>
            </a:ln>
          </p:spPr>
        </p:pic>
      </p:grpSp>
      <p:sp>
        <p:nvSpPr>
          <p:cNvPr id="113" name="圆角矩形 112"/>
          <p:cNvSpPr/>
          <p:nvPr/>
        </p:nvSpPr>
        <p:spPr bwMode="auto">
          <a:xfrm>
            <a:off x="766183" y="1373542"/>
            <a:ext cx="4453889" cy="1371382"/>
          </a:xfrm>
          <a:prstGeom prst="roundRect">
            <a:avLst>
              <a:gd name="adj" fmla="val 3464"/>
            </a:avLst>
          </a:prstGeom>
          <a:noFill/>
          <a:ln w="12700">
            <a:solidFill>
              <a:srgbClr val="88B0BE"/>
            </a:solidFill>
            <a:prstDash val="lg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smtClean="0">
              <a:ln>
                <a:noFill/>
              </a:ln>
              <a:solidFill>
                <a:sysClr val="windowText" lastClr="000000"/>
              </a:solidFill>
              <a:effectLst/>
              <a:uLnTx/>
              <a:uFillTx/>
              <a:latin typeface="+mn-lt"/>
              <a:ea typeface="+mn-ea"/>
            </a:endParaRPr>
          </a:p>
        </p:txBody>
      </p:sp>
      <p:sp>
        <p:nvSpPr>
          <p:cNvPr id="114" name="TextBox 113"/>
          <p:cNvSpPr txBox="1"/>
          <p:nvPr/>
        </p:nvSpPr>
        <p:spPr bwMode="auto">
          <a:xfrm>
            <a:off x="3749785" y="2223513"/>
            <a:ext cx="1470287" cy="307777"/>
          </a:xfrm>
          <a:prstGeom prst="rect">
            <a:avLst/>
          </a:prstGeom>
          <a:noFill/>
          <a:ln w="9525">
            <a:noFill/>
            <a:miter lim="800000"/>
            <a:headEnd/>
            <a:tailEnd/>
          </a:ln>
        </p:spPr>
        <p:txBody>
          <a:bodyPr wrap="square" rtlCol="0">
            <a:spAutoFit/>
          </a:bodyPr>
          <a:lstStyle/>
          <a:p>
            <a:pPr>
              <a:buClr>
                <a:schemeClr val="tx1">
                  <a:lumMod val="50000"/>
                  <a:lumOff val="50000"/>
                </a:schemeClr>
              </a:buClr>
              <a:buSzPct val="60000"/>
              <a:buNone/>
            </a:pPr>
            <a:r>
              <a:rPr lang="zh-CN" altLang="en-US" sz="1400" b="1" dirty="0" smtClean="0">
                <a:latin typeface="+mn-lt"/>
                <a:ea typeface="+mn-ea"/>
                <a:cs typeface="华文细黑"/>
              </a:rPr>
              <a:t>运营商数据中心</a:t>
            </a:r>
            <a:endParaRPr lang="zh-CN" altLang="en-US" sz="1400" b="1" dirty="0">
              <a:latin typeface="+mn-lt"/>
              <a:ea typeface="+mn-ea"/>
              <a:cs typeface="华文细黑"/>
            </a:endParaRPr>
          </a:p>
        </p:txBody>
      </p:sp>
      <p:sp>
        <p:nvSpPr>
          <p:cNvPr id="126" name="TextBox 125"/>
          <p:cNvSpPr txBox="1"/>
          <p:nvPr/>
        </p:nvSpPr>
        <p:spPr bwMode="auto">
          <a:xfrm>
            <a:off x="1585717" y="3966778"/>
            <a:ext cx="1151928" cy="276999"/>
          </a:xfrm>
          <a:prstGeom prst="rect">
            <a:avLst/>
          </a:prstGeom>
          <a:noFill/>
          <a:ln w="9525">
            <a:noFill/>
            <a:miter lim="800000"/>
            <a:headEnd/>
            <a:tailEnd/>
          </a:ln>
        </p:spPr>
        <p:txBody>
          <a:bodyPr wrap="square" rtlCol="0">
            <a:spAutoFit/>
          </a:bodyPr>
          <a:lstStyle/>
          <a:p>
            <a:pPr>
              <a:buClr>
                <a:schemeClr val="tx1">
                  <a:lumMod val="50000"/>
                  <a:lumOff val="50000"/>
                </a:schemeClr>
              </a:buClr>
              <a:buSzPct val="60000"/>
              <a:buNone/>
            </a:pPr>
            <a:r>
              <a:rPr lang="en-US" altLang="zh-CN" sz="1200" b="1" dirty="0" smtClean="0">
                <a:solidFill>
                  <a:srgbClr val="C00000"/>
                </a:solidFill>
                <a:latin typeface="+mn-lt"/>
                <a:ea typeface="+mn-ea"/>
                <a:cs typeface="华文细黑"/>
              </a:rPr>
              <a:t>FusionAccess</a:t>
            </a:r>
            <a:endParaRPr lang="zh-CN" altLang="en-US" sz="1100" b="1" dirty="0">
              <a:solidFill>
                <a:srgbClr val="C00000"/>
              </a:solidFill>
              <a:latin typeface="+mn-lt"/>
              <a:ea typeface="+mn-ea"/>
              <a:cs typeface="华文细黑"/>
            </a:endParaRPr>
          </a:p>
        </p:txBody>
      </p:sp>
      <p:grpSp>
        <p:nvGrpSpPr>
          <p:cNvPr id="3" name="组合 152"/>
          <p:cNvGrpSpPr/>
          <p:nvPr/>
        </p:nvGrpSpPr>
        <p:grpSpPr>
          <a:xfrm>
            <a:off x="1678839" y="4719203"/>
            <a:ext cx="626025" cy="508534"/>
            <a:chOff x="1184581" y="3802743"/>
            <a:chExt cx="626134" cy="381518"/>
          </a:xfrm>
        </p:grpSpPr>
        <p:pic>
          <p:nvPicPr>
            <p:cNvPr id="137" name="Picture 2" descr="C:\Users\Abject-3D\Desktop\VMWare Files\FINAL diagrams\Basic Virtualization\3D PNGs\DGRM_Datacenter_VI_Q408_Comm_3.png"/>
            <p:cNvPicPr>
              <a:picLocks noChangeAspect="1" noChangeArrowheads="1"/>
            </p:cNvPicPr>
            <p:nvPr/>
          </p:nvPicPr>
          <p:blipFill>
            <a:blip r:embed="rId4" cstate="print"/>
            <a:srcRect l="4481"/>
            <a:stretch>
              <a:fillRect/>
            </a:stretch>
          </p:blipFill>
          <p:spPr bwMode="auto">
            <a:xfrm>
              <a:off x="1423125" y="3802743"/>
              <a:ext cx="387590" cy="360039"/>
            </a:xfrm>
            <a:prstGeom prst="rect">
              <a:avLst/>
            </a:prstGeom>
            <a:noFill/>
          </p:spPr>
        </p:pic>
        <p:pic>
          <p:nvPicPr>
            <p:cNvPr id="139" name="Picture 2" descr="C:\Users\Abject-3D\Desktop\VMWare Files\FINAL diagrams\Basic Virtualization\3D PNGs\DGRM_Datacenter_VI_Q408_Comm_3.png"/>
            <p:cNvPicPr>
              <a:picLocks noChangeAspect="1" noChangeArrowheads="1"/>
            </p:cNvPicPr>
            <p:nvPr/>
          </p:nvPicPr>
          <p:blipFill>
            <a:blip r:embed="rId4" cstate="print"/>
            <a:srcRect l="4481"/>
            <a:stretch>
              <a:fillRect/>
            </a:stretch>
          </p:blipFill>
          <p:spPr bwMode="auto">
            <a:xfrm>
              <a:off x="1184581" y="3824222"/>
              <a:ext cx="387590" cy="360039"/>
            </a:xfrm>
            <a:prstGeom prst="rect">
              <a:avLst/>
            </a:prstGeom>
            <a:noFill/>
          </p:spPr>
        </p:pic>
      </p:grpSp>
      <p:sp>
        <p:nvSpPr>
          <p:cNvPr id="56" name="云形 55"/>
          <p:cNvSpPr/>
          <p:nvPr/>
        </p:nvSpPr>
        <p:spPr bwMode="auto">
          <a:xfrm>
            <a:off x="1394635" y="3899062"/>
            <a:ext cx="1348029" cy="921084"/>
          </a:xfrm>
          <a:prstGeom prst="cloud">
            <a:avLst/>
          </a:prstGeom>
          <a:noFill/>
          <a:ln>
            <a:solidFill>
              <a:srgbClr val="0082B0"/>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t" anchorCtr="1" compatLnSpc="1">
            <a:prstTxWarp prst="textNoShape">
              <a:avLst/>
            </a:prstTxWarp>
          </a:bodyPr>
          <a:lstStyle/>
          <a:p>
            <a:pPr algn="ctr" eaLnBrk="0" hangingPunct="0">
              <a:spcBef>
                <a:spcPts val="0"/>
              </a:spcBef>
            </a:pPr>
            <a:endParaRPr lang="zh-CN" altLang="en-US" sz="1400" b="1" dirty="0" smtClean="0">
              <a:solidFill>
                <a:schemeClr val="lt1"/>
              </a:solidFill>
            </a:endParaRPr>
          </a:p>
        </p:txBody>
      </p:sp>
      <p:sp>
        <p:nvSpPr>
          <p:cNvPr id="155" name="矩形 154"/>
          <p:cNvSpPr/>
          <p:nvPr/>
        </p:nvSpPr>
        <p:spPr bwMode="auto">
          <a:xfrm>
            <a:off x="3182794" y="3723478"/>
            <a:ext cx="2265410" cy="2438776"/>
          </a:xfrm>
          <a:prstGeom prst="rect">
            <a:avLst/>
          </a:prstGeom>
          <a:solidFill>
            <a:srgbClr val="4BACC6">
              <a:lumMod val="20000"/>
              <a:lumOff val="8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defRPr/>
            </a:pPr>
            <a:endParaRPr lang="zh-CN" altLang="en-US" b="0" kern="0" dirty="0" smtClean="0">
              <a:solidFill>
                <a:sysClr val="windowText" lastClr="000000"/>
              </a:solidFill>
              <a:latin typeface="+mn-lt"/>
              <a:ea typeface="+mn-ea"/>
            </a:endParaRPr>
          </a:p>
        </p:txBody>
      </p:sp>
      <p:sp>
        <p:nvSpPr>
          <p:cNvPr id="156" name="矩形 155"/>
          <p:cNvSpPr/>
          <p:nvPr/>
        </p:nvSpPr>
        <p:spPr bwMode="auto">
          <a:xfrm>
            <a:off x="3516311" y="4097016"/>
            <a:ext cx="1652788" cy="1824914"/>
          </a:xfrm>
          <a:prstGeom prst="rect">
            <a:avLst/>
          </a:prstGeom>
          <a:noFill/>
          <a:ln w="19050">
            <a:solidFill>
              <a:schemeClr val="tx1"/>
            </a:solidFill>
            <a:prstDash val="lgDash"/>
          </a:ln>
          <a:effectLst/>
          <a:scene3d>
            <a:camera prst="isometricOffAxis1Top"/>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defRPr/>
            </a:pPr>
            <a:endParaRPr lang="zh-CN" altLang="en-US" b="0" kern="0" smtClean="0">
              <a:solidFill>
                <a:sysClr val="windowText" lastClr="000000"/>
              </a:solidFill>
              <a:latin typeface="+mn-lt"/>
              <a:ea typeface="+mn-ea"/>
            </a:endParaRPr>
          </a:p>
        </p:txBody>
      </p:sp>
      <p:sp>
        <p:nvSpPr>
          <p:cNvPr id="157" name="矩形 156"/>
          <p:cNvSpPr/>
          <p:nvPr/>
        </p:nvSpPr>
        <p:spPr>
          <a:xfrm>
            <a:off x="3786879" y="5805088"/>
            <a:ext cx="1079932" cy="276999"/>
          </a:xfrm>
          <a:prstGeom prst="rect">
            <a:avLst/>
          </a:prstGeom>
        </p:spPr>
        <p:txBody>
          <a:bodyPr wrap="square">
            <a:spAutoFit/>
          </a:bodyPr>
          <a:lstStyle/>
          <a:p>
            <a:pPr algn="ctr" defTabSz="600936">
              <a:buNone/>
              <a:defRPr/>
            </a:pPr>
            <a:r>
              <a:rPr lang="zh-CN" altLang="en-US" sz="1200" dirty="0" smtClean="0">
                <a:solidFill>
                  <a:srgbClr val="C00000"/>
                </a:solidFill>
                <a:latin typeface="+mn-lt"/>
                <a:ea typeface="+mn-ea"/>
              </a:rPr>
              <a:t>园区部署</a:t>
            </a:r>
            <a:endParaRPr lang="en-US" altLang="zh-CN" sz="1200" b="1" dirty="0" smtClean="0">
              <a:solidFill>
                <a:srgbClr val="000000"/>
              </a:solidFill>
              <a:latin typeface="+mn-lt"/>
              <a:ea typeface="+mn-ea"/>
              <a:cs typeface="Arial" pitchFamily="34" charset="0"/>
            </a:endParaRPr>
          </a:p>
        </p:txBody>
      </p:sp>
      <p:grpSp>
        <p:nvGrpSpPr>
          <p:cNvPr id="4" name="组合 158"/>
          <p:cNvGrpSpPr/>
          <p:nvPr/>
        </p:nvGrpSpPr>
        <p:grpSpPr>
          <a:xfrm>
            <a:off x="4003689" y="4238978"/>
            <a:ext cx="647959" cy="479905"/>
            <a:chOff x="7236296" y="987574"/>
            <a:chExt cx="792088" cy="462276"/>
          </a:xfrm>
        </p:grpSpPr>
        <p:pic>
          <p:nvPicPr>
            <p:cNvPr id="160" name="Picture 3" descr="desktop.png"/>
            <p:cNvPicPr>
              <a:picLocks noChangeAspect="1"/>
            </p:cNvPicPr>
            <p:nvPr/>
          </p:nvPicPr>
          <p:blipFill>
            <a:blip r:embed="rId3" cstate="screen"/>
            <a:srcRect/>
            <a:stretch>
              <a:fillRect/>
            </a:stretch>
          </p:blipFill>
          <p:spPr bwMode="auto">
            <a:xfrm>
              <a:off x="7524328" y="1126593"/>
              <a:ext cx="504056" cy="323257"/>
            </a:xfrm>
            <a:prstGeom prst="rect">
              <a:avLst/>
            </a:prstGeom>
            <a:noFill/>
            <a:ln w="9525">
              <a:solidFill>
                <a:srgbClr val="FFFFFF"/>
              </a:solidFill>
              <a:miter lim="800000"/>
              <a:headEnd/>
              <a:tailEnd/>
            </a:ln>
          </p:spPr>
        </p:pic>
        <p:pic>
          <p:nvPicPr>
            <p:cNvPr id="161" name="Picture 3" descr="desktop.png"/>
            <p:cNvPicPr>
              <a:picLocks noChangeAspect="1"/>
            </p:cNvPicPr>
            <p:nvPr/>
          </p:nvPicPr>
          <p:blipFill>
            <a:blip r:embed="rId3" cstate="screen"/>
            <a:srcRect/>
            <a:stretch>
              <a:fillRect/>
            </a:stretch>
          </p:blipFill>
          <p:spPr bwMode="auto">
            <a:xfrm>
              <a:off x="7380312" y="1059582"/>
              <a:ext cx="504056" cy="323257"/>
            </a:xfrm>
            <a:prstGeom prst="rect">
              <a:avLst/>
            </a:prstGeom>
            <a:noFill/>
            <a:ln w="9525">
              <a:solidFill>
                <a:srgbClr val="FFFFFF"/>
              </a:solidFill>
              <a:miter lim="800000"/>
              <a:headEnd/>
              <a:tailEnd/>
            </a:ln>
          </p:spPr>
        </p:pic>
        <p:pic>
          <p:nvPicPr>
            <p:cNvPr id="162" name="Picture 3" descr="desktop.png"/>
            <p:cNvPicPr>
              <a:picLocks noChangeAspect="1"/>
            </p:cNvPicPr>
            <p:nvPr/>
          </p:nvPicPr>
          <p:blipFill>
            <a:blip r:embed="rId3" cstate="screen"/>
            <a:srcRect/>
            <a:stretch>
              <a:fillRect/>
            </a:stretch>
          </p:blipFill>
          <p:spPr bwMode="auto">
            <a:xfrm>
              <a:off x="7236296" y="987574"/>
              <a:ext cx="504056" cy="323257"/>
            </a:xfrm>
            <a:prstGeom prst="rect">
              <a:avLst/>
            </a:prstGeom>
            <a:noFill/>
            <a:ln w="9525">
              <a:solidFill>
                <a:srgbClr val="FFFFFF"/>
              </a:solidFill>
              <a:miter lim="800000"/>
              <a:headEnd/>
              <a:tailEnd/>
            </a:ln>
          </p:spPr>
        </p:pic>
      </p:grpSp>
      <p:sp>
        <p:nvSpPr>
          <p:cNvPr id="163" name="TextBox 162"/>
          <p:cNvSpPr txBox="1"/>
          <p:nvPr/>
        </p:nvSpPr>
        <p:spPr bwMode="auto">
          <a:xfrm>
            <a:off x="3952894" y="3966778"/>
            <a:ext cx="1151928" cy="276999"/>
          </a:xfrm>
          <a:prstGeom prst="rect">
            <a:avLst/>
          </a:prstGeom>
          <a:noFill/>
          <a:ln w="9525">
            <a:noFill/>
            <a:miter lim="800000"/>
            <a:headEnd/>
            <a:tailEnd/>
          </a:ln>
        </p:spPr>
        <p:txBody>
          <a:bodyPr wrap="square" rtlCol="0">
            <a:spAutoFit/>
          </a:bodyPr>
          <a:lstStyle/>
          <a:p>
            <a:pPr>
              <a:buClr>
                <a:schemeClr val="tx1">
                  <a:lumMod val="50000"/>
                  <a:lumOff val="50000"/>
                </a:schemeClr>
              </a:buClr>
              <a:buSzPct val="60000"/>
              <a:buNone/>
            </a:pPr>
            <a:r>
              <a:rPr lang="en-US" altLang="zh-CN" sz="1200" b="1" dirty="0" smtClean="0">
                <a:solidFill>
                  <a:srgbClr val="C00000"/>
                </a:solidFill>
                <a:latin typeface="+mn-lt"/>
                <a:ea typeface="+mn-ea"/>
                <a:cs typeface="华文细黑"/>
              </a:rPr>
              <a:t>FusionAccess</a:t>
            </a:r>
            <a:endParaRPr lang="zh-CN" altLang="en-US" sz="1100" b="1" dirty="0">
              <a:solidFill>
                <a:srgbClr val="C00000"/>
              </a:solidFill>
              <a:latin typeface="+mn-lt"/>
              <a:ea typeface="+mn-ea"/>
              <a:cs typeface="华文细黑"/>
            </a:endParaRPr>
          </a:p>
        </p:txBody>
      </p:sp>
      <p:grpSp>
        <p:nvGrpSpPr>
          <p:cNvPr id="5" name="组合 163"/>
          <p:cNvGrpSpPr/>
          <p:nvPr/>
        </p:nvGrpSpPr>
        <p:grpSpPr>
          <a:xfrm>
            <a:off x="4046016" y="4719203"/>
            <a:ext cx="626025" cy="508534"/>
            <a:chOff x="1184581" y="3802743"/>
            <a:chExt cx="626134" cy="381518"/>
          </a:xfrm>
        </p:grpSpPr>
        <p:pic>
          <p:nvPicPr>
            <p:cNvPr id="165" name="Picture 2" descr="C:\Users\Abject-3D\Desktop\VMWare Files\FINAL diagrams\Basic Virtualization\3D PNGs\DGRM_Datacenter_VI_Q408_Comm_3.png"/>
            <p:cNvPicPr>
              <a:picLocks noChangeAspect="1" noChangeArrowheads="1"/>
            </p:cNvPicPr>
            <p:nvPr/>
          </p:nvPicPr>
          <p:blipFill>
            <a:blip r:embed="rId4" cstate="print"/>
            <a:srcRect l="4481"/>
            <a:stretch>
              <a:fillRect/>
            </a:stretch>
          </p:blipFill>
          <p:spPr bwMode="auto">
            <a:xfrm>
              <a:off x="1423125" y="3802743"/>
              <a:ext cx="387590" cy="360039"/>
            </a:xfrm>
            <a:prstGeom prst="rect">
              <a:avLst/>
            </a:prstGeom>
            <a:noFill/>
          </p:spPr>
        </p:pic>
        <p:pic>
          <p:nvPicPr>
            <p:cNvPr id="166" name="Picture 2" descr="C:\Users\Abject-3D\Desktop\VMWare Files\FINAL diagrams\Basic Virtualization\3D PNGs\DGRM_Datacenter_VI_Q408_Comm_3.png"/>
            <p:cNvPicPr>
              <a:picLocks noChangeAspect="1" noChangeArrowheads="1"/>
            </p:cNvPicPr>
            <p:nvPr/>
          </p:nvPicPr>
          <p:blipFill>
            <a:blip r:embed="rId4" cstate="print"/>
            <a:srcRect l="4481"/>
            <a:stretch>
              <a:fillRect/>
            </a:stretch>
          </p:blipFill>
          <p:spPr bwMode="auto">
            <a:xfrm>
              <a:off x="1184581" y="3824222"/>
              <a:ext cx="387590" cy="360039"/>
            </a:xfrm>
            <a:prstGeom prst="rect">
              <a:avLst/>
            </a:prstGeom>
            <a:noFill/>
          </p:spPr>
        </p:pic>
      </p:grpSp>
      <p:sp>
        <p:nvSpPr>
          <p:cNvPr id="167" name="云形 166"/>
          <p:cNvSpPr/>
          <p:nvPr/>
        </p:nvSpPr>
        <p:spPr bwMode="auto">
          <a:xfrm>
            <a:off x="3753347" y="3899062"/>
            <a:ext cx="1348029" cy="921084"/>
          </a:xfrm>
          <a:prstGeom prst="cloud">
            <a:avLst/>
          </a:prstGeom>
          <a:noFill/>
          <a:ln>
            <a:solidFill>
              <a:srgbClr val="0082B0"/>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t" anchorCtr="1" compatLnSpc="1">
            <a:prstTxWarp prst="textNoShape">
              <a:avLst/>
            </a:prstTxWarp>
          </a:bodyPr>
          <a:lstStyle/>
          <a:p>
            <a:pPr algn="ctr" eaLnBrk="0" hangingPunct="0">
              <a:spcBef>
                <a:spcPts val="0"/>
              </a:spcBef>
            </a:pPr>
            <a:endParaRPr lang="zh-CN" altLang="en-US" sz="1400" b="1" dirty="0" smtClean="0">
              <a:solidFill>
                <a:schemeClr val="lt1"/>
              </a:solidFill>
            </a:endParaRPr>
          </a:p>
        </p:txBody>
      </p:sp>
      <p:grpSp>
        <p:nvGrpSpPr>
          <p:cNvPr id="6" name="组合 203"/>
          <p:cNvGrpSpPr/>
          <p:nvPr/>
        </p:nvGrpSpPr>
        <p:grpSpPr>
          <a:xfrm>
            <a:off x="1264089" y="1460660"/>
            <a:ext cx="2883972" cy="988448"/>
            <a:chOff x="1209981" y="1103982"/>
            <a:chExt cx="2884473" cy="741565"/>
          </a:xfrm>
        </p:grpSpPr>
        <p:sp>
          <p:nvSpPr>
            <p:cNvPr id="133" name="云形 132"/>
            <p:cNvSpPr/>
            <p:nvPr/>
          </p:nvSpPr>
          <p:spPr bwMode="auto">
            <a:xfrm>
              <a:off x="1209981" y="1103982"/>
              <a:ext cx="2884473" cy="741565"/>
            </a:xfrm>
            <a:prstGeom prst="cloud">
              <a:avLst/>
            </a:prstGeom>
            <a:solidFill>
              <a:srgbClr val="1F497D">
                <a:lumMod val="40000"/>
                <a:lumOff val="60000"/>
              </a:srgbClr>
            </a:solidFill>
            <a:ln w="38100" cap="flat" cmpd="sng" algn="ctr">
              <a:solidFill>
                <a:sysClr val="window" lastClr="FFFFFF"/>
              </a:solidFill>
              <a:prstDash val="solid"/>
            </a:ln>
            <a:effectLst>
              <a:outerShdw blurRad="40000" dist="20000" dir="5400000" rotWithShape="0">
                <a:srgbClr val="000000">
                  <a:alpha val="38000"/>
                </a:srgbClr>
              </a:outerShdw>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000" b="0" i="0" u="none" strike="noStrike" kern="0" cap="none" spc="0" normalizeH="0" baseline="0" noProof="0" dirty="0" smtClean="0">
                <a:ln>
                  <a:noFill/>
                </a:ln>
                <a:solidFill>
                  <a:sysClr val="windowText" lastClr="000000"/>
                </a:solidFill>
                <a:effectLst/>
                <a:uLnTx/>
                <a:uFillTx/>
                <a:latin typeface="+mn-lt"/>
                <a:ea typeface="+mn-ea"/>
              </a:endParaRPr>
            </a:p>
          </p:txBody>
        </p:sp>
        <p:sp>
          <p:nvSpPr>
            <p:cNvPr id="91" name="Text Box 12"/>
            <p:cNvSpPr txBox="1">
              <a:spLocks noChangeArrowheads="1"/>
            </p:cNvSpPr>
            <p:nvPr/>
          </p:nvSpPr>
          <p:spPr bwMode="auto">
            <a:xfrm>
              <a:off x="1550130" y="1236141"/>
              <a:ext cx="2086709" cy="438717"/>
            </a:xfrm>
            <a:prstGeom prst="rect">
              <a:avLst/>
            </a:prstGeom>
            <a:noFill/>
            <a:ln w="9525" cap="flat" cmpd="sng">
              <a:noFill/>
              <a:miter lim="800000"/>
              <a:headEnd/>
              <a:tailEnd/>
            </a:ln>
            <a:effectLst/>
          </p:spPr>
          <p:txBody>
            <a:bodyPr wrap="square">
              <a:spAutoFit/>
            </a:bodyPr>
            <a:lstStyle/>
            <a:p>
              <a:pPr algn="ctr">
                <a:buNone/>
              </a:pPr>
              <a:r>
                <a:rPr lang="zh-CN" altLang="en-US" sz="1600" b="1" dirty="0" smtClean="0">
                  <a:solidFill>
                    <a:schemeClr val="bg1"/>
                  </a:solidFill>
                  <a:latin typeface="+mn-lt"/>
                  <a:ea typeface="+mn-ea"/>
                </a:rPr>
                <a:t>统一运维系统</a:t>
              </a:r>
              <a:r>
                <a:rPr lang="en-US" altLang="zh-CN" sz="1600" b="1" dirty="0" smtClean="0">
                  <a:solidFill>
                    <a:schemeClr val="bg1"/>
                  </a:solidFill>
                  <a:latin typeface="+mn-lt"/>
                  <a:ea typeface="+mn-ea"/>
                </a:rPr>
                <a:t>/</a:t>
              </a:r>
              <a:r>
                <a:rPr lang="zh-CN" altLang="en-US" sz="1600" b="1" dirty="0" smtClean="0">
                  <a:solidFill>
                    <a:schemeClr val="bg1"/>
                  </a:solidFill>
                  <a:latin typeface="+mn-lt"/>
                  <a:ea typeface="+mn-ea"/>
                </a:rPr>
                <a:t>自助服务及在线运营系统</a:t>
              </a:r>
              <a:endParaRPr lang="zh-CN" altLang="en-US" sz="1600" b="1" dirty="0">
                <a:solidFill>
                  <a:schemeClr val="bg1"/>
                </a:solidFill>
                <a:latin typeface="+mn-lt"/>
                <a:ea typeface="+mn-ea"/>
              </a:endParaRPr>
            </a:p>
          </p:txBody>
        </p:sp>
      </p:grpSp>
      <p:cxnSp>
        <p:nvCxnSpPr>
          <p:cNvPr id="93" name="Straight Arrow Connector 1465"/>
          <p:cNvCxnSpPr>
            <a:stCxn id="167" idx="3"/>
            <a:endCxn id="133" idx="1"/>
          </p:cNvCxnSpPr>
          <p:nvPr/>
        </p:nvCxnSpPr>
        <p:spPr bwMode="auto">
          <a:xfrm flipH="1" flipV="1">
            <a:off x="2706075" y="2448055"/>
            <a:ext cx="1721287" cy="1503671"/>
          </a:xfrm>
          <a:prstGeom prst="straightConnector1">
            <a:avLst/>
          </a:prstGeom>
          <a:solidFill>
            <a:srgbClr val="1F497D"/>
          </a:solidFill>
          <a:ln w="38100" cap="flat" cmpd="sng" algn="ctr">
            <a:solidFill>
              <a:schemeClr val="bg1">
                <a:lumMod val="75000"/>
              </a:schemeClr>
            </a:solidFill>
            <a:prstDash val="sysDash"/>
            <a:round/>
            <a:headEnd type="none" w="med" len="med"/>
            <a:tailEnd type="none" w="med" len="med"/>
          </a:ln>
          <a:effectLst/>
        </p:spPr>
      </p:cxnSp>
      <p:grpSp>
        <p:nvGrpSpPr>
          <p:cNvPr id="7" name="组合 190"/>
          <p:cNvGrpSpPr/>
          <p:nvPr/>
        </p:nvGrpSpPr>
        <p:grpSpPr>
          <a:xfrm>
            <a:off x="4728249" y="4879294"/>
            <a:ext cx="618369" cy="508170"/>
            <a:chOff x="6106018" y="1989262"/>
            <a:chExt cx="618476" cy="381245"/>
          </a:xfrm>
        </p:grpSpPr>
        <p:pic>
          <p:nvPicPr>
            <p:cNvPr id="187" name="Picture 12" descr="F:\PIC\16：10_PPT_pic\ICOS\windows-7-system-icon.png"/>
            <p:cNvPicPr>
              <a:picLocks noChangeAspect="1" noChangeArrowheads="1"/>
            </p:cNvPicPr>
            <p:nvPr/>
          </p:nvPicPr>
          <p:blipFill>
            <a:blip r:embed="rId5" cstate="screen"/>
            <a:srcRect/>
            <a:stretch>
              <a:fillRect/>
            </a:stretch>
          </p:blipFill>
          <p:spPr bwMode="auto">
            <a:xfrm>
              <a:off x="6106018" y="1989262"/>
              <a:ext cx="360040" cy="377436"/>
            </a:xfrm>
            <a:prstGeom prst="rect">
              <a:avLst/>
            </a:prstGeom>
            <a:noFill/>
          </p:spPr>
        </p:pic>
        <p:pic>
          <p:nvPicPr>
            <p:cNvPr id="188" name="Picture 12" descr="F:\PIC\16：10_PPT_pic\ICOS\windows-7-system-icon.png"/>
            <p:cNvPicPr>
              <a:picLocks noChangeAspect="1" noChangeArrowheads="1"/>
            </p:cNvPicPr>
            <p:nvPr/>
          </p:nvPicPr>
          <p:blipFill>
            <a:blip r:embed="rId5" cstate="screen"/>
            <a:srcRect/>
            <a:stretch>
              <a:fillRect/>
            </a:stretch>
          </p:blipFill>
          <p:spPr bwMode="auto">
            <a:xfrm>
              <a:off x="6364454" y="1993071"/>
              <a:ext cx="360040" cy="377436"/>
            </a:xfrm>
            <a:prstGeom prst="rect">
              <a:avLst/>
            </a:prstGeom>
            <a:noFill/>
          </p:spPr>
        </p:pic>
      </p:grpSp>
      <p:grpSp>
        <p:nvGrpSpPr>
          <p:cNvPr id="8" name="组合 193"/>
          <p:cNvGrpSpPr/>
          <p:nvPr/>
        </p:nvGrpSpPr>
        <p:grpSpPr>
          <a:xfrm>
            <a:off x="3329102" y="4806506"/>
            <a:ext cx="864927" cy="950316"/>
            <a:chOff x="3012937" y="3681875"/>
            <a:chExt cx="865077" cy="712957"/>
          </a:xfrm>
        </p:grpSpPr>
        <p:grpSp>
          <p:nvGrpSpPr>
            <p:cNvPr id="9" name="组合 189"/>
            <p:cNvGrpSpPr/>
            <p:nvPr/>
          </p:nvGrpSpPr>
          <p:grpSpPr>
            <a:xfrm>
              <a:off x="3017716" y="3681875"/>
              <a:ext cx="618476" cy="538463"/>
              <a:chOff x="6362318" y="3034953"/>
              <a:chExt cx="618476" cy="538463"/>
            </a:xfrm>
          </p:grpSpPr>
          <p:pic>
            <p:nvPicPr>
              <p:cNvPr id="184" name="Picture 12" descr="F:\PIC\16：10_PPT_pic\ICOS\windows-7-system-icon.png"/>
              <p:cNvPicPr>
                <a:picLocks noChangeAspect="1" noChangeArrowheads="1"/>
              </p:cNvPicPr>
              <p:nvPr/>
            </p:nvPicPr>
            <p:blipFill>
              <a:blip r:embed="rId5" cstate="screen"/>
              <a:srcRect/>
              <a:stretch>
                <a:fillRect/>
              </a:stretch>
            </p:blipFill>
            <p:spPr bwMode="auto">
              <a:xfrm>
                <a:off x="6362318" y="3034953"/>
                <a:ext cx="360040" cy="377436"/>
              </a:xfrm>
              <a:prstGeom prst="rect">
                <a:avLst/>
              </a:prstGeom>
              <a:noFill/>
            </p:spPr>
          </p:pic>
          <p:pic>
            <p:nvPicPr>
              <p:cNvPr id="185" name="Picture 12" descr="F:\PIC\16：10_PPT_pic\ICOS\windows-7-system-icon.png"/>
              <p:cNvPicPr>
                <a:picLocks noChangeAspect="1" noChangeArrowheads="1"/>
              </p:cNvPicPr>
              <p:nvPr/>
            </p:nvPicPr>
            <p:blipFill>
              <a:blip r:embed="rId5" cstate="screen"/>
              <a:srcRect/>
              <a:stretch>
                <a:fillRect/>
              </a:stretch>
            </p:blipFill>
            <p:spPr bwMode="auto">
              <a:xfrm>
                <a:off x="6620754" y="3038762"/>
                <a:ext cx="360040" cy="377436"/>
              </a:xfrm>
              <a:prstGeom prst="rect">
                <a:avLst/>
              </a:prstGeom>
              <a:noFill/>
            </p:spPr>
          </p:pic>
          <p:pic>
            <p:nvPicPr>
              <p:cNvPr id="186" name="Picture 12" descr="F:\PIC\16：10_PPT_pic\ICOS\windows-7-system-icon.png"/>
              <p:cNvPicPr>
                <a:picLocks noChangeAspect="1" noChangeArrowheads="1"/>
              </p:cNvPicPr>
              <p:nvPr/>
            </p:nvPicPr>
            <p:blipFill>
              <a:blip r:embed="rId5" cstate="screen"/>
              <a:srcRect/>
              <a:stretch>
                <a:fillRect/>
              </a:stretch>
            </p:blipFill>
            <p:spPr bwMode="auto">
              <a:xfrm>
                <a:off x="6455532" y="3195980"/>
                <a:ext cx="360040" cy="377436"/>
              </a:xfrm>
              <a:prstGeom prst="rect">
                <a:avLst/>
              </a:prstGeom>
              <a:noFill/>
            </p:spPr>
          </p:pic>
        </p:grpSp>
        <p:sp>
          <p:nvSpPr>
            <p:cNvPr id="192" name="TextBox 191"/>
            <p:cNvSpPr txBox="1"/>
            <p:nvPr/>
          </p:nvSpPr>
          <p:spPr bwMode="auto">
            <a:xfrm>
              <a:off x="3012937" y="4198564"/>
              <a:ext cx="865077" cy="196268"/>
            </a:xfrm>
            <a:prstGeom prst="rect">
              <a:avLst/>
            </a:prstGeom>
            <a:noFill/>
            <a:ln w="9525">
              <a:noFill/>
              <a:miter lim="800000"/>
              <a:headEnd/>
              <a:tailEnd/>
            </a:ln>
          </p:spPr>
          <p:txBody>
            <a:bodyPr wrap="square" rtlCol="0">
              <a:spAutoFit/>
            </a:bodyPr>
            <a:lstStyle/>
            <a:p>
              <a:pPr>
                <a:buClr>
                  <a:schemeClr val="tx1">
                    <a:lumMod val="50000"/>
                    <a:lumOff val="50000"/>
                  </a:schemeClr>
                </a:buClr>
                <a:buSzPct val="60000"/>
                <a:buNone/>
              </a:pPr>
              <a:r>
                <a:rPr lang="zh-CN" altLang="en-US" sz="1100" dirty="0" smtClean="0">
                  <a:latin typeface="+mn-lt"/>
                  <a:ea typeface="+mn-ea"/>
                  <a:cs typeface="华文细黑"/>
                </a:rPr>
                <a:t>入驻企业</a:t>
              </a:r>
              <a:r>
                <a:rPr lang="en-US" altLang="zh-CN" sz="1100" dirty="0" smtClean="0">
                  <a:latin typeface="+mn-lt"/>
                  <a:ea typeface="+mn-ea"/>
                  <a:cs typeface="华文细黑"/>
                </a:rPr>
                <a:t>1</a:t>
              </a:r>
              <a:endParaRPr lang="zh-CN" altLang="en-US" sz="1100" b="1" dirty="0">
                <a:latin typeface="+mn-lt"/>
                <a:ea typeface="+mn-ea"/>
                <a:cs typeface="华文细黑"/>
              </a:endParaRPr>
            </a:p>
          </p:txBody>
        </p:sp>
      </p:grpSp>
      <p:sp>
        <p:nvSpPr>
          <p:cNvPr id="193" name="TextBox 192"/>
          <p:cNvSpPr txBox="1"/>
          <p:nvPr/>
        </p:nvSpPr>
        <p:spPr bwMode="auto">
          <a:xfrm>
            <a:off x="4661486" y="5372098"/>
            <a:ext cx="864927" cy="261610"/>
          </a:xfrm>
          <a:prstGeom prst="rect">
            <a:avLst/>
          </a:prstGeom>
          <a:noFill/>
          <a:ln w="9525">
            <a:noFill/>
            <a:miter lim="800000"/>
            <a:headEnd/>
            <a:tailEnd/>
          </a:ln>
        </p:spPr>
        <p:txBody>
          <a:bodyPr wrap="square" rtlCol="0">
            <a:spAutoFit/>
          </a:bodyPr>
          <a:lstStyle/>
          <a:p>
            <a:pPr>
              <a:buClr>
                <a:schemeClr val="tx1">
                  <a:lumMod val="50000"/>
                  <a:lumOff val="50000"/>
                </a:schemeClr>
              </a:buClr>
              <a:buSzPct val="60000"/>
              <a:buNone/>
            </a:pPr>
            <a:r>
              <a:rPr lang="zh-CN" altLang="en-US" sz="1100" dirty="0" smtClean="0">
                <a:latin typeface="+mn-lt"/>
                <a:ea typeface="+mn-ea"/>
                <a:cs typeface="华文细黑"/>
              </a:rPr>
              <a:t>入驻企业</a:t>
            </a:r>
            <a:r>
              <a:rPr lang="en-US" altLang="zh-CN" sz="1100" dirty="0" smtClean="0">
                <a:latin typeface="+mn-lt"/>
                <a:ea typeface="+mn-ea"/>
                <a:cs typeface="华文细黑"/>
              </a:rPr>
              <a:t>2</a:t>
            </a:r>
            <a:endParaRPr lang="zh-CN" altLang="en-US" sz="1100" b="1" dirty="0">
              <a:latin typeface="+mn-lt"/>
              <a:ea typeface="+mn-ea"/>
              <a:cs typeface="华文细黑"/>
            </a:endParaRPr>
          </a:p>
        </p:txBody>
      </p:sp>
      <p:pic>
        <p:nvPicPr>
          <p:cNvPr id="198" name="Picture 12" descr="F:\PIC\16：10_PPT_pic\ICOS\windows-7-system-icon.png"/>
          <p:cNvPicPr>
            <a:picLocks noChangeAspect="1" noChangeArrowheads="1"/>
          </p:cNvPicPr>
          <p:nvPr/>
        </p:nvPicPr>
        <p:blipFill>
          <a:blip r:embed="rId5" cstate="screen"/>
          <a:srcRect/>
          <a:stretch>
            <a:fillRect/>
          </a:stretch>
        </p:blipFill>
        <p:spPr bwMode="auto">
          <a:xfrm>
            <a:off x="1214647" y="4822864"/>
            <a:ext cx="359977" cy="503093"/>
          </a:xfrm>
          <a:prstGeom prst="rect">
            <a:avLst/>
          </a:prstGeom>
          <a:noFill/>
        </p:spPr>
      </p:pic>
      <p:pic>
        <p:nvPicPr>
          <p:cNvPr id="199" name="Picture 12" descr="F:\PIC\16：10_PPT_pic\ICOS\windows-7-system-icon.png"/>
          <p:cNvPicPr>
            <a:picLocks noChangeAspect="1" noChangeArrowheads="1"/>
          </p:cNvPicPr>
          <p:nvPr/>
        </p:nvPicPr>
        <p:blipFill>
          <a:blip r:embed="rId5" cstate="screen"/>
          <a:srcRect/>
          <a:stretch>
            <a:fillRect/>
          </a:stretch>
        </p:blipFill>
        <p:spPr bwMode="auto">
          <a:xfrm>
            <a:off x="1512156" y="5074410"/>
            <a:ext cx="359977" cy="503093"/>
          </a:xfrm>
          <a:prstGeom prst="rect">
            <a:avLst/>
          </a:prstGeom>
          <a:noFill/>
        </p:spPr>
      </p:pic>
      <p:pic>
        <p:nvPicPr>
          <p:cNvPr id="200" name="Picture 12" descr="F:\PIC\16：10_PPT_pic\ICOS\windows-7-system-icon.png"/>
          <p:cNvPicPr>
            <a:picLocks noChangeAspect="1" noChangeArrowheads="1"/>
          </p:cNvPicPr>
          <p:nvPr/>
        </p:nvPicPr>
        <p:blipFill>
          <a:blip r:embed="rId5" cstate="screen"/>
          <a:srcRect/>
          <a:stretch>
            <a:fillRect/>
          </a:stretch>
        </p:blipFill>
        <p:spPr bwMode="auto">
          <a:xfrm>
            <a:off x="888092" y="4627747"/>
            <a:ext cx="359977" cy="503093"/>
          </a:xfrm>
          <a:prstGeom prst="rect">
            <a:avLst/>
          </a:prstGeom>
          <a:noFill/>
        </p:spPr>
      </p:pic>
      <p:pic>
        <p:nvPicPr>
          <p:cNvPr id="201" name="Picture 12" descr="F:\PIC\16：10_PPT_pic\ICOS\windows-7-system-icon.png"/>
          <p:cNvPicPr>
            <a:picLocks noChangeAspect="1" noChangeArrowheads="1"/>
          </p:cNvPicPr>
          <p:nvPr/>
        </p:nvPicPr>
        <p:blipFill>
          <a:blip r:embed="rId5" cstate="screen"/>
          <a:srcRect/>
          <a:stretch>
            <a:fillRect/>
          </a:stretch>
        </p:blipFill>
        <p:spPr bwMode="auto">
          <a:xfrm>
            <a:off x="2377669" y="4879294"/>
            <a:ext cx="359977" cy="503093"/>
          </a:xfrm>
          <a:prstGeom prst="rect">
            <a:avLst/>
          </a:prstGeom>
          <a:noFill/>
        </p:spPr>
      </p:pic>
      <p:sp>
        <p:nvSpPr>
          <p:cNvPr id="50" name="标题 49"/>
          <p:cNvSpPr>
            <a:spLocks noGrp="1"/>
          </p:cNvSpPr>
          <p:nvPr>
            <p:ph type="title"/>
          </p:nvPr>
        </p:nvSpPr>
        <p:spPr/>
        <p:txBody>
          <a:bodyPr/>
          <a:lstStyle/>
          <a:p>
            <a:pPr lvl="0"/>
            <a:r>
              <a:rPr lang="en-US" altLang="zh-CN" dirty="0" err="1" smtClean="0"/>
              <a:t>DaaS</a:t>
            </a:r>
            <a:r>
              <a:rPr lang="zh-CN" altLang="en-US" dirty="0" smtClean="0"/>
              <a:t>驻地模式 </a:t>
            </a:r>
            <a:r>
              <a:rPr lang="en-US" altLang="zh-CN" dirty="0" smtClean="0"/>
              <a:t>(On - Premises)</a:t>
            </a:r>
            <a:endParaRPr lang="zh-CN" altLang="en-US" dirty="0"/>
          </a:p>
        </p:txBody>
      </p:sp>
      <p:sp>
        <p:nvSpPr>
          <p:cNvPr id="21" name="文本占位符 20"/>
          <p:cNvSpPr>
            <a:spLocks noGrp="1"/>
          </p:cNvSpPr>
          <p:nvPr>
            <p:ph type="body" sz="quarter" idx="10"/>
          </p:nvPr>
        </p:nvSpPr>
        <p:spPr>
          <a:xfrm>
            <a:off x="5630634" y="1348385"/>
            <a:ext cx="3069229" cy="3924300"/>
          </a:xfrm>
        </p:spPr>
        <p:txBody>
          <a:bodyPr/>
          <a:lstStyle/>
          <a:p>
            <a:r>
              <a:rPr lang="zh-CN" altLang="en-US" sz="1600" dirty="0" smtClean="0"/>
              <a:t>部署到园区机房、就近数据中心或客户机房。</a:t>
            </a:r>
          </a:p>
          <a:p>
            <a:r>
              <a:rPr lang="zh-CN" altLang="en-US" sz="1600" dirty="0" smtClean="0"/>
              <a:t>人工部署桌面管理系统。</a:t>
            </a:r>
          </a:p>
          <a:p>
            <a:r>
              <a:rPr lang="zh-CN" altLang="en-US" sz="1600" dirty="0" smtClean="0"/>
              <a:t>园区网或内网访问云桌面，体验有保障。</a:t>
            </a:r>
          </a:p>
          <a:p>
            <a:r>
              <a:rPr lang="zh-CN" altLang="en-US" sz="1600" dirty="0" smtClean="0"/>
              <a:t>线下运营或与线上运营系统对接，</a:t>
            </a:r>
            <a:r>
              <a:rPr lang="en-US" altLang="zh-CN" sz="1600" dirty="0" smtClean="0"/>
              <a:t>FusionAccess</a:t>
            </a:r>
            <a:r>
              <a:rPr lang="zh-CN" altLang="en-US" sz="1600" dirty="0" smtClean="0"/>
              <a:t>提供完善的北向接口能力，运营商可自行对接实现线上运营</a:t>
            </a:r>
          </a:p>
          <a:p>
            <a:r>
              <a:rPr lang="zh-CN" altLang="en-US" sz="1600" dirty="0" smtClean="0"/>
              <a:t>运营商代维。</a:t>
            </a:r>
            <a:endParaRPr lang="zh-CN" altLang="en-US" sz="1600" dirty="0"/>
          </a:p>
        </p:txBody>
      </p:sp>
    </p:spTree>
    <p:extLst>
      <p:ext uri="{BB962C8B-B14F-4D97-AF65-F5344CB8AC3E}">
        <p14:creationId xmlns:p14="http://schemas.microsoft.com/office/powerpoint/2010/main" val="236153842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圆角矩形 137"/>
          <p:cNvSpPr/>
          <p:nvPr/>
        </p:nvSpPr>
        <p:spPr bwMode="auto">
          <a:xfrm>
            <a:off x="776652" y="1974023"/>
            <a:ext cx="1444597" cy="1409862"/>
          </a:xfrm>
          <a:prstGeom prst="roundRect">
            <a:avLst>
              <a:gd name="adj" fmla="val 7381"/>
            </a:avLst>
          </a:prstGeom>
          <a:solidFill>
            <a:srgbClr val="4BACC6">
              <a:lumMod val="20000"/>
              <a:lumOff val="80000"/>
            </a:srgb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defRPr/>
            </a:pPr>
            <a:endParaRPr lang="zh-CN" altLang="en-US" b="0" kern="0" smtClean="0">
              <a:solidFill>
                <a:sysClr val="windowText" lastClr="000000"/>
              </a:solidFill>
              <a:latin typeface="+mn-lt"/>
              <a:ea typeface="+mn-ea"/>
            </a:endParaRPr>
          </a:p>
        </p:txBody>
      </p:sp>
      <p:sp>
        <p:nvSpPr>
          <p:cNvPr id="69" name="矩形 68"/>
          <p:cNvSpPr/>
          <p:nvPr/>
        </p:nvSpPr>
        <p:spPr bwMode="auto">
          <a:xfrm>
            <a:off x="2390882" y="4762943"/>
            <a:ext cx="1439910" cy="1343735"/>
          </a:xfrm>
          <a:prstGeom prst="rect">
            <a:avLst/>
          </a:prstGeom>
          <a:solidFill>
            <a:srgbClr val="F79646">
              <a:lumMod val="20000"/>
              <a:lumOff val="8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None/>
              <a:tabLst/>
              <a:defRPr/>
            </a:pPr>
            <a:endParaRPr kumimoji="0" lang="zh-CN" altLang="en-US" sz="1800" b="0" i="0" u="none" strike="noStrike" kern="0" cap="none" spc="0" normalizeH="0" baseline="0" noProof="0" dirty="0" smtClean="0">
              <a:ln>
                <a:noFill/>
              </a:ln>
              <a:solidFill>
                <a:sysClr val="windowText" lastClr="000000"/>
              </a:solidFill>
              <a:effectLst/>
              <a:uLnTx/>
              <a:uFillTx/>
              <a:latin typeface="+mn-lt"/>
              <a:ea typeface="+mn-ea"/>
            </a:endParaRPr>
          </a:p>
        </p:txBody>
      </p:sp>
      <p:sp>
        <p:nvSpPr>
          <p:cNvPr id="70" name="矩形 69"/>
          <p:cNvSpPr/>
          <p:nvPr/>
        </p:nvSpPr>
        <p:spPr bwMode="auto">
          <a:xfrm>
            <a:off x="4068870" y="4762943"/>
            <a:ext cx="1367914" cy="1343735"/>
          </a:xfrm>
          <a:prstGeom prst="rect">
            <a:avLst/>
          </a:prstGeom>
          <a:solidFill>
            <a:srgbClr val="9BBB59">
              <a:lumMod val="40000"/>
              <a:lumOff val="6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smtClean="0">
              <a:ln>
                <a:noFill/>
              </a:ln>
              <a:solidFill>
                <a:sysClr val="windowText" lastClr="000000"/>
              </a:solidFill>
              <a:effectLst/>
              <a:uLnTx/>
              <a:uFillTx/>
              <a:latin typeface="+mn-lt"/>
              <a:ea typeface="+mn-ea"/>
            </a:endParaRPr>
          </a:p>
        </p:txBody>
      </p:sp>
      <p:sp>
        <p:nvSpPr>
          <p:cNvPr id="71" name="矩形 70"/>
          <p:cNvSpPr/>
          <p:nvPr/>
        </p:nvSpPr>
        <p:spPr bwMode="auto">
          <a:xfrm>
            <a:off x="821410" y="4762943"/>
            <a:ext cx="1347394" cy="1343735"/>
          </a:xfrm>
          <a:prstGeom prst="rect">
            <a:avLst/>
          </a:prstGeom>
          <a:solidFill>
            <a:srgbClr val="4BACC6">
              <a:lumMod val="20000"/>
              <a:lumOff val="8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smtClean="0">
              <a:ln>
                <a:noFill/>
              </a:ln>
              <a:solidFill>
                <a:sysClr val="windowText" lastClr="000000"/>
              </a:solidFill>
              <a:effectLst/>
              <a:uLnTx/>
              <a:uFillTx/>
              <a:latin typeface="+mn-lt"/>
              <a:ea typeface="+mn-ea"/>
            </a:endParaRPr>
          </a:p>
        </p:txBody>
      </p:sp>
      <p:pic>
        <p:nvPicPr>
          <p:cNvPr id="72" name="Picture 4" descr="http://img1.imgtn.bdimg.com/it/u=2258901241,136104510&amp;fm=21&amp;gp=0.jpg"/>
          <p:cNvPicPr>
            <a:picLocks noChangeAspect="1" noChangeArrowheads="1"/>
          </p:cNvPicPr>
          <p:nvPr/>
        </p:nvPicPr>
        <p:blipFill>
          <a:blip r:embed="rId3" cstate="print"/>
          <a:srcRect/>
          <a:stretch>
            <a:fillRect/>
          </a:stretch>
        </p:blipFill>
        <p:spPr bwMode="auto">
          <a:xfrm>
            <a:off x="2459451" y="4858923"/>
            <a:ext cx="647959" cy="863830"/>
          </a:xfrm>
          <a:prstGeom prst="rect">
            <a:avLst/>
          </a:prstGeom>
          <a:noFill/>
        </p:spPr>
      </p:pic>
      <p:pic>
        <p:nvPicPr>
          <p:cNvPr id="73" name="Picture 6" descr="http://www.iconpng.com/png/graphic-icons/company.png"/>
          <p:cNvPicPr>
            <a:picLocks noChangeAspect="1" noChangeArrowheads="1"/>
          </p:cNvPicPr>
          <p:nvPr/>
        </p:nvPicPr>
        <p:blipFill>
          <a:blip r:embed="rId4" cstate="print"/>
          <a:srcRect/>
          <a:stretch>
            <a:fillRect/>
          </a:stretch>
        </p:blipFill>
        <p:spPr bwMode="auto">
          <a:xfrm>
            <a:off x="4068871" y="4762943"/>
            <a:ext cx="719955" cy="959810"/>
          </a:xfrm>
          <a:prstGeom prst="rect">
            <a:avLst/>
          </a:prstGeom>
          <a:noFill/>
        </p:spPr>
      </p:pic>
      <p:pic>
        <p:nvPicPr>
          <p:cNvPr id="74" name="Picture 12" descr="F:\PIC\16：10_PPT_pic\ICOS\windows-7-system-icon.png"/>
          <p:cNvPicPr>
            <a:picLocks noChangeAspect="1" noChangeArrowheads="1"/>
          </p:cNvPicPr>
          <p:nvPr/>
        </p:nvPicPr>
        <p:blipFill>
          <a:blip r:embed="rId5" cstate="screen"/>
          <a:srcRect/>
          <a:stretch>
            <a:fillRect/>
          </a:stretch>
        </p:blipFill>
        <p:spPr bwMode="auto">
          <a:xfrm>
            <a:off x="1384474" y="4762944"/>
            <a:ext cx="359977" cy="503093"/>
          </a:xfrm>
          <a:prstGeom prst="rect">
            <a:avLst/>
          </a:prstGeom>
          <a:noFill/>
        </p:spPr>
      </p:pic>
      <p:pic>
        <p:nvPicPr>
          <p:cNvPr id="75" name="Picture 12" descr="F:\PIC\16：10_PPT_pic\ICOS\windows-7-system-icon.png"/>
          <p:cNvPicPr>
            <a:picLocks noChangeAspect="1" noChangeArrowheads="1"/>
          </p:cNvPicPr>
          <p:nvPr/>
        </p:nvPicPr>
        <p:blipFill>
          <a:blip r:embed="rId5" cstate="screen"/>
          <a:srcRect/>
          <a:stretch>
            <a:fillRect/>
          </a:stretch>
        </p:blipFill>
        <p:spPr bwMode="auto">
          <a:xfrm>
            <a:off x="1744451" y="4835736"/>
            <a:ext cx="359977" cy="503093"/>
          </a:xfrm>
          <a:prstGeom prst="rect">
            <a:avLst/>
          </a:prstGeom>
          <a:noFill/>
        </p:spPr>
      </p:pic>
      <p:pic>
        <p:nvPicPr>
          <p:cNvPr id="76" name="Picture 12" descr="F:\PIC\16：10_PPT_pic\ICOS\windows-7-system-icon.png"/>
          <p:cNvPicPr>
            <a:picLocks noChangeAspect="1" noChangeArrowheads="1"/>
          </p:cNvPicPr>
          <p:nvPr/>
        </p:nvPicPr>
        <p:blipFill>
          <a:blip r:embed="rId5" cstate="screen"/>
          <a:srcRect/>
          <a:stretch>
            <a:fillRect/>
          </a:stretch>
        </p:blipFill>
        <p:spPr bwMode="auto">
          <a:xfrm>
            <a:off x="1528465" y="5146868"/>
            <a:ext cx="359977" cy="503093"/>
          </a:xfrm>
          <a:prstGeom prst="rect">
            <a:avLst/>
          </a:prstGeom>
          <a:noFill/>
        </p:spPr>
      </p:pic>
      <p:pic>
        <p:nvPicPr>
          <p:cNvPr id="77" name="Picture 12" descr="F:\PIC\16：10_PPT_pic\ICOS\windows-7-system-icon.png"/>
          <p:cNvPicPr>
            <a:picLocks noChangeAspect="1" noChangeArrowheads="1"/>
          </p:cNvPicPr>
          <p:nvPr/>
        </p:nvPicPr>
        <p:blipFill>
          <a:blip r:embed="rId5" cstate="screen"/>
          <a:srcRect/>
          <a:stretch>
            <a:fillRect/>
          </a:stretch>
        </p:blipFill>
        <p:spPr bwMode="auto">
          <a:xfrm>
            <a:off x="3035415" y="4762942"/>
            <a:ext cx="359977" cy="503093"/>
          </a:xfrm>
          <a:prstGeom prst="rect">
            <a:avLst/>
          </a:prstGeom>
          <a:noFill/>
        </p:spPr>
      </p:pic>
      <p:pic>
        <p:nvPicPr>
          <p:cNvPr id="78" name="Picture 12" descr="F:\PIC\16：10_PPT_pic\ICOS\windows-7-system-icon.png"/>
          <p:cNvPicPr>
            <a:picLocks noChangeAspect="1" noChangeArrowheads="1"/>
          </p:cNvPicPr>
          <p:nvPr/>
        </p:nvPicPr>
        <p:blipFill>
          <a:blip r:embed="rId5" cstate="screen"/>
          <a:srcRect/>
          <a:stretch>
            <a:fillRect/>
          </a:stretch>
        </p:blipFill>
        <p:spPr bwMode="auto">
          <a:xfrm>
            <a:off x="3395392" y="4835734"/>
            <a:ext cx="359977" cy="503093"/>
          </a:xfrm>
          <a:prstGeom prst="rect">
            <a:avLst/>
          </a:prstGeom>
          <a:noFill/>
        </p:spPr>
      </p:pic>
      <p:pic>
        <p:nvPicPr>
          <p:cNvPr id="79" name="Picture 12" descr="F:\PIC\16：10_PPT_pic\ICOS\windows-7-system-icon.png"/>
          <p:cNvPicPr>
            <a:picLocks noChangeAspect="1" noChangeArrowheads="1"/>
          </p:cNvPicPr>
          <p:nvPr/>
        </p:nvPicPr>
        <p:blipFill>
          <a:blip r:embed="rId5" cstate="screen"/>
          <a:srcRect/>
          <a:stretch>
            <a:fillRect/>
          </a:stretch>
        </p:blipFill>
        <p:spPr bwMode="auto">
          <a:xfrm>
            <a:off x="3179406" y="5146867"/>
            <a:ext cx="359977" cy="503093"/>
          </a:xfrm>
          <a:prstGeom prst="rect">
            <a:avLst/>
          </a:prstGeom>
          <a:noFill/>
        </p:spPr>
      </p:pic>
      <p:pic>
        <p:nvPicPr>
          <p:cNvPr id="80" name="Picture 12" descr="F:\PIC\16：10_PPT_pic\ICOS\windows-7-system-icon.png"/>
          <p:cNvPicPr>
            <a:picLocks noChangeAspect="1" noChangeArrowheads="1"/>
          </p:cNvPicPr>
          <p:nvPr/>
        </p:nvPicPr>
        <p:blipFill>
          <a:blip r:embed="rId5" cstate="screen"/>
          <a:srcRect/>
          <a:stretch>
            <a:fillRect/>
          </a:stretch>
        </p:blipFill>
        <p:spPr bwMode="auto">
          <a:xfrm>
            <a:off x="4644835" y="4762942"/>
            <a:ext cx="359977" cy="503093"/>
          </a:xfrm>
          <a:prstGeom prst="rect">
            <a:avLst/>
          </a:prstGeom>
          <a:noFill/>
        </p:spPr>
      </p:pic>
      <p:pic>
        <p:nvPicPr>
          <p:cNvPr id="81" name="Picture 12" descr="F:\PIC\16：10_PPT_pic\ICOS\windows-7-system-icon.png"/>
          <p:cNvPicPr>
            <a:picLocks noChangeAspect="1" noChangeArrowheads="1"/>
          </p:cNvPicPr>
          <p:nvPr/>
        </p:nvPicPr>
        <p:blipFill>
          <a:blip r:embed="rId5" cstate="screen"/>
          <a:srcRect/>
          <a:stretch>
            <a:fillRect/>
          </a:stretch>
        </p:blipFill>
        <p:spPr bwMode="auto">
          <a:xfrm>
            <a:off x="5004813" y="4835734"/>
            <a:ext cx="359977" cy="503093"/>
          </a:xfrm>
          <a:prstGeom prst="rect">
            <a:avLst/>
          </a:prstGeom>
          <a:noFill/>
        </p:spPr>
      </p:pic>
      <p:pic>
        <p:nvPicPr>
          <p:cNvPr id="82" name="Picture 12" descr="F:\PIC\16：10_PPT_pic\ICOS\windows-7-system-icon.png"/>
          <p:cNvPicPr>
            <a:picLocks noChangeAspect="1" noChangeArrowheads="1"/>
          </p:cNvPicPr>
          <p:nvPr/>
        </p:nvPicPr>
        <p:blipFill>
          <a:blip r:embed="rId5" cstate="screen"/>
          <a:srcRect/>
          <a:stretch>
            <a:fillRect/>
          </a:stretch>
        </p:blipFill>
        <p:spPr bwMode="auto">
          <a:xfrm>
            <a:off x="4788826" y="5146867"/>
            <a:ext cx="359977" cy="503093"/>
          </a:xfrm>
          <a:prstGeom prst="rect">
            <a:avLst/>
          </a:prstGeom>
          <a:noFill/>
        </p:spPr>
      </p:pic>
      <p:sp>
        <p:nvSpPr>
          <p:cNvPr id="83" name="矩形 82"/>
          <p:cNvSpPr/>
          <p:nvPr/>
        </p:nvSpPr>
        <p:spPr>
          <a:xfrm>
            <a:off x="952500" y="5722753"/>
            <a:ext cx="1079932" cy="276999"/>
          </a:xfrm>
          <a:prstGeom prst="rect">
            <a:avLst/>
          </a:prstGeom>
        </p:spPr>
        <p:txBody>
          <a:bodyPr wrap="square">
            <a:spAutoFit/>
          </a:bodyPr>
          <a:lstStyle/>
          <a:p>
            <a:pPr algn="ctr" defTabSz="600936">
              <a:buNone/>
              <a:defRPr/>
            </a:pPr>
            <a:r>
              <a:rPr lang="zh-CN" altLang="en-US" sz="1200" dirty="0" smtClean="0">
                <a:solidFill>
                  <a:srgbClr val="C00000"/>
                </a:solidFill>
                <a:latin typeface="+mn-lt"/>
                <a:ea typeface="+mn-ea"/>
              </a:rPr>
              <a:t>租户</a:t>
            </a:r>
            <a:r>
              <a:rPr lang="en-US" altLang="zh-CN" sz="1200" dirty="0" smtClean="0">
                <a:solidFill>
                  <a:srgbClr val="C00000"/>
                </a:solidFill>
                <a:latin typeface="+mn-lt"/>
                <a:ea typeface="+mn-ea"/>
              </a:rPr>
              <a:t>1</a:t>
            </a:r>
            <a:endParaRPr lang="en-US" altLang="zh-CN" sz="1200" b="1" dirty="0" smtClean="0">
              <a:solidFill>
                <a:srgbClr val="000000"/>
              </a:solidFill>
              <a:latin typeface="+mn-lt"/>
              <a:ea typeface="+mn-ea"/>
              <a:cs typeface="Arial" pitchFamily="34" charset="0"/>
            </a:endParaRPr>
          </a:p>
        </p:txBody>
      </p:sp>
      <p:sp>
        <p:nvSpPr>
          <p:cNvPr id="84" name="矩形 83"/>
          <p:cNvSpPr/>
          <p:nvPr/>
        </p:nvSpPr>
        <p:spPr>
          <a:xfrm>
            <a:off x="2603441" y="5722753"/>
            <a:ext cx="1079932" cy="276999"/>
          </a:xfrm>
          <a:prstGeom prst="rect">
            <a:avLst/>
          </a:prstGeom>
        </p:spPr>
        <p:txBody>
          <a:bodyPr wrap="square">
            <a:spAutoFit/>
          </a:bodyPr>
          <a:lstStyle/>
          <a:p>
            <a:pPr algn="ctr" defTabSz="600936">
              <a:buNone/>
              <a:defRPr/>
            </a:pPr>
            <a:r>
              <a:rPr lang="zh-CN" altLang="en-US" sz="1200" dirty="0" smtClean="0">
                <a:solidFill>
                  <a:srgbClr val="C00000"/>
                </a:solidFill>
                <a:latin typeface="+mn-lt"/>
                <a:ea typeface="+mn-ea"/>
              </a:rPr>
              <a:t>租户</a:t>
            </a:r>
            <a:r>
              <a:rPr lang="en-US" altLang="zh-CN" sz="1200" dirty="0" smtClean="0">
                <a:solidFill>
                  <a:srgbClr val="C00000"/>
                </a:solidFill>
                <a:latin typeface="+mn-lt"/>
                <a:ea typeface="+mn-ea"/>
              </a:rPr>
              <a:t>2</a:t>
            </a:r>
            <a:endParaRPr lang="en-US" altLang="zh-CN" sz="1200" b="1" dirty="0" smtClean="0">
              <a:solidFill>
                <a:srgbClr val="000000"/>
              </a:solidFill>
              <a:latin typeface="+mn-lt"/>
              <a:ea typeface="+mn-ea"/>
              <a:cs typeface="Arial" pitchFamily="34" charset="0"/>
            </a:endParaRPr>
          </a:p>
        </p:txBody>
      </p:sp>
      <p:sp>
        <p:nvSpPr>
          <p:cNvPr id="85" name="矩形 84"/>
          <p:cNvSpPr/>
          <p:nvPr/>
        </p:nvSpPr>
        <p:spPr>
          <a:xfrm>
            <a:off x="4212098" y="5722753"/>
            <a:ext cx="1079932" cy="276999"/>
          </a:xfrm>
          <a:prstGeom prst="rect">
            <a:avLst/>
          </a:prstGeom>
        </p:spPr>
        <p:txBody>
          <a:bodyPr wrap="square">
            <a:spAutoFit/>
          </a:bodyPr>
          <a:lstStyle/>
          <a:p>
            <a:pPr algn="ctr" defTabSz="600936">
              <a:buNone/>
              <a:defRPr/>
            </a:pPr>
            <a:r>
              <a:rPr lang="zh-CN" altLang="en-US" sz="1200" dirty="0" smtClean="0">
                <a:solidFill>
                  <a:srgbClr val="C00000"/>
                </a:solidFill>
                <a:latin typeface="+mn-lt"/>
                <a:ea typeface="+mn-ea"/>
              </a:rPr>
              <a:t>租户</a:t>
            </a:r>
            <a:r>
              <a:rPr lang="en-US" altLang="zh-CN" sz="1200" dirty="0" smtClean="0">
                <a:solidFill>
                  <a:srgbClr val="C00000"/>
                </a:solidFill>
                <a:latin typeface="+mn-lt"/>
                <a:ea typeface="+mn-ea"/>
              </a:rPr>
              <a:t>3</a:t>
            </a:r>
            <a:endParaRPr lang="en-US" altLang="zh-CN" sz="1200" b="1" dirty="0" smtClean="0">
              <a:solidFill>
                <a:srgbClr val="000000"/>
              </a:solidFill>
              <a:latin typeface="+mn-lt"/>
              <a:ea typeface="+mn-ea"/>
              <a:cs typeface="Arial" pitchFamily="34" charset="0"/>
            </a:endParaRPr>
          </a:p>
        </p:txBody>
      </p:sp>
      <p:sp>
        <p:nvSpPr>
          <p:cNvPr id="87" name="Text Box 12"/>
          <p:cNvSpPr txBox="1">
            <a:spLocks noChangeArrowheads="1"/>
          </p:cNvSpPr>
          <p:nvPr/>
        </p:nvSpPr>
        <p:spPr bwMode="auto">
          <a:xfrm>
            <a:off x="2342623" y="1401655"/>
            <a:ext cx="1583901" cy="338554"/>
          </a:xfrm>
          <a:prstGeom prst="rect">
            <a:avLst/>
          </a:prstGeom>
          <a:noFill/>
          <a:ln w="9525" cap="flat" cmpd="sng">
            <a:noFill/>
            <a:miter lim="800000"/>
            <a:headEnd/>
            <a:tailEnd/>
          </a:ln>
          <a:effectLst/>
        </p:spPr>
        <p:txBody>
          <a:bodyPr wrap="square">
            <a:spAutoFit/>
          </a:bodyPr>
          <a:lstStyle/>
          <a:p>
            <a:pPr algn="ctr">
              <a:buNone/>
            </a:pPr>
            <a:r>
              <a:rPr lang="zh-CN" altLang="en-US" sz="1600" b="1" dirty="0" smtClean="0">
                <a:solidFill>
                  <a:srgbClr val="C00000"/>
                </a:solidFill>
                <a:latin typeface="+mn-lt"/>
                <a:ea typeface="+mn-ea"/>
              </a:rPr>
              <a:t>桌面云资源池</a:t>
            </a:r>
            <a:endParaRPr lang="zh-CN" altLang="en-US" sz="1600" b="1" dirty="0">
              <a:solidFill>
                <a:srgbClr val="C00000"/>
              </a:solidFill>
              <a:latin typeface="+mn-lt"/>
              <a:ea typeface="+mn-ea"/>
            </a:endParaRPr>
          </a:p>
        </p:txBody>
      </p:sp>
      <p:cxnSp>
        <p:nvCxnSpPr>
          <p:cNvPr id="88" name="Straight Arrow Connector 1465"/>
          <p:cNvCxnSpPr>
            <a:stCxn id="73" idx="0"/>
            <a:endCxn id="91" idx="3"/>
          </p:cNvCxnSpPr>
          <p:nvPr/>
        </p:nvCxnSpPr>
        <p:spPr bwMode="auto">
          <a:xfrm flipH="1" flipV="1">
            <a:off x="2978550" y="4050461"/>
            <a:ext cx="1450299" cy="712483"/>
          </a:xfrm>
          <a:prstGeom prst="straightConnector1">
            <a:avLst/>
          </a:prstGeom>
          <a:solidFill>
            <a:srgbClr val="1F497D"/>
          </a:solidFill>
          <a:ln w="38100" cap="flat" cmpd="sng" algn="ctr">
            <a:solidFill>
              <a:srgbClr val="9BBB59">
                <a:lumMod val="60000"/>
                <a:lumOff val="40000"/>
              </a:srgbClr>
            </a:solidFill>
            <a:prstDash val="solid"/>
            <a:round/>
            <a:headEnd type="none" w="med" len="med"/>
            <a:tailEnd type="none" w="med" len="med"/>
          </a:ln>
          <a:effectLst/>
        </p:spPr>
      </p:cxnSp>
      <p:cxnSp>
        <p:nvCxnSpPr>
          <p:cNvPr id="89" name="Straight Arrow Connector 1465"/>
          <p:cNvCxnSpPr>
            <a:stCxn id="74" idx="0"/>
            <a:endCxn id="91" idx="1"/>
          </p:cNvCxnSpPr>
          <p:nvPr/>
        </p:nvCxnSpPr>
        <p:spPr bwMode="auto">
          <a:xfrm flipV="1">
            <a:off x="1564462" y="4050460"/>
            <a:ext cx="1182971" cy="712484"/>
          </a:xfrm>
          <a:prstGeom prst="straightConnector1">
            <a:avLst/>
          </a:prstGeom>
          <a:solidFill>
            <a:srgbClr val="1F497D"/>
          </a:solidFill>
          <a:ln w="38100" cap="flat" cmpd="sng" algn="ctr">
            <a:solidFill>
              <a:srgbClr val="4BACC6">
                <a:lumMod val="60000"/>
                <a:lumOff val="40000"/>
              </a:srgbClr>
            </a:solidFill>
            <a:prstDash val="solid"/>
            <a:round/>
            <a:headEnd type="none" w="med" len="med"/>
            <a:tailEnd type="none" w="med" len="med"/>
          </a:ln>
          <a:effectLst/>
        </p:spPr>
      </p:cxnSp>
      <p:pic>
        <p:nvPicPr>
          <p:cNvPr id="90" name="Picture 4" descr="http://img.web07.cn/UpPic/Png/201405/22/32438221438021-lp.png"/>
          <p:cNvPicPr>
            <a:picLocks noChangeAspect="1" noChangeArrowheads="1"/>
          </p:cNvPicPr>
          <p:nvPr/>
        </p:nvPicPr>
        <p:blipFill>
          <a:blip r:embed="rId6" cstate="print"/>
          <a:srcRect/>
          <a:stretch>
            <a:fillRect/>
          </a:stretch>
        </p:blipFill>
        <p:spPr bwMode="auto">
          <a:xfrm>
            <a:off x="808509" y="4858923"/>
            <a:ext cx="629707" cy="839496"/>
          </a:xfrm>
          <a:prstGeom prst="rect">
            <a:avLst/>
          </a:prstGeom>
          <a:noFill/>
        </p:spPr>
      </p:pic>
      <p:pic>
        <p:nvPicPr>
          <p:cNvPr id="91" name="Picture 30" descr="防火墙"/>
          <p:cNvPicPr>
            <a:picLocks noChangeAspect="1" noChangeArrowheads="1"/>
          </p:cNvPicPr>
          <p:nvPr/>
        </p:nvPicPr>
        <p:blipFill>
          <a:blip r:embed="rId7" cstate="print"/>
          <a:srcRect/>
          <a:stretch>
            <a:fillRect/>
          </a:stretch>
        </p:blipFill>
        <p:spPr bwMode="auto">
          <a:xfrm>
            <a:off x="2747433" y="3841831"/>
            <a:ext cx="231117" cy="417258"/>
          </a:xfrm>
          <a:prstGeom prst="rect">
            <a:avLst/>
          </a:prstGeom>
          <a:noFill/>
          <a:ln w="9525">
            <a:noFill/>
            <a:miter lim="800000"/>
            <a:headEnd/>
            <a:tailEnd/>
          </a:ln>
        </p:spPr>
      </p:pic>
      <p:cxnSp>
        <p:nvCxnSpPr>
          <p:cNvPr id="92" name="Straight Arrow Connector 1465"/>
          <p:cNvCxnSpPr>
            <a:stCxn id="138" idx="2"/>
            <a:endCxn id="91" idx="1"/>
          </p:cNvCxnSpPr>
          <p:nvPr/>
        </p:nvCxnSpPr>
        <p:spPr bwMode="auto">
          <a:xfrm>
            <a:off x="1498950" y="3383884"/>
            <a:ext cx="1248482" cy="666576"/>
          </a:xfrm>
          <a:prstGeom prst="straightConnector1">
            <a:avLst/>
          </a:prstGeom>
          <a:solidFill>
            <a:srgbClr val="1F497D"/>
          </a:solidFill>
          <a:ln w="38100" cap="flat" cmpd="sng" algn="ctr">
            <a:solidFill>
              <a:srgbClr val="4BACC6">
                <a:lumMod val="60000"/>
                <a:lumOff val="40000"/>
              </a:srgbClr>
            </a:solidFill>
            <a:prstDash val="solid"/>
            <a:round/>
            <a:headEnd type="none" w="med" len="med"/>
            <a:tailEnd type="none" w="med" len="med"/>
          </a:ln>
          <a:effectLst/>
        </p:spPr>
      </p:cxnSp>
      <p:cxnSp>
        <p:nvCxnSpPr>
          <p:cNvPr id="94" name="Straight Arrow Connector 1465"/>
          <p:cNvCxnSpPr>
            <a:stCxn id="149" idx="2"/>
            <a:endCxn id="91" idx="3"/>
          </p:cNvCxnSpPr>
          <p:nvPr/>
        </p:nvCxnSpPr>
        <p:spPr bwMode="auto">
          <a:xfrm flipH="1">
            <a:off x="2978548" y="3391184"/>
            <a:ext cx="1683248" cy="659276"/>
          </a:xfrm>
          <a:prstGeom prst="straightConnector1">
            <a:avLst/>
          </a:prstGeom>
          <a:solidFill>
            <a:srgbClr val="1F497D"/>
          </a:solidFill>
          <a:ln w="38100" cap="flat" cmpd="sng" algn="ctr">
            <a:solidFill>
              <a:srgbClr val="9BBB59">
                <a:lumMod val="60000"/>
                <a:lumOff val="40000"/>
              </a:srgbClr>
            </a:solidFill>
            <a:prstDash val="solid"/>
            <a:round/>
            <a:headEnd type="none" w="med" len="med"/>
            <a:tailEnd type="none" w="med" len="med"/>
          </a:ln>
          <a:effectLst/>
        </p:spPr>
      </p:cxnSp>
      <p:sp>
        <p:nvSpPr>
          <p:cNvPr id="109" name="圆角矩形 108"/>
          <p:cNvSpPr/>
          <p:nvPr/>
        </p:nvSpPr>
        <p:spPr bwMode="auto">
          <a:xfrm>
            <a:off x="752914" y="1385213"/>
            <a:ext cx="4683872" cy="3159911"/>
          </a:xfrm>
          <a:prstGeom prst="roundRect">
            <a:avLst>
              <a:gd name="adj" fmla="val 3464"/>
            </a:avLst>
          </a:prstGeom>
          <a:noFill/>
          <a:ln w="12700">
            <a:solidFill>
              <a:srgbClr val="88B0BE"/>
            </a:solidFill>
            <a:prstDash val="lg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smtClean="0">
              <a:ln>
                <a:noFill/>
              </a:ln>
              <a:solidFill>
                <a:sysClr val="windowText" lastClr="000000"/>
              </a:solidFill>
              <a:effectLst/>
              <a:uLnTx/>
              <a:uFillTx/>
              <a:latin typeface="+mn-lt"/>
              <a:ea typeface="+mn-ea"/>
            </a:endParaRPr>
          </a:p>
        </p:txBody>
      </p:sp>
      <p:sp>
        <p:nvSpPr>
          <p:cNvPr id="110" name="TextBox 109"/>
          <p:cNvSpPr txBox="1"/>
          <p:nvPr/>
        </p:nvSpPr>
        <p:spPr bwMode="auto">
          <a:xfrm>
            <a:off x="4115347" y="4004107"/>
            <a:ext cx="1321439" cy="276999"/>
          </a:xfrm>
          <a:prstGeom prst="rect">
            <a:avLst/>
          </a:prstGeom>
          <a:noFill/>
          <a:ln w="9525">
            <a:noFill/>
            <a:miter lim="800000"/>
            <a:headEnd/>
            <a:tailEnd/>
          </a:ln>
        </p:spPr>
        <p:txBody>
          <a:bodyPr wrap="square" rtlCol="0">
            <a:spAutoFit/>
          </a:bodyPr>
          <a:lstStyle/>
          <a:p>
            <a:pPr>
              <a:buClr>
                <a:schemeClr val="tx1">
                  <a:lumMod val="50000"/>
                  <a:lumOff val="50000"/>
                </a:schemeClr>
              </a:buClr>
              <a:buSzPct val="60000"/>
              <a:buNone/>
            </a:pPr>
            <a:r>
              <a:rPr lang="zh-CN" altLang="en-US" sz="1200" b="1" dirty="0" smtClean="0">
                <a:latin typeface="+mn-lt"/>
                <a:ea typeface="+mn-ea"/>
                <a:cs typeface="华文细黑"/>
              </a:rPr>
              <a:t>运营商数据中心</a:t>
            </a:r>
            <a:endParaRPr lang="zh-CN" altLang="en-US" sz="1200" b="1" dirty="0">
              <a:latin typeface="+mn-lt"/>
              <a:ea typeface="+mn-ea"/>
              <a:cs typeface="华文细黑"/>
            </a:endParaRPr>
          </a:p>
        </p:txBody>
      </p:sp>
      <p:grpSp>
        <p:nvGrpSpPr>
          <p:cNvPr id="2" name="组合 54"/>
          <p:cNvGrpSpPr/>
          <p:nvPr/>
        </p:nvGrpSpPr>
        <p:grpSpPr>
          <a:xfrm>
            <a:off x="1120115" y="2354875"/>
            <a:ext cx="647959" cy="479905"/>
            <a:chOff x="7236296" y="987574"/>
            <a:chExt cx="792088" cy="462276"/>
          </a:xfrm>
        </p:grpSpPr>
        <p:pic>
          <p:nvPicPr>
            <p:cNvPr id="56" name="Picture 3" descr="desktop.png"/>
            <p:cNvPicPr>
              <a:picLocks noChangeAspect="1"/>
            </p:cNvPicPr>
            <p:nvPr/>
          </p:nvPicPr>
          <p:blipFill>
            <a:blip r:embed="rId8" cstate="screen"/>
            <a:srcRect/>
            <a:stretch>
              <a:fillRect/>
            </a:stretch>
          </p:blipFill>
          <p:spPr bwMode="auto">
            <a:xfrm>
              <a:off x="7524328" y="1126593"/>
              <a:ext cx="504056" cy="323257"/>
            </a:xfrm>
            <a:prstGeom prst="rect">
              <a:avLst/>
            </a:prstGeom>
            <a:noFill/>
            <a:ln w="9525">
              <a:solidFill>
                <a:srgbClr val="FFFFFF"/>
              </a:solidFill>
              <a:miter lim="800000"/>
              <a:headEnd/>
              <a:tailEnd/>
            </a:ln>
          </p:spPr>
        </p:pic>
        <p:pic>
          <p:nvPicPr>
            <p:cNvPr id="57" name="Picture 3" descr="desktop.png"/>
            <p:cNvPicPr>
              <a:picLocks noChangeAspect="1"/>
            </p:cNvPicPr>
            <p:nvPr/>
          </p:nvPicPr>
          <p:blipFill>
            <a:blip r:embed="rId8" cstate="screen"/>
            <a:srcRect/>
            <a:stretch>
              <a:fillRect/>
            </a:stretch>
          </p:blipFill>
          <p:spPr bwMode="auto">
            <a:xfrm>
              <a:off x="7380312" y="1059582"/>
              <a:ext cx="504056" cy="323257"/>
            </a:xfrm>
            <a:prstGeom prst="rect">
              <a:avLst/>
            </a:prstGeom>
            <a:noFill/>
            <a:ln w="9525">
              <a:solidFill>
                <a:srgbClr val="FFFFFF"/>
              </a:solidFill>
              <a:miter lim="800000"/>
              <a:headEnd/>
              <a:tailEnd/>
            </a:ln>
          </p:spPr>
        </p:pic>
        <p:pic>
          <p:nvPicPr>
            <p:cNvPr id="58" name="Picture 3" descr="desktop.png"/>
            <p:cNvPicPr>
              <a:picLocks noChangeAspect="1"/>
            </p:cNvPicPr>
            <p:nvPr/>
          </p:nvPicPr>
          <p:blipFill>
            <a:blip r:embed="rId8" cstate="screen"/>
            <a:srcRect/>
            <a:stretch>
              <a:fillRect/>
            </a:stretch>
          </p:blipFill>
          <p:spPr bwMode="auto">
            <a:xfrm>
              <a:off x="7236296" y="987574"/>
              <a:ext cx="504056" cy="323257"/>
            </a:xfrm>
            <a:prstGeom prst="rect">
              <a:avLst/>
            </a:prstGeom>
            <a:noFill/>
            <a:ln w="9525">
              <a:solidFill>
                <a:srgbClr val="FFFFFF"/>
              </a:solidFill>
              <a:miter lim="800000"/>
              <a:headEnd/>
              <a:tailEnd/>
            </a:ln>
          </p:spPr>
        </p:pic>
      </p:grpSp>
      <p:sp>
        <p:nvSpPr>
          <p:cNvPr id="59" name="TextBox 58"/>
          <p:cNvSpPr txBox="1"/>
          <p:nvPr/>
        </p:nvSpPr>
        <p:spPr bwMode="auto">
          <a:xfrm>
            <a:off x="1069320" y="2082676"/>
            <a:ext cx="1151928" cy="276999"/>
          </a:xfrm>
          <a:prstGeom prst="rect">
            <a:avLst/>
          </a:prstGeom>
          <a:noFill/>
          <a:ln w="9525">
            <a:noFill/>
            <a:miter lim="800000"/>
            <a:headEnd/>
            <a:tailEnd/>
          </a:ln>
        </p:spPr>
        <p:txBody>
          <a:bodyPr wrap="square" rtlCol="0">
            <a:spAutoFit/>
          </a:bodyPr>
          <a:lstStyle/>
          <a:p>
            <a:pPr>
              <a:buClr>
                <a:schemeClr val="tx1">
                  <a:lumMod val="50000"/>
                  <a:lumOff val="50000"/>
                </a:schemeClr>
              </a:buClr>
              <a:buSzPct val="60000"/>
              <a:buNone/>
            </a:pPr>
            <a:r>
              <a:rPr lang="en-US" altLang="zh-CN" sz="1200" b="1" dirty="0" smtClean="0">
                <a:solidFill>
                  <a:srgbClr val="C00000"/>
                </a:solidFill>
                <a:latin typeface="+mn-lt"/>
                <a:ea typeface="+mn-ea"/>
                <a:cs typeface="华文细黑"/>
              </a:rPr>
              <a:t>FusionAccess</a:t>
            </a:r>
            <a:endParaRPr lang="zh-CN" altLang="en-US" sz="1000" b="1" dirty="0">
              <a:solidFill>
                <a:srgbClr val="C00000"/>
              </a:solidFill>
              <a:latin typeface="+mn-lt"/>
              <a:ea typeface="+mn-ea"/>
              <a:cs typeface="华文细黑"/>
            </a:endParaRPr>
          </a:p>
        </p:txBody>
      </p:sp>
      <p:grpSp>
        <p:nvGrpSpPr>
          <p:cNvPr id="3" name="组合 59"/>
          <p:cNvGrpSpPr/>
          <p:nvPr/>
        </p:nvGrpSpPr>
        <p:grpSpPr>
          <a:xfrm>
            <a:off x="1162441" y="2835100"/>
            <a:ext cx="626025" cy="508534"/>
            <a:chOff x="1184581" y="3802743"/>
            <a:chExt cx="626134" cy="381518"/>
          </a:xfrm>
        </p:grpSpPr>
        <p:pic>
          <p:nvPicPr>
            <p:cNvPr id="61" name="Picture 2" descr="C:\Users\Abject-3D\Desktop\VMWare Files\FINAL diagrams\Basic Virtualization\3D PNGs\DGRM_Datacenter_VI_Q408_Comm_3.png"/>
            <p:cNvPicPr>
              <a:picLocks noChangeAspect="1" noChangeArrowheads="1"/>
            </p:cNvPicPr>
            <p:nvPr/>
          </p:nvPicPr>
          <p:blipFill>
            <a:blip r:embed="rId9" cstate="print"/>
            <a:srcRect l="4481"/>
            <a:stretch>
              <a:fillRect/>
            </a:stretch>
          </p:blipFill>
          <p:spPr bwMode="auto">
            <a:xfrm>
              <a:off x="1423125" y="3802743"/>
              <a:ext cx="387590" cy="360039"/>
            </a:xfrm>
            <a:prstGeom prst="rect">
              <a:avLst/>
            </a:prstGeom>
            <a:noFill/>
          </p:spPr>
        </p:pic>
        <p:pic>
          <p:nvPicPr>
            <p:cNvPr id="62" name="Picture 2" descr="C:\Users\Abject-3D\Desktop\VMWare Files\FINAL diagrams\Basic Virtualization\3D PNGs\DGRM_Datacenter_VI_Q408_Comm_3.png"/>
            <p:cNvPicPr>
              <a:picLocks noChangeAspect="1" noChangeArrowheads="1"/>
            </p:cNvPicPr>
            <p:nvPr/>
          </p:nvPicPr>
          <p:blipFill>
            <a:blip r:embed="rId9" cstate="print"/>
            <a:srcRect l="4481"/>
            <a:stretch>
              <a:fillRect/>
            </a:stretch>
          </p:blipFill>
          <p:spPr bwMode="auto">
            <a:xfrm>
              <a:off x="1184581" y="3824222"/>
              <a:ext cx="387590" cy="360039"/>
            </a:xfrm>
            <a:prstGeom prst="rect">
              <a:avLst/>
            </a:prstGeom>
            <a:noFill/>
          </p:spPr>
        </p:pic>
      </p:grpSp>
      <p:sp>
        <p:nvSpPr>
          <p:cNvPr id="63" name="云形 62"/>
          <p:cNvSpPr/>
          <p:nvPr/>
        </p:nvSpPr>
        <p:spPr bwMode="auto">
          <a:xfrm>
            <a:off x="878238" y="2014958"/>
            <a:ext cx="1223112" cy="921084"/>
          </a:xfrm>
          <a:prstGeom prst="cloud">
            <a:avLst/>
          </a:prstGeom>
          <a:noFill/>
          <a:ln>
            <a:solidFill>
              <a:srgbClr val="0082B0"/>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t" anchorCtr="1" compatLnSpc="1">
            <a:prstTxWarp prst="textNoShape">
              <a:avLst/>
            </a:prstTxWarp>
          </a:bodyPr>
          <a:lstStyle/>
          <a:p>
            <a:pPr algn="ctr" eaLnBrk="0" hangingPunct="0">
              <a:spcBef>
                <a:spcPts val="0"/>
              </a:spcBef>
            </a:pPr>
            <a:endParaRPr lang="zh-CN" altLang="en-US" sz="1400" b="1" dirty="0" smtClean="0">
              <a:solidFill>
                <a:schemeClr val="lt1"/>
              </a:solidFill>
            </a:endParaRPr>
          </a:p>
        </p:txBody>
      </p:sp>
      <p:sp>
        <p:nvSpPr>
          <p:cNvPr id="139" name="圆角矩形 138"/>
          <p:cNvSpPr/>
          <p:nvPr/>
        </p:nvSpPr>
        <p:spPr bwMode="auto">
          <a:xfrm>
            <a:off x="2378774" y="1985529"/>
            <a:ext cx="1444597" cy="1409862"/>
          </a:xfrm>
          <a:prstGeom prst="roundRect">
            <a:avLst>
              <a:gd name="adj" fmla="val 7381"/>
            </a:avLst>
          </a:prstGeom>
          <a:solidFill>
            <a:srgbClr val="F79646">
              <a:lumMod val="20000"/>
              <a:lumOff val="80000"/>
            </a:srgb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fontAlgn="auto">
              <a:spcBef>
                <a:spcPts val="0"/>
              </a:spcBef>
              <a:spcAft>
                <a:spcPts val="0"/>
              </a:spcAft>
              <a:defRPr/>
            </a:pPr>
            <a:endParaRPr lang="zh-CN" altLang="en-US" b="0" kern="0" smtClean="0">
              <a:solidFill>
                <a:sysClr val="windowText" lastClr="000000"/>
              </a:solidFill>
              <a:latin typeface="+mn-lt"/>
              <a:ea typeface="+mn-ea"/>
            </a:endParaRPr>
          </a:p>
        </p:txBody>
      </p:sp>
      <p:grpSp>
        <p:nvGrpSpPr>
          <p:cNvPr id="4" name="组合 139"/>
          <p:cNvGrpSpPr/>
          <p:nvPr/>
        </p:nvGrpSpPr>
        <p:grpSpPr>
          <a:xfrm>
            <a:off x="2722236" y="2366381"/>
            <a:ext cx="647959" cy="479905"/>
            <a:chOff x="7236296" y="987574"/>
            <a:chExt cx="792088" cy="462276"/>
          </a:xfrm>
        </p:grpSpPr>
        <p:pic>
          <p:nvPicPr>
            <p:cNvPr id="141" name="Picture 3" descr="desktop.png"/>
            <p:cNvPicPr>
              <a:picLocks noChangeAspect="1"/>
            </p:cNvPicPr>
            <p:nvPr/>
          </p:nvPicPr>
          <p:blipFill>
            <a:blip r:embed="rId8" cstate="screen"/>
            <a:srcRect/>
            <a:stretch>
              <a:fillRect/>
            </a:stretch>
          </p:blipFill>
          <p:spPr bwMode="auto">
            <a:xfrm>
              <a:off x="7524328" y="1126593"/>
              <a:ext cx="504056" cy="323257"/>
            </a:xfrm>
            <a:prstGeom prst="rect">
              <a:avLst/>
            </a:prstGeom>
            <a:noFill/>
            <a:ln w="9525">
              <a:solidFill>
                <a:srgbClr val="FFFFFF"/>
              </a:solidFill>
              <a:miter lim="800000"/>
              <a:headEnd/>
              <a:tailEnd/>
            </a:ln>
          </p:spPr>
        </p:pic>
        <p:pic>
          <p:nvPicPr>
            <p:cNvPr id="142" name="Picture 3" descr="desktop.png"/>
            <p:cNvPicPr>
              <a:picLocks noChangeAspect="1"/>
            </p:cNvPicPr>
            <p:nvPr/>
          </p:nvPicPr>
          <p:blipFill>
            <a:blip r:embed="rId8" cstate="screen"/>
            <a:srcRect/>
            <a:stretch>
              <a:fillRect/>
            </a:stretch>
          </p:blipFill>
          <p:spPr bwMode="auto">
            <a:xfrm>
              <a:off x="7380312" y="1059582"/>
              <a:ext cx="504056" cy="323257"/>
            </a:xfrm>
            <a:prstGeom prst="rect">
              <a:avLst/>
            </a:prstGeom>
            <a:noFill/>
            <a:ln w="9525">
              <a:solidFill>
                <a:srgbClr val="FFFFFF"/>
              </a:solidFill>
              <a:miter lim="800000"/>
              <a:headEnd/>
              <a:tailEnd/>
            </a:ln>
          </p:spPr>
        </p:pic>
        <p:pic>
          <p:nvPicPr>
            <p:cNvPr id="143" name="Picture 3" descr="desktop.png"/>
            <p:cNvPicPr>
              <a:picLocks noChangeAspect="1"/>
            </p:cNvPicPr>
            <p:nvPr/>
          </p:nvPicPr>
          <p:blipFill>
            <a:blip r:embed="rId8" cstate="screen"/>
            <a:srcRect/>
            <a:stretch>
              <a:fillRect/>
            </a:stretch>
          </p:blipFill>
          <p:spPr bwMode="auto">
            <a:xfrm>
              <a:off x="7236296" y="987574"/>
              <a:ext cx="504056" cy="323257"/>
            </a:xfrm>
            <a:prstGeom prst="rect">
              <a:avLst/>
            </a:prstGeom>
            <a:noFill/>
            <a:ln w="9525">
              <a:solidFill>
                <a:srgbClr val="FFFFFF"/>
              </a:solidFill>
              <a:miter lim="800000"/>
              <a:headEnd/>
              <a:tailEnd/>
            </a:ln>
          </p:spPr>
        </p:pic>
      </p:grpSp>
      <p:sp>
        <p:nvSpPr>
          <p:cNvPr id="144" name="TextBox 143"/>
          <p:cNvSpPr txBox="1"/>
          <p:nvPr/>
        </p:nvSpPr>
        <p:spPr bwMode="auto">
          <a:xfrm>
            <a:off x="2671442" y="2094182"/>
            <a:ext cx="1151928" cy="276999"/>
          </a:xfrm>
          <a:prstGeom prst="rect">
            <a:avLst/>
          </a:prstGeom>
          <a:noFill/>
          <a:ln w="9525">
            <a:noFill/>
            <a:miter lim="800000"/>
            <a:headEnd/>
            <a:tailEnd/>
          </a:ln>
        </p:spPr>
        <p:txBody>
          <a:bodyPr wrap="square" rtlCol="0">
            <a:spAutoFit/>
          </a:bodyPr>
          <a:lstStyle/>
          <a:p>
            <a:pPr>
              <a:buClr>
                <a:schemeClr val="tx1">
                  <a:lumMod val="50000"/>
                  <a:lumOff val="50000"/>
                </a:schemeClr>
              </a:buClr>
              <a:buSzPct val="60000"/>
              <a:buNone/>
            </a:pPr>
            <a:r>
              <a:rPr lang="en-US" altLang="zh-CN" sz="1200" b="1" dirty="0" smtClean="0">
                <a:solidFill>
                  <a:srgbClr val="C00000"/>
                </a:solidFill>
                <a:latin typeface="+mn-lt"/>
                <a:ea typeface="+mn-ea"/>
                <a:cs typeface="华文细黑"/>
              </a:rPr>
              <a:t>FusionAccess</a:t>
            </a:r>
            <a:endParaRPr lang="zh-CN" altLang="en-US" sz="1000" b="1" dirty="0">
              <a:solidFill>
                <a:srgbClr val="C00000"/>
              </a:solidFill>
              <a:latin typeface="+mn-lt"/>
              <a:ea typeface="+mn-ea"/>
              <a:cs typeface="华文细黑"/>
            </a:endParaRPr>
          </a:p>
        </p:txBody>
      </p:sp>
      <p:grpSp>
        <p:nvGrpSpPr>
          <p:cNvPr id="5" name="组合 144"/>
          <p:cNvGrpSpPr/>
          <p:nvPr/>
        </p:nvGrpSpPr>
        <p:grpSpPr>
          <a:xfrm>
            <a:off x="2764564" y="2846606"/>
            <a:ext cx="626025" cy="508534"/>
            <a:chOff x="1184581" y="3802743"/>
            <a:chExt cx="626134" cy="381518"/>
          </a:xfrm>
        </p:grpSpPr>
        <p:pic>
          <p:nvPicPr>
            <p:cNvPr id="146" name="Picture 2" descr="C:\Users\Abject-3D\Desktop\VMWare Files\FINAL diagrams\Basic Virtualization\3D PNGs\DGRM_Datacenter_VI_Q408_Comm_3.png"/>
            <p:cNvPicPr>
              <a:picLocks noChangeAspect="1" noChangeArrowheads="1"/>
            </p:cNvPicPr>
            <p:nvPr/>
          </p:nvPicPr>
          <p:blipFill>
            <a:blip r:embed="rId9" cstate="print"/>
            <a:srcRect l="4481"/>
            <a:stretch>
              <a:fillRect/>
            </a:stretch>
          </p:blipFill>
          <p:spPr bwMode="auto">
            <a:xfrm>
              <a:off x="1423125" y="3802743"/>
              <a:ext cx="387590" cy="360039"/>
            </a:xfrm>
            <a:prstGeom prst="rect">
              <a:avLst/>
            </a:prstGeom>
            <a:noFill/>
          </p:spPr>
        </p:pic>
        <p:pic>
          <p:nvPicPr>
            <p:cNvPr id="147" name="Picture 2" descr="C:\Users\Abject-3D\Desktop\VMWare Files\FINAL diagrams\Basic Virtualization\3D PNGs\DGRM_Datacenter_VI_Q408_Comm_3.png"/>
            <p:cNvPicPr>
              <a:picLocks noChangeAspect="1" noChangeArrowheads="1"/>
            </p:cNvPicPr>
            <p:nvPr/>
          </p:nvPicPr>
          <p:blipFill>
            <a:blip r:embed="rId9" cstate="print"/>
            <a:srcRect l="4481"/>
            <a:stretch>
              <a:fillRect/>
            </a:stretch>
          </p:blipFill>
          <p:spPr bwMode="auto">
            <a:xfrm>
              <a:off x="1184581" y="3824222"/>
              <a:ext cx="387590" cy="360039"/>
            </a:xfrm>
            <a:prstGeom prst="rect">
              <a:avLst/>
            </a:prstGeom>
            <a:noFill/>
          </p:spPr>
        </p:pic>
      </p:grpSp>
      <p:sp>
        <p:nvSpPr>
          <p:cNvPr id="148" name="云形 147"/>
          <p:cNvSpPr/>
          <p:nvPr/>
        </p:nvSpPr>
        <p:spPr bwMode="auto">
          <a:xfrm>
            <a:off x="2480360" y="2026465"/>
            <a:ext cx="1223112" cy="921084"/>
          </a:xfrm>
          <a:prstGeom prst="cloud">
            <a:avLst/>
          </a:prstGeom>
          <a:noFill/>
          <a:ln>
            <a:solidFill>
              <a:srgbClr val="0082B0"/>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t" anchorCtr="1" compatLnSpc="1">
            <a:prstTxWarp prst="textNoShape">
              <a:avLst/>
            </a:prstTxWarp>
          </a:bodyPr>
          <a:lstStyle/>
          <a:p>
            <a:pPr algn="ctr" eaLnBrk="0" hangingPunct="0">
              <a:spcBef>
                <a:spcPts val="0"/>
              </a:spcBef>
            </a:pPr>
            <a:endParaRPr lang="zh-CN" altLang="en-US" sz="1400" b="1" dirty="0" smtClean="0">
              <a:solidFill>
                <a:schemeClr val="lt1"/>
              </a:solidFill>
            </a:endParaRPr>
          </a:p>
        </p:txBody>
      </p:sp>
      <p:sp>
        <p:nvSpPr>
          <p:cNvPr id="149" name="圆角矩形 148"/>
          <p:cNvSpPr/>
          <p:nvPr/>
        </p:nvSpPr>
        <p:spPr bwMode="auto">
          <a:xfrm>
            <a:off x="3939499" y="1981323"/>
            <a:ext cx="1444597" cy="1409862"/>
          </a:xfrm>
          <a:prstGeom prst="roundRect">
            <a:avLst>
              <a:gd name="adj" fmla="val 7381"/>
            </a:avLst>
          </a:prstGeom>
          <a:solidFill>
            <a:srgbClr val="9BBB59">
              <a:lumMod val="40000"/>
              <a:lumOff val="60000"/>
            </a:srgb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fontAlgn="auto">
              <a:spcBef>
                <a:spcPts val="0"/>
              </a:spcBef>
              <a:spcAft>
                <a:spcPts val="0"/>
              </a:spcAft>
              <a:defRPr/>
            </a:pPr>
            <a:endParaRPr lang="zh-CN" altLang="en-US" b="0" kern="0" smtClean="0">
              <a:solidFill>
                <a:sysClr val="windowText" lastClr="000000"/>
              </a:solidFill>
              <a:latin typeface="+mn-lt"/>
              <a:ea typeface="+mn-ea"/>
            </a:endParaRPr>
          </a:p>
        </p:txBody>
      </p:sp>
      <p:grpSp>
        <p:nvGrpSpPr>
          <p:cNvPr id="6" name="组合 149"/>
          <p:cNvGrpSpPr/>
          <p:nvPr/>
        </p:nvGrpSpPr>
        <p:grpSpPr>
          <a:xfrm>
            <a:off x="4282961" y="2362175"/>
            <a:ext cx="647959" cy="479905"/>
            <a:chOff x="7236296" y="987574"/>
            <a:chExt cx="792088" cy="462276"/>
          </a:xfrm>
        </p:grpSpPr>
        <p:pic>
          <p:nvPicPr>
            <p:cNvPr id="151" name="Picture 3" descr="desktop.png"/>
            <p:cNvPicPr>
              <a:picLocks noChangeAspect="1"/>
            </p:cNvPicPr>
            <p:nvPr/>
          </p:nvPicPr>
          <p:blipFill>
            <a:blip r:embed="rId8" cstate="screen"/>
            <a:srcRect/>
            <a:stretch>
              <a:fillRect/>
            </a:stretch>
          </p:blipFill>
          <p:spPr bwMode="auto">
            <a:xfrm>
              <a:off x="7524328" y="1126593"/>
              <a:ext cx="504056" cy="323257"/>
            </a:xfrm>
            <a:prstGeom prst="rect">
              <a:avLst/>
            </a:prstGeom>
            <a:noFill/>
            <a:ln w="9525">
              <a:solidFill>
                <a:srgbClr val="FFFFFF"/>
              </a:solidFill>
              <a:miter lim="800000"/>
              <a:headEnd/>
              <a:tailEnd/>
            </a:ln>
          </p:spPr>
        </p:pic>
        <p:pic>
          <p:nvPicPr>
            <p:cNvPr id="152" name="Picture 3" descr="desktop.png"/>
            <p:cNvPicPr>
              <a:picLocks noChangeAspect="1"/>
            </p:cNvPicPr>
            <p:nvPr/>
          </p:nvPicPr>
          <p:blipFill>
            <a:blip r:embed="rId8" cstate="screen"/>
            <a:srcRect/>
            <a:stretch>
              <a:fillRect/>
            </a:stretch>
          </p:blipFill>
          <p:spPr bwMode="auto">
            <a:xfrm>
              <a:off x="7380312" y="1059582"/>
              <a:ext cx="504056" cy="323257"/>
            </a:xfrm>
            <a:prstGeom prst="rect">
              <a:avLst/>
            </a:prstGeom>
            <a:noFill/>
            <a:ln w="9525">
              <a:solidFill>
                <a:srgbClr val="FFFFFF"/>
              </a:solidFill>
              <a:miter lim="800000"/>
              <a:headEnd/>
              <a:tailEnd/>
            </a:ln>
          </p:spPr>
        </p:pic>
        <p:pic>
          <p:nvPicPr>
            <p:cNvPr id="153" name="Picture 3" descr="desktop.png"/>
            <p:cNvPicPr>
              <a:picLocks noChangeAspect="1"/>
            </p:cNvPicPr>
            <p:nvPr/>
          </p:nvPicPr>
          <p:blipFill>
            <a:blip r:embed="rId8" cstate="screen"/>
            <a:srcRect/>
            <a:stretch>
              <a:fillRect/>
            </a:stretch>
          </p:blipFill>
          <p:spPr bwMode="auto">
            <a:xfrm>
              <a:off x="7236296" y="987574"/>
              <a:ext cx="504056" cy="323257"/>
            </a:xfrm>
            <a:prstGeom prst="rect">
              <a:avLst/>
            </a:prstGeom>
            <a:noFill/>
            <a:ln w="9525">
              <a:solidFill>
                <a:srgbClr val="FFFFFF"/>
              </a:solidFill>
              <a:miter lim="800000"/>
              <a:headEnd/>
              <a:tailEnd/>
            </a:ln>
          </p:spPr>
        </p:pic>
      </p:grpSp>
      <p:sp>
        <p:nvSpPr>
          <p:cNvPr id="154" name="TextBox 153"/>
          <p:cNvSpPr txBox="1"/>
          <p:nvPr/>
        </p:nvSpPr>
        <p:spPr bwMode="auto">
          <a:xfrm>
            <a:off x="4232167" y="2089974"/>
            <a:ext cx="1151928" cy="276999"/>
          </a:xfrm>
          <a:prstGeom prst="rect">
            <a:avLst/>
          </a:prstGeom>
          <a:noFill/>
          <a:ln w="9525">
            <a:noFill/>
            <a:miter lim="800000"/>
            <a:headEnd/>
            <a:tailEnd/>
          </a:ln>
        </p:spPr>
        <p:txBody>
          <a:bodyPr wrap="square" rtlCol="0">
            <a:spAutoFit/>
          </a:bodyPr>
          <a:lstStyle/>
          <a:p>
            <a:pPr>
              <a:buClr>
                <a:schemeClr val="tx1">
                  <a:lumMod val="50000"/>
                  <a:lumOff val="50000"/>
                </a:schemeClr>
              </a:buClr>
              <a:buSzPct val="60000"/>
              <a:buNone/>
            </a:pPr>
            <a:r>
              <a:rPr lang="en-US" altLang="zh-CN" sz="1200" b="1" dirty="0" smtClean="0">
                <a:solidFill>
                  <a:srgbClr val="C00000"/>
                </a:solidFill>
                <a:latin typeface="+mn-lt"/>
                <a:ea typeface="+mn-ea"/>
                <a:cs typeface="华文细黑"/>
              </a:rPr>
              <a:t>FusionAccess</a:t>
            </a:r>
            <a:endParaRPr lang="zh-CN" altLang="en-US" sz="1200" b="1" dirty="0">
              <a:solidFill>
                <a:srgbClr val="C00000"/>
              </a:solidFill>
              <a:latin typeface="+mn-lt"/>
              <a:ea typeface="+mn-ea"/>
              <a:cs typeface="华文细黑"/>
            </a:endParaRPr>
          </a:p>
        </p:txBody>
      </p:sp>
      <p:grpSp>
        <p:nvGrpSpPr>
          <p:cNvPr id="7" name="组合 154"/>
          <p:cNvGrpSpPr/>
          <p:nvPr/>
        </p:nvGrpSpPr>
        <p:grpSpPr>
          <a:xfrm>
            <a:off x="4325289" y="2842399"/>
            <a:ext cx="626025" cy="508534"/>
            <a:chOff x="1184581" y="3802743"/>
            <a:chExt cx="626134" cy="381518"/>
          </a:xfrm>
        </p:grpSpPr>
        <p:pic>
          <p:nvPicPr>
            <p:cNvPr id="156" name="Picture 2" descr="C:\Users\Abject-3D\Desktop\VMWare Files\FINAL diagrams\Basic Virtualization\3D PNGs\DGRM_Datacenter_VI_Q408_Comm_3.png"/>
            <p:cNvPicPr>
              <a:picLocks noChangeAspect="1" noChangeArrowheads="1"/>
            </p:cNvPicPr>
            <p:nvPr/>
          </p:nvPicPr>
          <p:blipFill>
            <a:blip r:embed="rId9" cstate="print"/>
            <a:srcRect l="4481"/>
            <a:stretch>
              <a:fillRect/>
            </a:stretch>
          </p:blipFill>
          <p:spPr bwMode="auto">
            <a:xfrm>
              <a:off x="1423125" y="3802743"/>
              <a:ext cx="387590" cy="360039"/>
            </a:xfrm>
            <a:prstGeom prst="rect">
              <a:avLst/>
            </a:prstGeom>
            <a:noFill/>
          </p:spPr>
        </p:pic>
        <p:pic>
          <p:nvPicPr>
            <p:cNvPr id="157" name="Picture 2" descr="C:\Users\Abject-3D\Desktop\VMWare Files\FINAL diagrams\Basic Virtualization\3D PNGs\DGRM_Datacenter_VI_Q408_Comm_3.png"/>
            <p:cNvPicPr>
              <a:picLocks noChangeAspect="1" noChangeArrowheads="1"/>
            </p:cNvPicPr>
            <p:nvPr/>
          </p:nvPicPr>
          <p:blipFill>
            <a:blip r:embed="rId9" cstate="print"/>
            <a:srcRect l="4481"/>
            <a:stretch>
              <a:fillRect/>
            </a:stretch>
          </p:blipFill>
          <p:spPr bwMode="auto">
            <a:xfrm>
              <a:off x="1184581" y="3824222"/>
              <a:ext cx="387590" cy="360039"/>
            </a:xfrm>
            <a:prstGeom prst="rect">
              <a:avLst/>
            </a:prstGeom>
            <a:noFill/>
          </p:spPr>
        </p:pic>
      </p:grpSp>
      <p:sp>
        <p:nvSpPr>
          <p:cNvPr id="158" name="云形 157"/>
          <p:cNvSpPr/>
          <p:nvPr/>
        </p:nvSpPr>
        <p:spPr bwMode="auto">
          <a:xfrm>
            <a:off x="4041085" y="2022258"/>
            <a:ext cx="1223112" cy="921084"/>
          </a:xfrm>
          <a:prstGeom prst="cloud">
            <a:avLst/>
          </a:prstGeom>
          <a:noFill/>
          <a:ln>
            <a:solidFill>
              <a:srgbClr val="0082B0"/>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t" anchorCtr="1" compatLnSpc="1">
            <a:prstTxWarp prst="textNoShape">
              <a:avLst/>
            </a:prstTxWarp>
          </a:bodyPr>
          <a:lstStyle/>
          <a:p>
            <a:pPr algn="ctr" eaLnBrk="0" hangingPunct="0">
              <a:spcBef>
                <a:spcPts val="0"/>
              </a:spcBef>
            </a:pPr>
            <a:endParaRPr lang="zh-CN" altLang="en-US" sz="1400" b="1" dirty="0" smtClean="0">
              <a:solidFill>
                <a:schemeClr val="lt1"/>
              </a:solidFill>
            </a:endParaRPr>
          </a:p>
        </p:txBody>
      </p:sp>
      <p:cxnSp>
        <p:nvCxnSpPr>
          <p:cNvPr id="86" name="Straight Arrow Connector 1465"/>
          <p:cNvCxnSpPr>
            <a:stCxn id="77" idx="0"/>
            <a:endCxn id="91" idx="2"/>
          </p:cNvCxnSpPr>
          <p:nvPr/>
        </p:nvCxnSpPr>
        <p:spPr bwMode="auto">
          <a:xfrm flipH="1" flipV="1">
            <a:off x="2862991" y="4259089"/>
            <a:ext cx="352412" cy="503854"/>
          </a:xfrm>
          <a:prstGeom prst="straightConnector1">
            <a:avLst/>
          </a:prstGeom>
          <a:solidFill>
            <a:srgbClr val="1F497D"/>
          </a:solidFill>
          <a:ln w="38100" cap="flat" cmpd="sng" algn="ctr">
            <a:solidFill>
              <a:srgbClr val="F79646">
                <a:lumMod val="60000"/>
                <a:lumOff val="40000"/>
              </a:srgbClr>
            </a:solidFill>
            <a:prstDash val="solid"/>
            <a:round/>
            <a:headEnd type="none" w="med" len="med"/>
            <a:tailEnd type="none" w="med" len="med"/>
          </a:ln>
          <a:effectLst/>
        </p:spPr>
      </p:cxnSp>
      <p:cxnSp>
        <p:nvCxnSpPr>
          <p:cNvPr id="93" name="Straight Arrow Connector 1465"/>
          <p:cNvCxnSpPr>
            <a:stCxn id="91" idx="0"/>
            <a:endCxn id="139" idx="2"/>
          </p:cNvCxnSpPr>
          <p:nvPr/>
        </p:nvCxnSpPr>
        <p:spPr bwMode="auto">
          <a:xfrm flipV="1">
            <a:off x="2862992" y="3395390"/>
            <a:ext cx="238081" cy="446441"/>
          </a:xfrm>
          <a:prstGeom prst="straightConnector1">
            <a:avLst/>
          </a:prstGeom>
          <a:solidFill>
            <a:srgbClr val="1F497D"/>
          </a:solidFill>
          <a:ln w="38100" cap="flat" cmpd="sng" algn="ctr">
            <a:solidFill>
              <a:srgbClr val="F79646">
                <a:lumMod val="60000"/>
                <a:lumOff val="40000"/>
              </a:srgbClr>
            </a:solidFill>
            <a:prstDash val="solid"/>
            <a:round/>
            <a:headEnd type="none" w="med" len="med"/>
            <a:tailEnd type="none" w="med" len="med"/>
          </a:ln>
          <a:effectLst/>
        </p:spPr>
      </p:cxnSp>
      <p:sp>
        <p:nvSpPr>
          <p:cNvPr id="185" name="矩形 184"/>
          <p:cNvSpPr/>
          <p:nvPr/>
        </p:nvSpPr>
        <p:spPr>
          <a:xfrm>
            <a:off x="614666" y="3388736"/>
            <a:ext cx="1079932" cy="276999"/>
          </a:xfrm>
          <a:prstGeom prst="rect">
            <a:avLst/>
          </a:prstGeom>
        </p:spPr>
        <p:txBody>
          <a:bodyPr wrap="square">
            <a:spAutoFit/>
          </a:bodyPr>
          <a:lstStyle/>
          <a:p>
            <a:pPr algn="ctr" defTabSz="600936">
              <a:buNone/>
              <a:defRPr/>
            </a:pPr>
            <a:r>
              <a:rPr lang="en-US" altLang="zh-CN" sz="1200" dirty="0" smtClean="0">
                <a:solidFill>
                  <a:srgbClr val="C00000"/>
                </a:solidFill>
                <a:latin typeface="+mn-lt"/>
                <a:ea typeface="+mn-ea"/>
              </a:rPr>
              <a:t>VLAN1</a:t>
            </a:r>
            <a:endParaRPr lang="en-US" altLang="zh-CN" sz="1200" b="1" dirty="0" smtClean="0">
              <a:solidFill>
                <a:srgbClr val="000000"/>
              </a:solidFill>
              <a:latin typeface="+mn-lt"/>
              <a:ea typeface="+mn-ea"/>
              <a:cs typeface="Arial" pitchFamily="34" charset="0"/>
            </a:endParaRPr>
          </a:p>
        </p:txBody>
      </p:sp>
      <p:sp>
        <p:nvSpPr>
          <p:cNvPr id="186" name="矩形 185"/>
          <p:cNvSpPr/>
          <p:nvPr/>
        </p:nvSpPr>
        <p:spPr>
          <a:xfrm>
            <a:off x="2882374" y="3388736"/>
            <a:ext cx="1079932" cy="276999"/>
          </a:xfrm>
          <a:prstGeom prst="rect">
            <a:avLst/>
          </a:prstGeom>
        </p:spPr>
        <p:txBody>
          <a:bodyPr wrap="square">
            <a:spAutoFit/>
          </a:bodyPr>
          <a:lstStyle/>
          <a:p>
            <a:pPr algn="ctr" defTabSz="600936">
              <a:buNone/>
              <a:defRPr/>
            </a:pPr>
            <a:r>
              <a:rPr lang="en-US" altLang="zh-CN" sz="1200" dirty="0" smtClean="0">
                <a:solidFill>
                  <a:srgbClr val="C00000"/>
                </a:solidFill>
                <a:latin typeface="+mn-lt"/>
                <a:ea typeface="+mn-ea"/>
              </a:rPr>
              <a:t>VLAN2</a:t>
            </a:r>
            <a:endParaRPr lang="en-US" altLang="zh-CN" sz="1200" b="1" dirty="0" smtClean="0">
              <a:solidFill>
                <a:srgbClr val="000000"/>
              </a:solidFill>
              <a:latin typeface="+mn-lt"/>
              <a:ea typeface="+mn-ea"/>
              <a:cs typeface="Arial" pitchFamily="34" charset="0"/>
            </a:endParaRPr>
          </a:p>
        </p:txBody>
      </p:sp>
      <p:sp>
        <p:nvSpPr>
          <p:cNvPr id="190" name="矩形 189"/>
          <p:cNvSpPr/>
          <p:nvPr/>
        </p:nvSpPr>
        <p:spPr>
          <a:xfrm>
            <a:off x="4462710" y="3388736"/>
            <a:ext cx="1079932" cy="276999"/>
          </a:xfrm>
          <a:prstGeom prst="rect">
            <a:avLst/>
          </a:prstGeom>
        </p:spPr>
        <p:txBody>
          <a:bodyPr wrap="square">
            <a:spAutoFit/>
          </a:bodyPr>
          <a:lstStyle/>
          <a:p>
            <a:pPr algn="ctr" defTabSz="600936">
              <a:buNone/>
              <a:defRPr/>
            </a:pPr>
            <a:r>
              <a:rPr lang="en-US" altLang="zh-CN" sz="1200" dirty="0" smtClean="0">
                <a:solidFill>
                  <a:srgbClr val="C00000"/>
                </a:solidFill>
                <a:latin typeface="+mn-lt"/>
                <a:ea typeface="+mn-ea"/>
              </a:rPr>
              <a:t>VLAN3</a:t>
            </a:r>
            <a:endParaRPr lang="en-US" altLang="zh-CN" sz="1200" b="1" dirty="0" smtClean="0">
              <a:solidFill>
                <a:srgbClr val="000000"/>
              </a:solidFill>
              <a:latin typeface="+mn-lt"/>
              <a:ea typeface="+mn-ea"/>
              <a:cs typeface="Arial" pitchFamily="34" charset="0"/>
            </a:endParaRPr>
          </a:p>
        </p:txBody>
      </p:sp>
      <p:sp>
        <p:nvSpPr>
          <p:cNvPr id="66" name="标题 65"/>
          <p:cNvSpPr>
            <a:spLocks noGrp="1"/>
          </p:cNvSpPr>
          <p:nvPr>
            <p:ph type="title"/>
          </p:nvPr>
        </p:nvSpPr>
        <p:spPr/>
        <p:txBody>
          <a:bodyPr/>
          <a:lstStyle/>
          <a:p>
            <a:pPr lvl="0"/>
            <a:r>
              <a:rPr lang="it-IT" altLang="zh-CN" dirty="0" smtClean="0"/>
              <a:t>DaaS</a:t>
            </a:r>
            <a:r>
              <a:rPr lang="zh-CN" altLang="it-IT" dirty="0" smtClean="0"/>
              <a:t>托管模式 </a:t>
            </a:r>
            <a:r>
              <a:rPr lang="en-US" altLang="zh-CN" dirty="0" smtClean="0"/>
              <a:t>(</a:t>
            </a:r>
            <a:r>
              <a:rPr lang="it-IT" altLang="zh-CN" dirty="0"/>
              <a:t>VDI Hosting</a:t>
            </a:r>
            <a:r>
              <a:rPr lang="en-US" altLang="zh-CN" dirty="0" smtClean="0"/>
              <a:t>)</a:t>
            </a:r>
            <a:endParaRPr lang="zh-CN" altLang="en-US" dirty="0"/>
          </a:p>
        </p:txBody>
      </p:sp>
      <p:sp>
        <p:nvSpPr>
          <p:cNvPr id="11" name="文本占位符 10"/>
          <p:cNvSpPr>
            <a:spLocks noGrp="1"/>
          </p:cNvSpPr>
          <p:nvPr>
            <p:ph type="body" sz="quarter" idx="10"/>
          </p:nvPr>
        </p:nvSpPr>
        <p:spPr>
          <a:xfrm>
            <a:off x="5674862" y="1376363"/>
            <a:ext cx="2929388" cy="3924300"/>
          </a:xfrm>
        </p:spPr>
        <p:txBody>
          <a:bodyPr/>
          <a:lstStyle/>
          <a:p>
            <a:r>
              <a:rPr lang="zh-CN" altLang="en-US" sz="1600" dirty="0" smtClean="0"/>
              <a:t>部署在运营商机房。</a:t>
            </a:r>
          </a:p>
          <a:p>
            <a:r>
              <a:rPr lang="zh-CN" altLang="en-US" sz="1600" dirty="0" smtClean="0"/>
              <a:t>人工部署。</a:t>
            </a:r>
          </a:p>
          <a:p>
            <a:r>
              <a:rPr lang="zh-CN" altLang="en-US" sz="1600" dirty="0" smtClean="0"/>
              <a:t>城域网、</a:t>
            </a:r>
            <a:r>
              <a:rPr lang="en-US" altLang="zh-CN" sz="1600" dirty="0" smtClean="0"/>
              <a:t>VPN</a:t>
            </a:r>
            <a:r>
              <a:rPr lang="zh-CN" altLang="en-US" sz="1600" dirty="0" smtClean="0"/>
              <a:t>或专线访问云桌面，体验受网络</a:t>
            </a:r>
            <a:r>
              <a:rPr lang="en-US" altLang="zh-CN" sz="1600" dirty="0" err="1" smtClean="0"/>
              <a:t>QoS</a:t>
            </a:r>
            <a:r>
              <a:rPr lang="zh-CN" altLang="en-US" sz="1600" dirty="0" smtClean="0"/>
              <a:t>影响。</a:t>
            </a:r>
          </a:p>
          <a:p>
            <a:r>
              <a:rPr lang="zh-CN" altLang="en-US" sz="1600" dirty="0" smtClean="0"/>
              <a:t>线下运营或与线上运营系统对接， </a:t>
            </a:r>
            <a:r>
              <a:rPr lang="en-US" altLang="zh-CN" sz="1600" dirty="0" smtClean="0"/>
              <a:t>FusionAccess</a:t>
            </a:r>
            <a:r>
              <a:rPr lang="zh-CN" altLang="en-US" sz="1600" dirty="0" smtClean="0"/>
              <a:t>提供完善的北向接口能力，运营商可自行对接实现线上运营。</a:t>
            </a:r>
          </a:p>
          <a:p>
            <a:r>
              <a:rPr lang="zh-CN" altLang="en-US" sz="1600" dirty="0" smtClean="0"/>
              <a:t>运营商代维。</a:t>
            </a:r>
            <a:endParaRPr lang="zh-CN" altLang="en-US" sz="1600" dirty="0"/>
          </a:p>
        </p:txBody>
      </p:sp>
    </p:spTree>
    <p:extLst>
      <p:ext uri="{BB962C8B-B14F-4D97-AF65-F5344CB8AC3E}">
        <p14:creationId xmlns:p14="http://schemas.microsoft.com/office/powerpoint/2010/main" val="330168339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10117" y="1376363"/>
            <a:ext cx="5950115" cy="4752937"/>
            <a:chOff x="707014" y="1376363"/>
            <a:chExt cx="6176749" cy="4752937"/>
          </a:xfrm>
        </p:grpSpPr>
        <p:sp>
          <p:nvSpPr>
            <p:cNvPr id="122" name="同侧圆角矩形 121"/>
            <p:cNvSpPr/>
            <p:nvPr/>
          </p:nvSpPr>
          <p:spPr bwMode="auto">
            <a:xfrm>
              <a:off x="2261272" y="1398492"/>
              <a:ext cx="4622491" cy="4730808"/>
            </a:xfrm>
            <a:prstGeom prst="round2SameRect">
              <a:avLst>
                <a:gd name="adj1" fmla="val 0"/>
                <a:gd name="adj2" fmla="val 0"/>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68483" tIns="34243" rIns="68483" bIns="34243" anchor="ctr"/>
            <a:lstStyle/>
            <a:p>
              <a:pPr algn="ctr" defTabSz="684719" eaLnBrk="0" fontAlgn="auto" hangingPunct="0">
                <a:spcBef>
                  <a:spcPts val="0"/>
                </a:spcBef>
                <a:spcAft>
                  <a:spcPts val="0"/>
                </a:spcAft>
                <a:buSzPct val="60000"/>
                <a:defRPr/>
              </a:pPr>
              <a:endParaRPr lang="en-US" altLang="zh-CN" sz="1200" kern="0" dirty="0">
                <a:solidFill>
                  <a:srgbClr val="5F5F5F"/>
                </a:solidFill>
                <a:latin typeface="+mn-lt"/>
                <a:ea typeface="+mn-ea"/>
                <a:cs typeface="Arial" pitchFamily="34" charset="0"/>
              </a:endParaRPr>
            </a:p>
          </p:txBody>
        </p:sp>
        <p:sp>
          <p:nvSpPr>
            <p:cNvPr id="115" name="圆角矩形 114"/>
            <p:cNvSpPr/>
            <p:nvPr/>
          </p:nvSpPr>
          <p:spPr bwMode="auto">
            <a:xfrm>
              <a:off x="2473930" y="2950001"/>
              <a:ext cx="4258258" cy="2250690"/>
            </a:xfrm>
            <a:prstGeom prst="roundRect">
              <a:avLst>
                <a:gd name="adj" fmla="val 2152"/>
              </a:avLst>
            </a:prstGeom>
            <a:solidFill>
              <a:srgbClr val="90BF7F"/>
            </a:solidFill>
            <a:ln>
              <a:noFill/>
            </a:ln>
            <a:effectLst/>
            <a:scene3d>
              <a:camera prst="orthographicFront"/>
              <a:lightRig rig="threePt" dir="t">
                <a:rot lat="0" lon="0" rev="1200000"/>
              </a:lightRig>
            </a:scene3d>
            <a:sp3d/>
          </p:spPr>
          <p:txBody>
            <a:bodyPr lIns="68492" tIns="34246" rIns="68492" bIns="34246" anchor="ctr">
              <a:noAutofit/>
            </a:bodyPr>
            <a:lstStyle/>
            <a:p>
              <a:pPr algn="ctr" defTabSz="685043" fontAlgn="auto">
                <a:spcBef>
                  <a:spcPts val="0"/>
                </a:spcBef>
                <a:spcAft>
                  <a:spcPts val="0"/>
                </a:spcAft>
                <a:buClr>
                  <a:srgbClr val="000000"/>
                </a:buClr>
                <a:buNone/>
                <a:defRPr/>
              </a:pPr>
              <a:endParaRPr lang="zh-CN" altLang="en-US" sz="800" kern="0" dirty="0" smtClean="0">
                <a:latin typeface="+mn-lt"/>
                <a:ea typeface="+mn-ea"/>
                <a:cs typeface="Arial" pitchFamily="34" charset="0"/>
              </a:endParaRPr>
            </a:p>
          </p:txBody>
        </p:sp>
        <p:sp>
          <p:nvSpPr>
            <p:cNvPr id="6" name="Rounded Rectangle 5"/>
            <p:cNvSpPr/>
            <p:nvPr/>
          </p:nvSpPr>
          <p:spPr bwMode="auto">
            <a:xfrm>
              <a:off x="2473928" y="5344386"/>
              <a:ext cx="4258259" cy="703255"/>
            </a:xfrm>
            <a:prstGeom prst="roundRect">
              <a:avLst>
                <a:gd name="adj" fmla="val 5028"/>
              </a:avLst>
            </a:prstGeom>
            <a:solidFill>
              <a:srgbClr val="CCCCFF"/>
            </a:solidFill>
            <a:ln>
              <a:solidFill>
                <a:srgbClr val="CCCCFF"/>
              </a:solidFill>
            </a:ln>
            <a:effectLst/>
            <a:scene3d>
              <a:camera prst="orthographicFront"/>
              <a:lightRig rig="threePt" dir="t">
                <a:rot lat="0" lon="0" rev="1200000"/>
              </a:lightRig>
            </a:scene3d>
            <a:sp3d/>
          </p:spPr>
          <p:txBody>
            <a:bodyPr lIns="68483" tIns="34243" rIns="68483" bIns="34243" anchor="ctr">
              <a:noAutofit/>
            </a:bodyPr>
            <a:lstStyle/>
            <a:p>
              <a:pPr indent="1162131" algn="ctr" fontAlgn="auto">
                <a:spcBef>
                  <a:spcPts val="0"/>
                </a:spcBef>
                <a:spcAft>
                  <a:spcPts val="0"/>
                </a:spcAft>
                <a:buClr>
                  <a:srgbClr val="000000"/>
                </a:buClr>
                <a:defRPr/>
              </a:pPr>
              <a:endParaRPr lang="zh-CN" altLang="en-US" sz="2000" kern="0" dirty="0">
                <a:solidFill>
                  <a:srgbClr val="000000">
                    <a:lumMod val="75000"/>
                    <a:lumOff val="25000"/>
                  </a:srgbClr>
                </a:solidFill>
                <a:latin typeface="+mn-lt"/>
                <a:ea typeface="+mn-ea"/>
                <a:cs typeface="Arial" pitchFamily="34" charset="0"/>
              </a:endParaRPr>
            </a:p>
          </p:txBody>
        </p:sp>
        <p:sp>
          <p:nvSpPr>
            <p:cNvPr id="32" name="TextBox 31"/>
            <p:cNvSpPr txBox="1"/>
            <p:nvPr/>
          </p:nvSpPr>
          <p:spPr>
            <a:xfrm>
              <a:off x="2816257" y="5735000"/>
              <a:ext cx="960717" cy="346113"/>
            </a:xfrm>
            <a:prstGeom prst="rect">
              <a:avLst/>
            </a:prstGeom>
            <a:noFill/>
          </p:spPr>
          <p:txBody>
            <a:bodyPr wrap="square" lIns="68444" tIns="34223" rIns="68444" bIns="34223" rtlCol="0">
              <a:spAutoFit/>
            </a:bodyPr>
            <a:lstStyle/>
            <a:p>
              <a:pPr algn="ctr" fontAlgn="auto">
                <a:spcBef>
                  <a:spcPts val="0"/>
                </a:spcBef>
                <a:spcAft>
                  <a:spcPts val="0"/>
                </a:spcAft>
                <a:buNone/>
              </a:pPr>
              <a:r>
                <a:rPr lang="zh-CN" altLang="en-US" sz="1800" dirty="0" smtClean="0">
                  <a:solidFill>
                    <a:srgbClr val="000000">
                      <a:lumMod val="85000"/>
                      <a:lumOff val="15000"/>
                    </a:srgbClr>
                  </a:solidFill>
                  <a:latin typeface="+mn-lt"/>
                  <a:ea typeface="+mn-ea"/>
                  <a:cs typeface="Arial" pitchFamily="34" charset="0"/>
                </a:rPr>
                <a:t>计算</a:t>
              </a:r>
              <a:endParaRPr lang="en-US" altLang="zh-CN" sz="1800" dirty="0" smtClean="0">
                <a:solidFill>
                  <a:srgbClr val="000000">
                    <a:lumMod val="85000"/>
                    <a:lumOff val="15000"/>
                  </a:srgbClr>
                </a:solidFill>
                <a:latin typeface="+mn-lt"/>
                <a:ea typeface="+mn-ea"/>
                <a:cs typeface="Arial" pitchFamily="34" charset="0"/>
              </a:endParaRPr>
            </a:p>
          </p:txBody>
        </p:sp>
        <p:sp>
          <p:nvSpPr>
            <p:cNvPr id="33" name="TextBox 32"/>
            <p:cNvSpPr txBox="1"/>
            <p:nvPr/>
          </p:nvSpPr>
          <p:spPr>
            <a:xfrm>
              <a:off x="4164606" y="5725564"/>
              <a:ext cx="875674" cy="346113"/>
            </a:xfrm>
            <a:prstGeom prst="rect">
              <a:avLst/>
            </a:prstGeom>
            <a:noFill/>
          </p:spPr>
          <p:txBody>
            <a:bodyPr wrap="square" lIns="68444" tIns="34223" rIns="68444" bIns="34223" rtlCol="0">
              <a:spAutoFit/>
            </a:bodyPr>
            <a:lstStyle/>
            <a:p>
              <a:pPr algn="ctr" fontAlgn="auto">
                <a:spcBef>
                  <a:spcPts val="0"/>
                </a:spcBef>
                <a:spcAft>
                  <a:spcPts val="0"/>
                </a:spcAft>
                <a:buNone/>
              </a:pPr>
              <a:r>
                <a:rPr lang="zh-CN" altLang="en-US" sz="1800" dirty="0" smtClean="0">
                  <a:solidFill>
                    <a:srgbClr val="000000">
                      <a:lumMod val="85000"/>
                      <a:lumOff val="15000"/>
                    </a:srgbClr>
                  </a:solidFill>
                  <a:latin typeface="+mn-lt"/>
                  <a:ea typeface="+mn-ea"/>
                  <a:cs typeface="Arial" pitchFamily="34" charset="0"/>
                </a:rPr>
                <a:t>存储</a:t>
              </a:r>
              <a:endParaRPr lang="en-US" altLang="zh-CN" sz="1800" dirty="0" smtClean="0">
                <a:solidFill>
                  <a:srgbClr val="000000">
                    <a:lumMod val="85000"/>
                    <a:lumOff val="15000"/>
                  </a:srgbClr>
                </a:solidFill>
                <a:latin typeface="+mn-lt"/>
                <a:ea typeface="+mn-ea"/>
                <a:cs typeface="Arial" pitchFamily="34" charset="0"/>
              </a:endParaRPr>
            </a:p>
          </p:txBody>
        </p:sp>
        <p:sp>
          <p:nvSpPr>
            <p:cNvPr id="34" name="TextBox 33"/>
            <p:cNvSpPr txBox="1"/>
            <p:nvPr/>
          </p:nvSpPr>
          <p:spPr>
            <a:xfrm>
              <a:off x="5340877" y="5725564"/>
              <a:ext cx="1011451" cy="346113"/>
            </a:xfrm>
            <a:prstGeom prst="rect">
              <a:avLst/>
            </a:prstGeom>
            <a:noFill/>
          </p:spPr>
          <p:txBody>
            <a:bodyPr wrap="square" lIns="68444" tIns="34223" rIns="68444" bIns="34223" rtlCol="0">
              <a:spAutoFit/>
            </a:bodyPr>
            <a:lstStyle/>
            <a:p>
              <a:pPr algn="ctr" fontAlgn="auto">
                <a:spcBef>
                  <a:spcPts val="0"/>
                </a:spcBef>
                <a:spcAft>
                  <a:spcPts val="0"/>
                </a:spcAft>
                <a:buNone/>
              </a:pPr>
              <a:r>
                <a:rPr lang="zh-CN" altLang="en-US" sz="1800" dirty="0" smtClean="0">
                  <a:solidFill>
                    <a:srgbClr val="000000">
                      <a:lumMod val="85000"/>
                      <a:lumOff val="15000"/>
                    </a:srgbClr>
                  </a:solidFill>
                  <a:latin typeface="+mn-lt"/>
                  <a:ea typeface="+mn-ea"/>
                  <a:cs typeface="Arial" pitchFamily="34" charset="0"/>
                </a:rPr>
                <a:t>网络</a:t>
              </a:r>
              <a:endParaRPr lang="en-US" altLang="zh-CN" sz="1800" dirty="0" smtClean="0">
                <a:solidFill>
                  <a:srgbClr val="000000">
                    <a:lumMod val="85000"/>
                    <a:lumOff val="15000"/>
                  </a:srgbClr>
                </a:solidFill>
                <a:latin typeface="+mn-lt"/>
                <a:ea typeface="+mn-ea"/>
                <a:cs typeface="Arial" pitchFamily="34" charset="0"/>
              </a:endParaRPr>
            </a:p>
          </p:txBody>
        </p:sp>
        <p:pic>
          <p:nvPicPr>
            <p:cNvPr id="42" name="Picture 34" descr="图片240"/>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0203" y="5385842"/>
              <a:ext cx="356484" cy="377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3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1878" y="5385842"/>
              <a:ext cx="389468" cy="377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4" descr="图片155"/>
            <p:cNvPicPr>
              <a:picLocks noChangeAspect="1" noChangeArrowheads="1"/>
            </p:cNvPicPr>
            <p:nvPr/>
          </p:nvPicPr>
          <p:blipFill>
            <a:blip r:embed="rId5" cstate="print"/>
            <a:srcRect/>
            <a:stretch>
              <a:fillRect/>
            </a:stretch>
          </p:blipFill>
          <p:spPr bwMode="auto">
            <a:xfrm>
              <a:off x="4377355" y="5372697"/>
              <a:ext cx="409272" cy="387639"/>
            </a:xfrm>
            <a:prstGeom prst="rect">
              <a:avLst/>
            </a:prstGeom>
            <a:noFill/>
          </p:spPr>
        </p:pic>
        <p:sp>
          <p:nvSpPr>
            <p:cNvPr id="63" name="圆角矩形 62"/>
            <p:cNvSpPr/>
            <p:nvPr/>
          </p:nvSpPr>
          <p:spPr bwMode="auto">
            <a:xfrm>
              <a:off x="2640645" y="3140984"/>
              <a:ext cx="1192909" cy="1580603"/>
            </a:xfrm>
            <a:prstGeom prst="roundRect">
              <a:avLst>
                <a:gd name="adj" fmla="val 5129"/>
              </a:avLst>
            </a:prstGeom>
            <a:solidFill>
              <a:schemeClr val="bg1"/>
            </a:solidFill>
            <a:ln w="9525" cap="flat" cmpd="sng" algn="ctr">
              <a:noFill/>
              <a:prstDash val="solid"/>
              <a:round/>
              <a:headEnd type="none" w="med" len="med"/>
              <a:tailEnd type="none" w="med" len="med"/>
            </a:ln>
            <a:effectLst/>
          </p:spPr>
          <p:txBody>
            <a:bodyPr vert="horz" wrap="none" lIns="68540" tIns="34271" rIns="68540" bIns="34271" numCol="1" rtlCol="0" anchor="ctr" anchorCtr="1" compatLnSpc="1">
              <a:prstTxWarp prst="textNoShape">
                <a:avLst/>
              </a:prstTxWarp>
            </a:bodyPr>
            <a:lstStyle/>
            <a:p>
              <a:pPr algn="ctr" defTabSz="685358" eaLnBrk="0" hangingPunct="0">
                <a:spcBef>
                  <a:spcPts val="0"/>
                </a:spcBef>
                <a:buClr>
                  <a:srgbClr val="000000"/>
                </a:buClr>
                <a:buNone/>
                <a:defRPr/>
              </a:pPr>
              <a:endParaRPr lang="zh-CN" altLang="en-US" sz="1200" dirty="0" smtClean="0">
                <a:latin typeface="+mn-lt"/>
                <a:ea typeface="+mn-ea"/>
              </a:endParaRPr>
            </a:p>
          </p:txBody>
        </p:sp>
        <p:sp>
          <p:nvSpPr>
            <p:cNvPr id="67" name="TextBox 66"/>
            <p:cNvSpPr txBox="1"/>
            <p:nvPr/>
          </p:nvSpPr>
          <p:spPr>
            <a:xfrm>
              <a:off x="2596809" y="3150421"/>
              <a:ext cx="1300353" cy="346113"/>
            </a:xfrm>
            <a:prstGeom prst="rect">
              <a:avLst/>
            </a:prstGeom>
            <a:noFill/>
          </p:spPr>
          <p:txBody>
            <a:bodyPr wrap="square" lIns="68444" tIns="34223" rIns="68444" bIns="34223" rtlCol="0">
              <a:spAutoFit/>
            </a:bodyPr>
            <a:lstStyle/>
            <a:p>
              <a:pPr algn="ctr" fontAlgn="auto">
                <a:spcBef>
                  <a:spcPts val="0"/>
                </a:spcBef>
                <a:spcAft>
                  <a:spcPts val="0"/>
                </a:spcAft>
                <a:buNone/>
              </a:pPr>
              <a:r>
                <a:rPr lang="zh-CN" altLang="en-US" sz="1800" b="0" dirty="0" smtClean="0">
                  <a:latin typeface="+mn-lt"/>
                  <a:ea typeface="+mn-ea"/>
                  <a:cs typeface="Arial" pitchFamily="34" charset="0"/>
                </a:rPr>
                <a:t>云桌面</a:t>
              </a:r>
              <a:r>
                <a:rPr lang="en-US" altLang="zh-CN" sz="1800" b="0" dirty="0" smtClean="0">
                  <a:latin typeface="+mn-lt"/>
                  <a:ea typeface="+mn-ea"/>
                  <a:cs typeface="Arial" pitchFamily="34" charset="0"/>
                </a:rPr>
                <a:t>VM </a:t>
              </a:r>
              <a:endParaRPr lang="en-US" altLang="zh-CN" sz="1800" b="0" dirty="0" smtClean="0">
                <a:solidFill>
                  <a:schemeClr val="bg1"/>
                </a:solidFill>
                <a:latin typeface="+mn-lt"/>
                <a:ea typeface="+mn-ea"/>
                <a:cs typeface="Arial" pitchFamily="34" charset="0"/>
              </a:endParaRPr>
            </a:p>
          </p:txBody>
        </p:sp>
        <p:sp>
          <p:nvSpPr>
            <p:cNvPr id="116" name="TextBox 115"/>
            <p:cNvSpPr txBox="1"/>
            <p:nvPr/>
          </p:nvSpPr>
          <p:spPr>
            <a:xfrm>
              <a:off x="2473926" y="4853292"/>
              <a:ext cx="4258260" cy="315336"/>
            </a:xfrm>
            <a:prstGeom prst="rect">
              <a:avLst/>
            </a:prstGeom>
            <a:noFill/>
          </p:spPr>
          <p:txBody>
            <a:bodyPr wrap="square" lIns="68444" tIns="34223" rIns="68444" bIns="34223" rtlCol="0">
              <a:spAutoFit/>
            </a:bodyPr>
            <a:lstStyle/>
            <a:p>
              <a:pPr algn="ctr" fontAlgn="auto">
                <a:spcBef>
                  <a:spcPts val="0"/>
                </a:spcBef>
                <a:spcAft>
                  <a:spcPts val="0"/>
                </a:spcAft>
                <a:buNone/>
              </a:pPr>
              <a:r>
                <a:rPr lang="en-US" altLang="zh-CN" sz="1600" dirty="0" smtClean="0">
                  <a:latin typeface="+mn-lt"/>
                  <a:ea typeface="+mn-ea"/>
                  <a:cs typeface="Arial" pitchFamily="34" charset="0"/>
                </a:rPr>
                <a:t>FusionSphere OpenStack</a:t>
              </a:r>
              <a:endParaRPr lang="en-US" altLang="zh-CN" sz="1600" dirty="0" smtClean="0">
                <a:solidFill>
                  <a:schemeClr val="bg1"/>
                </a:solidFill>
                <a:latin typeface="+mn-lt"/>
                <a:ea typeface="+mn-ea"/>
                <a:cs typeface="Arial" pitchFamily="34" charset="0"/>
              </a:endParaRPr>
            </a:p>
          </p:txBody>
        </p:sp>
        <p:sp>
          <p:nvSpPr>
            <p:cNvPr id="70" name="TextBox 69"/>
            <p:cNvSpPr txBox="1"/>
            <p:nvPr/>
          </p:nvSpPr>
          <p:spPr>
            <a:xfrm>
              <a:off x="5746680" y="1376363"/>
              <a:ext cx="996478" cy="315336"/>
            </a:xfrm>
            <a:prstGeom prst="rect">
              <a:avLst/>
            </a:prstGeom>
            <a:noFill/>
          </p:spPr>
          <p:txBody>
            <a:bodyPr vert="horz" wrap="square" lIns="68444" tIns="34223" rIns="68444" bIns="34223" rtlCol="0">
              <a:spAutoFit/>
            </a:bodyPr>
            <a:lstStyle/>
            <a:p>
              <a:pPr fontAlgn="ctr">
                <a:buNone/>
              </a:pPr>
              <a:r>
                <a:rPr lang="zh-CN" altLang="en-US" sz="1600" dirty="0" smtClean="0">
                  <a:solidFill>
                    <a:srgbClr val="C00000"/>
                  </a:solidFill>
                  <a:latin typeface="+mn-lt"/>
                  <a:ea typeface="+mn-ea"/>
                  <a:cs typeface="Arial" pitchFamily="34" charset="0"/>
                </a:rPr>
                <a:t>运营商侧</a:t>
              </a:r>
              <a:endParaRPr lang="en-US" altLang="zh-CN" sz="1600" dirty="0">
                <a:solidFill>
                  <a:srgbClr val="C00000"/>
                </a:solidFill>
                <a:latin typeface="+mn-lt"/>
                <a:ea typeface="+mn-ea"/>
                <a:cs typeface="Arial" pitchFamily="34" charset="0"/>
              </a:endParaRPr>
            </a:p>
          </p:txBody>
        </p:sp>
        <p:pic>
          <p:nvPicPr>
            <p:cNvPr id="46" name="Picture 4" descr="C:\Users\z00161797\AppData\Local\Microsoft\Windows\Themes\Win7Basic\DesktopBackground\transcodedwallpaper.jpg"/>
            <p:cNvPicPr>
              <a:picLocks noChangeAspect="1" noChangeArrowheads="1"/>
            </p:cNvPicPr>
            <p:nvPr/>
          </p:nvPicPr>
          <p:blipFill>
            <a:blip r:embed="rId6" cstate="print"/>
            <a:srcRect/>
            <a:stretch>
              <a:fillRect/>
            </a:stretch>
          </p:blipFill>
          <p:spPr bwMode="auto">
            <a:xfrm>
              <a:off x="3249474" y="3548574"/>
              <a:ext cx="404238" cy="326199"/>
            </a:xfrm>
            <a:prstGeom prst="rect">
              <a:avLst/>
            </a:prstGeom>
            <a:noFill/>
            <a:ln>
              <a:solidFill>
                <a:schemeClr val="bg1">
                  <a:lumMod val="95000"/>
                </a:schemeClr>
              </a:solidFill>
            </a:ln>
          </p:spPr>
        </p:pic>
        <p:pic>
          <p:nvPicPr>
            <p:cNvPr id="45" name="Picture 4" descr="C:\Users\z00161797\AppData\Local\Microsoft\Windows\Themes\Win7Basic\DesktopBackground\transcodedwallpaper.jpg"/>
            <p:cNvPicPr>
              <a:picLocks noChangeAspect="1" noChangeArrowheads="1"/>
            </p:cNvPicPr>
            <p:nvPr/>
          </p:nvPicPr>
          <p:blipFill>
            <a:blip r:embed="rId6" cstate="print"/>
            <a:srcRect/>
            <a:stretch>
              <a:fillRect/>
            </a:stretch>
          </p:blipFill>
          <p:spPr bwMode="auto">
            <a:xfrm>
              <a:off x="3027965" y="3641960"/>
              <a:ext cx="404238" cy="326199"/>
            </a:xfrm>
            <a:prstGeom prst="rect">
              <a:avLst/>
            </a:prstGeom>
            <a:noFill/>
            <a:ln>
              <a:solidFill>
                <a:schemeClr val="bg1">
                  <a:lumMod val="95000"/>
                </a:schemeClr>
              </a:solidFill>
            </a:ln>
          </p:spPr>
        </p:pic>
        <p:pic>
          <p:nvPicPr>
            <p:cNvPr id="47" name="Picture 4" descr="C:\Users\z00161797\AppData\Local\Microsoft\Windows\Themes\Win7Basic\DesktopBackground\transcodedwallpaper.jpg"/>
            <p:cNvPicPr>
              <a:picLocks noChangeAspect="1" noChangeArrowheads="1"/>
            </p:cNvPicPr>
            <p:nvPr/>
          </p:nvPicPr>
          <p:blipFill>
            <a:blip r:embed="rId6" cstate="print"/>
            <a:srcRect/>
            <a:stretch>
              <a:fillRect/>
            </a:stretch>
          </p:blipFill>
          <p:spPr bwMode="auto">
            <a:xfrm>
              <a:off x="2818268" y="3759724"/>
              <a:ext cx="404238" cy="326199"/>
            </a:xfrm>
            <a:prstGeom prst="rect">
              <a:avLst/>
            </a:prstGeom>
            <a:noFill/>
            <a:ln>
              <a:solidFill>
                <a:schemeClr val="bg1">
                  <a:lumMod val="95000"/>
                </a:schemeClr>
              </a:solidFill>
            </a:ln>
          </p:spPr>
        </p:pic>
        <p:sp>
          <p:nvSpPr>
            <p:cNvPr id="54" name="矩形 53"/>
            <p:cNvSpPr/>
            <p:nvPr/>
          </p:nvSpPr>
          <p:spPr bwMode="auto">
            <a:xfrm>
              <a:off x="2739945" y="3447129"/>
              <a:ext cx="998837" cy="943088"/>
            </a:xfrm>
            <a:prstGeom prst="rect">
              <a:avLst/>
            </a:prstGeom>
            <a:noFill/>
            <a:ln w="12700" cap="flat" cmpd="sng" algn="ctr">
              <a:solidFill>
                <a:schemeClr val="tx1">
                  <a:lumMod val="50000"/>
                  <a:lumOff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mn-lt"/>
                <a:ea typeface="+mn-ea"/>
              </a:endParaRPr>
            </a:p>
          </p:txBody>
        </p:sp>
        <p:sp>
          <p:nvSpPr>
            <p:cNvPr id="56" name="TextBox 55"/>
            <p:cNvSpPr txBox="1"/>
            <p:nvPr/>
          </p:nvSpPr>
          <p:spPr>
            <a:xfrm>
              <a:off x="2818267" y="4150176"/>
              <a:ext cx="835445" cy="315412"/>
            </a:xfrm>
            <a:prstGeom prst="rect">
              <a:avLst/>
            </a:prstGeom>
            <a:noFill/>
          </p:spPr>
          <p:txBody>
            <a:bodyPr wrap="square" lIns="68519" tIns="34261" rIns="68519" bIns="34261" rtlCol="0">
              <a:spAutoFit/>
            </a:bodyPr>
            <a:lstStyle/>
            <a:p>
              <a:pPr algn="ctr" defTabSz="684974" fontAlgn="auto">
                <a:spcBef>
                  <a:spcPts val="0"/>
                </a:spcBef>
                <a:spcAft>
                  <a:spcPts val="0"/>
                </a:spcAft>
                <a:buClrTx/>
                <a:buNone/>
                <a:defRPr/>
              </a:pPr>
              <a:r>
                <a:rPr lang="en-US" altLang="zh-CN" sz="1600" kern="0" dirty="0" smtClean="0">
                  <a:latin typeface="+mn-lt"/>
                  <a:ea typeface="+mn-ea"/>
                  <a:cs typeface="Arial" pitchFamily="34" charset="0"/>
                </a:rPr>
                <a:t>VPC</a:t>
              </a:r>
              <a:endParaRPr lang="zh-CN" altLang="en-US" sz="1600" kern="0" dirty="0">
                <a:latin typeface="+mn-lt"/>
                <a:ea typeface="+mn-ea"/>
                <a:cs typeface="Arial" pitchFamily="34" charset="0"/>
              </a:endParaRPr>
            </a:p>
          </p:txBody>
        </p:sp>
        <p:sp>
          <p:nvSpPr>
            <p:cNvPr id="81" name="TextBox 80"/>
            <p:cNvSpPr txBox="1"/>
            <p:nvPr/>
          </p:nvSpPr>
          <p:spPr>
            <a:xfrm>
              <a:off x="2599298" y="4419565"/>
              <a:ext cx="1300353" cy="346113"/>
            </a:xfrm>
            <a:prstGeom prst="rect">
              <a:avLst/>
            </a:prstGeom>
            <a:noFill/>
          </p:spPr>
          <p:txBody>
            <a:bodyPr wrap="square" lIns="68444" tIns="34223" rIns="68444" bIns="34223" rtlCol="0">
              <a:spAutoFit/>
            </a:bodyPr>
            <a:lstStyle/>
            <a:p>
              <a:pPr algn="ctr" fontAlgn="auto">
                <a:spcBef>
                  <a:spcPts val="0"/>
                </a:spcBef>
                <a:spcAft>
                  <a:spcPts val="0"/>
                </a:spcAft>
                <a:buNone/>
              </a:pPr>
              <a:r>
                <a:rPr lang="zh-CN" altLang="en-US" sz="1800" b="0" dirty="0" smtClean="0">
                  <a:latin typeface="+mn-lt"/>
                  <a:ea typeface="+mn-ea"/>
                  <a:cs typeface="Arial" pitchFamily="34" charset="0"/>
                </a:rPr>
                <a:t>租户</a:t>
              </a:r>
              <a:r>
                <a:rPr lang="en-US" altLang="zh-CN" sz="1800" b="0" dirty="0" smtClean="0">
                  <a:latin typeface="+mn-lt"/>
                  <a:ea typeface="+mn-ea"/>
                  <a:cs typeface="Arial" pitchFamily="34" charset="0"/>
                </a:rPr>
                <a:t>X </a:t>
              </a:r>
              <a:endParaRPr lang="en-US" altLang="zh-CN" sz="1800" b="0" dirty="0" smtClean="0">
                <a:solidFill>
                  <a:schemeClr val="bg1"/>
                </a:solidFill>
                <a:latin typeface="+mn-lt"/>
                <a:ea typeface="+mn-ea"/>
                <a:cs typeface="Arial" pitchFamily="34" charset="0"/>
              </a:endParaRPr>
            </a:p>
          </p:txBody>
        </p:sp>
        <p:sp>
          <p:nvSpPr>
            <p:cNvPr id="92" name="圆角矩形 91"/>
            <p:cNvSpPr/>
            <p:nvPr/>
          </p:nvSpPr>
          <p:spPr bwMode="auto">
            <a:xfrm>
              <a:off x="4003325" y="3162250"/>
              <a:ext cx="1192909" cy="1580603"/>
            </a:xfrm>
            <a:prstGeom prst="roundRect">
              <a:avLst>
                <a:gd name="adj" fmla="val 5129"/>
              </a:avLst>
            </a:prstGeom>
            <a:solidFill>
              <a:schemeClr val="bg1"/>
            </a:solidFill>
            <a:ln w="9525" cap="flat" cmpd="sng" algn="ctr">
              <a:noFill/>
              <a:prstDash val="solid"/>
              <a:round/>
              <a:headEnd type="none" w="med" len="med"/>
              <a:tailEnd type="none" w="med" len="med"/>
            </a:ln>
            <a:effectLst/>
          </p:spPr>
          <p:txBody>
            <a:bodyPr vert="horz" wrap="none" lIns="68540" tIns="34271" rIns="68540" bIns="34271" numCol="1" rtlCol="0" anchor="ctr" anchorCtr="1" compatLnSpc="1">
              <a:prstTxWarp prst="textNoShape">
                <a:avLst/>
              </a:prstTxWarp>
            </a:bodyPr>
            <a:lstStyle/>
            <a:p>
              <a:pPr algn="ctr" defTabSz="685358" eaLnBrk="0" hangingPunct="0">
                <a:spcBef>
                  <a:spcPts val="0"/>
                </a:spcBef>
                <a:buClr>
                  <a:srgbClr val="000000"/>
                </a:buClr>
                <a:buNone/>
                <a:defRPr/>
              </a:pPr>
              <a:endParaRPr lang="zh-CN" altLang="en-US" sz="1200" dirty="0" smtClean="0">
                <a:latin typeface="+mn-lt"/>
                <a:ea typeface="+mn-ea"/>
              </a:endParaRPr>
            </a:p>
          </p:txBody>
        </p:sp>
        <p:sp>
          <p:nvSpPr>
            <p:cNvPr id="93" name="TextBox 92"/>
            <p:cNvSpPr txBox="1"/>
            <p:nvPr/>
          </p:nvSpPr>
          <p:spPr>
            <a:xfrm>
              <a:off x="3959489" y="3171687"/>
              <a:ext cx="1300353" cy="346113"/>
            </a:xfrm>
            <a:prstGeom prst="rect">
              <a:avLst/>
            </a:prstGeom>
            <a:noFill/>
          </p:spPr>
          <p:txBody>
            <a:bodyPr wrap="square" lIns="68444" tIns="34223" rIns="68444" bIns="34223" rtlCol="0">
              <a:spAutoFit/>
            </a:bodyPr>
            <a:lstStyle/>
            <a:p>
              <a:pPr algn="ctr" fontAlgn="auto">
                <a:spcBef>
                  <a:spcPts val="0"/>
                </a:spcBef>
                <a:spcAft>
                  <a:spcPts val="0"/>
                </a:spcAft>
                <a:buNone/>
              </a:pPr>
              <a:r>
                <a:rPr lang="zh-CN" altLang="en-US" sz="1800" b="0" dirty="0" smtClean="0">
                  <a:latin typeface="+mn-lt"/>
                  <a:ea typeface="+mn-ea"/>
                  <a:cs typeface="Arial" pitchFamily="34" charset="0"/>
                </a:rPr>
                <a:t>云桌面</a:t>
              </a:r>
              <a:r>
                <a:rPr lang="en-US" altLang="zh-CN" sz="1800" b="0" dirty="0" smtClean="0">
                  <a:latin typeface="+mn-lt"/>
                  <a:ea typeface="+mn-ea"/>
                  <a:cs typeface="Arial" pitchFamily="34" charset="0"/>
                </a:rPr>
                <a:t>VM </a:t>
              </a:r>
              <a:endParaRPr lang="en-US" altLang="zh-CN" sz="1800" b="0" dirty="0" smtClean="0">
                <a:solidFill>
                  <a:schemeClr val="bg1"/>
                </a:solidFill>
                <a:latin typeface="+mn-lt"/>
                <a:ea typeface="+mn-ea"/>
                <a:cs typeface="Arial" pitchFamily="34" charset="0"/>
              </a:endParaRPr>
            </a:p>
          </p:txBody>
        </p:sp>
        <p:pic>
          <p:nvPicPr>
            <p:cNvPr id="94" name="Picture 4" descr="C:\Users\z00161797\AppData\Local\Microsoft\Windows\Themes\Win7Basic\DesktopBackground\transcodedwallpaper.jpg"/>
            <p:cNvPicPr>
              <a:picLocks noChangeAspect="1" noChangeArrowheads="1"/>
            </p:cNvPicPr>
            <p:nvPr/>
          </p:nvPicPr>
          <p:blipFill>
            <a:blip r:embed="rId6" cstate="print"/>
            <a:srcRect/>
            <a:stretch>
              <a:fillRect/>
            </a:stretch>
          </p:blipFill>
          <p:spPr bwMode="auto">
            <a:xfrm>
              <a:off x="4612154" y="3569840"/>
              <a:ext cx="404238" cy="326199"/>
            </a:xfrm>
            <a:prstGeom prst="rect">
              <a:avLst/>
            </a:prstGeom>
            <a:noFill/>
            <a:ln>
              <a:solidFill>
                <a:schemeClr val="bg1">
                  <a:lumMod val="95000"/>
                </a:schemeClr>
              </a:solidFill>
            </a:ln>
          </p:spPr>
        </p:pic>
        <p:pic>
          <p:nvPicPr>
            <p:cNvPr id="95" name="Picture 4" descr="C:\Users\z00161797\AppData\Local\Microsoft\Windows\Themes\Win7Basic\DesktopBackground\transcodedwallpaper.jpg"/>
            <p:cNvPicPr>
              <a:picLocks noChangeAspect="1" noChangeArrowheads="1"/>
            </p:cNvPicPr>
            <p:nvPr/>
          </p:nvPicPr>
          <p:blipFill>
            <a:blip r:embed="rId6" cstate="print"/>
            <a:srcRect/>
            <a:stretch>
              <a:fillRect/>
            </a:stretch>
          </p:blipFill>
          <p:spPr bwMode="auto">
            <a:xfrm>
              <a:off x="4390645" y="3663225"/>
              <a:ext cx="404238" cy="326199"/>
            </a:xfrm>
            <a:prstGeom prst="rect">
              <a:avLst/>
            </a:prstGeom>
            <a:noFill/>
            <a:ln>
              <a:solidFill>
                <a:schemeClr val="bg1">
                  <a:lumMod val="95000"/>
                </a:schemeClr>
              </a:solidFill>
            </a:ln>
          </p:spPr>
        </p:pic>
        <p:pic>
          <p:nvPicPr>
            <p:cNvPr id="96" name="Picture 4" descr="C:\Users\z00161797\AppData\Local\Microsoft\Windows\Themes\Win7Basic\DesktopBackground\transcodedwallpaper.jpg"/>
            <p:cNvPicPr>
              <a:picLocks noChangeAspect="1" noChangeArrowheads="1"/>
            </p:cNvPicPr>
            <p:nvPr/>
          </p:nvPicPr>
          <p:blipFill>
            <a:blip r:embed="rId6" cstate="print"/>
            <a:srcRect/>
            <a:stretch>
              <a:fillRect/>
            </a:stretch>
          </p:blipFill>
          <p:spPr bwMode="auto">
            <a:xfrm>
              <a:off x="4180948" y="3780989"/>
              <a:ext cx="404238" cy="326199"/>
            </a:xfrm>
            <a:prstGeom prst="rect">
              <a:avLst/>
            </a:prstGeom>
            <a:noFill/>
            <a:ln>
              <a:solidFill>
                <a:schemeClr val="bg1">
                  <a:lumMod val="95000"/>
                </a:schemeClr>
              </a:solidFill>
            </a:ln>
          </p:spPr>
        </p:pic>
        <p:sp>
          <p:nvSpPr>
            <p:cNvPr id="97" name="矩形 96"/>
            <p:cNvSpPr/>
            <p:nvPr/>
          </p:nvSpPr>
          <p:spPr bwMode="auto">
            <a:xfrm>
              <a:off x="4102625" y="3468393"/>
              <a:ext cx="998837" cy="943088"/>
            </a:xfrm>
            <a:prstGeom prst="rect">
              <a:avLst/>
            </a:prstGeom>
            <a:noFill/>
            <a:ln w="12700" cap="flat" cmpd="sng" algn="ctr">
              <a:solidFill>
                <a:schemeClr val="tx1">
                  <a:lumMod val="50000"/>
                  <a:lumOff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mn-lt"/>
                <a:ea typeface="+mn-ea"/>
              </a:endParaRPr>
            </a:p>
          </p:txBody>
        </p:sp>
        <p:sp>
          <p:nvSpPr>
            <p:cNvPr id="98" name="TextBox 97"/>
            <p:cNvSpPr txBox="1"/>
            <p:nvPr/>
          </p:nvSpPr>
          <p:spPr>
            <a:xfrm>
              <a:off x="4180946" y="4171440"/>
              <a:ext cx="835445" cy="315412"/>
            </a:xfrm>
            <a:prstGeom prst="rect">
              <a:avLst/>
            </a:prstGeom>
            <a:noFill/>
          </p:spPr>
          <p:txBody>
            <a:bodyPr wrap="square" lIns="68519" tIns="34261" rIns="68519" bIns="34261" rtlCol="0">
              <a:spAutoFit/>
            </a:bodyPr>
            <a:lstStyle/>
            <a:p>
              <a:pPr algn="ctr" defTabSz="684974" fontAlgn="auto">
                <a:spcBef>
                  <a:spcPts val="0"/>
                </a:spcBef>
                <a:spcAft>
                  <a:spcPts val="0"/>
                </a:spcAft>
                <a:buClrTx/>
                <a:buNone/>
                <a:defRPr/>
              </a:pPr>
              <a:r>
                <a:rPr lang="en-US" altLang="zh-CN" sz="1600" kern="0" dirty="0" smtClean="0">
                  <a:latin typeface="+mn-lt"/>
                  <a:ea typeface="+mn-ea"/>
                  <a:cs typeface="Arial" pitchFamily="34" charset="0"/>
                </a:rPr>
                <a:t>VPC</a:t>
              </a:r>
              <a:endParaRPr lang="zh-CN" altLang="en-US" sz="1600" kern="0" dirty="0">
                <a:latin typeface="+mn-lt"/>
                <a:ea typeface="+mn-ea"/>
                <a:cs typeface="Arial" pitchFamily="34" charset="0"/>
              </a:endParaRPr>
            </a:p>
          </p:txBody>
        </p:sp>
        <p:sp>
          <p:nvSpPr>
            <p:cNvPr id="99" name="TextBox 98"/>
            <p:cNvSpPr txBox="1"/>
            <p:nvPr/>
          </p:nvSpPr>
          <p:spPr>
            <a:xfrm>
              <a:off x="3961977" y="4440830"/>
              <a:ext cx="1300353" cy="346113"/>
            </a:xfrm>
            <a:prstGeom prst="rect">
              <a:avLst/>
            </a:prstGeom>
            <a:noFill/>
          </p:spPr>
          <p:txBody>
            <a:bodyPr wrap="square" lIns="68444" tIns="34223" rIns="68444" bIns="34223" rtlCol="0">
              <a:spAutoFit/>
            </a:bodyPr>
            <a:lstStyle/>
            <a:p>
              <a:pPr algn="ctr" fontAlgn="auto">
                <a:spcBef>
                  <a:spcPts val="0"/>
                </a:spcBef>
                <a:spcAft>
                  <a:spcPts val="0"/>
                </a:spcAft>
                <a:buNone/>
              </a:pPr>
              <a:r>
                <a:rPr lang="zh-CN" altLang="en-US" sz="1800" b="0" dirty="0" smtClean="0">
                  <a:latin typeface="+mn-lt"/>
                  <a:ea typeface="+mn-ea"/>
                  <a:cs typeface="Arial" pitchFamily="34" charset="0"/>
                </a:rPr>
                <a:t>租户</a:t>
              </a:r>
              <a:r>
                <a:rPr lang="en-US" altLang="zh-CN" sz="1800" b="0" dirty="0" smtClean="0">
                  <a:latin typeface="+mn-lt"/>
                  <a:ea typeface="+mn-ea"/>
                  <a:cs typeface="Arial" pitchFamily="34" charset="0"/>
                </a:rPr>
                <a:t>Y </a:t>
              </a:r>
              <a:endParaRPr lang="en-US" altLang="zh-CN" sz="1800" b="0" dirty="0" smtClean="0">
                <a:solidFill>
                  <a:schemeClr val="bg1"/>
                </a:solidFill>
                <a:latin typeface="+mn-lt"/>
                <a:ea typeface="+mn-ea"/>
                <a:cs typeface="Arial" pitchFamily="34" charset="0"/>
              </a:endParaRPr>
            </a:p>
          </p:txBody>
        </p:sp>
        <p:sp>
          <p:nvSpPr>
            <p:cNvPr id="100" name="圆角矩形 99"/>
            <p:cNvSpPr/>
            <p:nvPr/>
          </p:nvSpPr>
          <p:spPr bwMode="auto">
            <a:xfrm>
              <a:off x="5366791" y="3171688"/>
              <a:ext cx="1192909" cy="1580603"/>
            </a:xfrm>
            <a:prstGeom prst="roundRect">
              <a:avLst>
                <a:gd name="adj" fmla="val 5129"/>
              </a:avLst>
            </a:prstGeom>
            <a:solidFill>
              <a:schemeClr val="bg1"/>
            </a:solidFill>
            <a:ln w="9525" cap="flat" cmpd="sng" algn="ctr">
              <a:noFill/>
              <a:prstDash val="solid"/>
              <a:round/>
              <a:headEnd type="none" w="med" len="med"/>
              <a:tailEnd type="none" w="med" len="med"/>
            </a:ln>
            <a:effectLst/>
          </p:spPr>
          <p:txBody>
            <a:bodyPr vert="horz" wrap="none" lIns="68540" tIns="34271" rIns="68540" bIns="34271" numCol="1" rtlCol="0" anchor="ctr" anchorCtr="1" compatLnSpc="1">
              <a:prstTxWarp prst="textNoShape">
                <a:avLst/>
              </a:prstTxWarp>
            </a:bodyPr>
            <a:lstStyle/>
            <a:p>
              <a:pPr algn="ctr" defTabSz="685358" eaLnBrk="0" hangingPunct="0">
                <a:spcBef>
                  <a:spcPts val="0"/>
                </a:spcBef>
                <a:buClr>
                  <a:srgbClr val="000000"/>
                </a:buClr>
                <a:buNone/>
                <a:defRPr/>
              </a:pPr>
              <a:endParaRPr lang="zh-CN" altLang="en-US" sz="1200" dirty="0" smtClean="0">
                <a:latin typeface="+mn-lt"/>
                <a:ea typeface="+mn-ea"/>
              </a:endParaRPr>
            </a:p>
          </p:txBody>
        </p:sp>
        <p:sp>
          <p:nvSpPr>
            <p:cNvPr id="101" name="TextBox 100"/>
            <p:cNvSpPr txBox="1"/>
            <p:nvPr/>
          </p:nvSpPr>
          <p:spPr>
            <a:xfrm>
              <a:off x="5322954" y="3181125"/>
              <a:ext cx="1300353" cy="346113"/>
            </a:xfrm>
            <a:prstGeom prst="rect">
              <a:avLst/>
            </a:prstGeom>
            <a:noFill/>
          </p:spPr>
          <p:txBody>
            <a:bodyPr wrap="square" lIns="68444" tIns="34223" rIns="68444" bIns="34223" rtlCol="0">
              <a:spAutoFit/>
            </a:bodyPr>
            <a:lstStyle/>
            <a:p>
              <a:pPr algn="ctr" fontAlgn="auto">
                <a:spcBef>
                  <a:spcPts val="0"/>
                </a:spcBef>
                <a:spcAft>
                  <a:spcPts val="0"/>
                </a:spcAft>
                <a:buNone/>
              </a:pPr>
              <a:r>
                <a:rPr lang="zh-CN" altLang="en-US" sz="1800" b="0" dirty="0" smtClean="0">
                  <a:latin typeface="+mn-lt"/>
                  <a:ea typeface="+mn-ea"/>
                  <a:cs typeface="Arial" pitchFamily="34" charset="0"/>
                </a:rPr>
                <a:t>云桌面</a:t>
              </a:r>
              <a:r>
                <a:rPr lang="en-US" altLang="zh-CN" sz="1800" b="0" dirty="0" smtClean="0">
                  <a:latin typeface="+mn-lt"/>
                  <a:ea typeface="+mn-ea"/>
                  <a:cs typeface="Arial" pitchFamily="34" charset="0"/>
                </a:rPr>
                <a:t>VM </a:t>
              </a:r>
              <a:endParaRPr lang="en-US" altLang="zh-CN" sz="1800" b="0" dirty="0" smtClean="0">
                <a:solidFill>
                  <a:schemeClr val="bg1"/>
                </a:solidFill>
                <a:latin typeface="+mn-lt"/>
                <a:ea typeface="+mn-ea"/>
                <a:cs typeface="Arial" pitchFamily="34" charset="0"/>
              </a:endParaRPr>
            </a:p>
          </p:txBody>
        </p:sp>
        <p:pic>
          <p:nvPicPr>
            <p:cNvPr id="102" name="Picture 4" descr="C:\Users\z00161797\AppData\Local\Microsoft\Windows\Themes\Win7Basic\DesktopBackground\transcodedwallpaper.jpg"/>
            <p:cNvPicPr>
              <a:picLocks noChangeAspect="1" noChangeArrowheads="1"/>
            </p:cNvPicPr>
            <p:nvPr/>
          </p:nvPicPr>
          <p:blipFill>
            <a:blip r:embed="rId6" cstate="print"/>
            <a:srcRect/>
            <a:stretch>
              <a:fillRect/>
            </a:stretch>
          </p:blipFill>
          <p:spPr bwMode="auto">
            <a:xfrm>
              <a:off x="5975620" y="3579278"/>
              <a:ext cx="404238" cy="326199"/>
            </a:xfrm>
            <a:prstGeom prst="rect">
              <a:avLst/>
            </a:prstGeom>
            <a:noFill/>
            <a:ln>
              <a:solidFill>
                <a:schemeClr val="bg1">
                  <a:lumMod val="95000"/>
                </a:schemeClr>
              </a:solidFill>
            </a:ln>
          </p:spPr>
        </p:pic>
        <p:pic>
          <p:nvPicPr>
            <p:cNvPr id="103" name="Picture 4" descr="C:\Users\z00161797\AppData\Local\Microsoft\Windows\Themes\Win7Basic\DesktopBackground\transcodedwallpaper.jpg"/>
            <p:cNvPicPr>
              <a:picLocks noChangeAspect="1" noChangeArrowheads="1"/>
            </p:cNvPicPr>
            <p:nvPr/>
          </p:nvPicPr>
          <p:blipFill>
            <a:blip r:embed="rId6" cstate="print"/>
            <a:srcRect/>
            <a:stretch>
              <a:fillRect/>
            </a:stretch>
          </p:blipFill>
          <p:spPr bwMode="auto">
            <a:xfrm>
              <a:off x="5754111" y="3672663"/>
              <a:ext cx="404238" cy="326199"/>
            </a:xfrm>
            <a:prstGeom prst="rect">
              <a:avLst/>
            </a:prstGeom>
            <a:noFill/>
            <a:ln>
              <a:solidFill>
                <a:schemeClr val="bg1">
                  <a:lumMod val="95000"/>
                </a:schemeClr>
              </a:solidFill>
            </a:ln>
          </p:spPr>
        </p:pic>
        <p:pic>
          <p:nvPicPr>
            <p:cNvPr id="104" name="Picture 4" descr="C:\Users\z00161797\AppData\Local\Microsoft\Windows\Themes\Win7Basic\DesktopBackground\transcodedwallpaper.jpg"/>
            <p:cNvPicPr>
              <a:picLocks noChangeAspect="1" noChangeArrowheads="1"/>
            </p:cNvPicPr>
            <p:nvPr/>
          </p:nvPicPr>
          <p:blipFill>
            <a:blip r:embed="rId6" cstate="print"/>
            <a:srcRect/>
            <a:stretch>
              <a:fillRect/>
            </a:stretch>
          </p:blipFill>
          <p:spPr bwMode="auto">
            <a:xfrm>
              <a:off x="5544413" y="3790426"/>
              <a:ext cx="404238" cy="326199"/>
            </a:xfrm>
            <a:prstGeom prst="rect">
              <a:avLst/>
            </a:prstGeom>
            <a:noFill/>
            <a:ln>
              <a:solidFill>
                <a:schemeClr val="bg1">
                  <a:lumMod val="95000"/>
                </a:schemeClr>
              </a:solidFill>
            </a:ln>
          </p:spPr>
        </p:pic>
        <p:sp>
          <p:nvSpPr>
            <p:cNvPr id="105" name="矩形 104"/>
            <p:cNvSpPr/>
            <p:nvPr/>
          </p:nvSpPr>
          <p:spPr bwMode="auto">
            <a:xfrm>
              <a:off x="5466090" y="3477831"/>
              <a:ext cx="998837" cy="943088"/>
            </a:xfrm>
            <a:prstGeom prst="rect">
              <a:avLst/>
            </a:prstGeom>
            <a:noFill/>
            <a:ln w="12700" cap="flat" cmpd="sng" algn="ctr">
              <a:solidFill>
                <a:schemeClr val="tx1">
                  <a:lumMod val="50000"/>
                  <a:lumOff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mn-lt"/>
                <a:ea typeface="+mn-ea"/>
              </a:endParaRPr>
            </a:p>
          </p:txBody>
        </p:sp>
        <p:sp>
          <p:nvSpPr>
            <p:cNvPr id="106" name="TextBox 105"/>
            <p:cNvSpPr txBox="1"/>
            <p:nvPr/>
          </p:nvSpPr>
          <p:spPr>
            <a:xfrm>
              <a:off x="5544412" y="4180878"/>
              <a:ext cx="835445" cy="315412"/>
            </a:xfrm>
            <a:prstGeom prst="rect">
              <a:avLst/>
            </a:prstGeom>
            <a:noFill/>
          </p:spPr>
          <p:txBody>
            <a:bodyPr wrap="square" lIns="68519" tIns="34261" rIns="68519" bIns="34261" rtlCol="0">
              <a:spAutoFit/>
            </a:bodyPr>
            <a:lstStyle/>
            <a:p>
              <a:pPr algn="ctr" defTabSz="684974" fontAlgn="auto">
                <a:spcBef>
                  <a:spcPts val="0"/>
                </a:spcBef>
                <a:spcAft>
                  <a:spcPts val="0"/>
                </a:spcAft>
                <a:buClrTx/>
                <a:buNone/>
                <a:defRPr/>
              </a:pPr>
              <a:r>
                <a:rPr lang="en-US" altLang="zh-CN" sz="1600" kern="0" dirty="0" smtClean="0">
                  <a:latin typeface="+mn-lt"/>
                  <a:ea typeface="+mn-ea"/>
                  <a:cs typeface="Arial" pitchFamily="34" charset="0"/>
                </a:rPr>
                <a:t>VPC</a:t>
              </a:r>
              <a:endParaRPr lang="zh-CN" altLang="en-US" sz="1600" kern="0" dirty="0">
                <a:latin typeface="+mn-lt"/>
                <a:ea typeface="+mn-ea"/>
                <a:cs typeface="Arial" pitchFamily="34" charset="0"/>
              </a:endParaRPr>
            </a:p>
          </p:txBody>
        </p:sp>
        <p:sp>
          <p:nvSpPr>
            <p:cNvPr id="107" name="TextBox 106"/>
            <p:cNvSpPr txBox="1"/>
            <p:nvPr/>
          </p:nvSpPr>
          <p:spPr>
            <a:xfrm>
              <a:off x="5325444" y="4450268"/>
              <a:ext cx="1300353" cy="346113"/>
            </a:xfrm>
            <a:prstGeom prst="rect">
              <a:avLst/>
            </a:prstGeom>
            <a:noFill/>
          </p:spPr>
          <p:txBody>
            <a:bodyPr wrap="square" lIns="68444" tIns="34223" rIns="68444" bIns="34223" rtlCol="0">
              <a:spAutoFit/>
            </a:bodyPr>
            <a:lstStyle/>
            <a:p>
              <a:pPr algn="ctr" fontAlgn="auto">
                <a:spcBef>
                  <a:spcPts val="0"/>
                </a:spcBef>
                <a:spcAft>
                  <a:spcPts val="0"/>
                </a:spcAft>
                <a:buNone/>
              </a:pPr>
              <a:r>
                <a:rPr lang="zh-CN" altLang="en-US" sz="1800" b="0" dirty="0" smtClean="0">
                  <a:latin typeface="+mn-lt"/>
                  <a:ea typeface="+mn-ea"/>
                  <a:cs typeface="Arial" pitchFamily="34" charset="0"/>
                </a:rPr>
                <a:t>租户</a:t>
              </a:r>
              <a:r>
                <a:rPr lang="en-US" altLang="zh-CN" sz="1800" b="0" dirty="0" smtClean="0">
                  <a:latin typeface="+mn-lt"/>
                  <a:ea typeface="+mn-ea"/>
                  <a:cs typeface="Arial" pitchFamily="34" charset="0"/>
                </a:rPr>
                <a:t>Z </a:t>
              </a:r>
              <a:endParaRPr lang="en-US" altLang="zh-CN" sz="1800" b="0" dirty="0" smtClean="0">
                <a:solidFill>
                  <a:schemeClr val="bg1"/>
                </a:solidFill>
                <a:latin typeface="+mn-lt"/>
                <a:ea typeface="+mn-ea"/>
                <a:cs typeface="Arial" pitchFamily="34" charset="0"/>
              </a:endParaRPr>
            </a:p>
          </p:txBody>
        </p:sp>
        <p:sp>
          <p:nvSpPr>
            <p:cNvPr id="108" name="圆角矩形 107"/>
            <p:cNvSpPr/>
            <p:nvPr/>
          </p:nvSpPr>
          <p:spPr bwMode="auto">
            <a:xfrm>
              <a:off x="2463541" y="1722021"/>
              <a:ext cx="3080871" cy="455455"/>
            </a:xfrm>
            <a:prstGeom prst="roundRect">
              <a:avLst>
                <a:gd name="adj" fmla="val 8076"/>
              </a:avLst>
            </a:prstGeom>
            <a:solidFill>
              <a:schemeClr val="accent6">
                <a:lumMod val="75000"/>
              </a:schemeClr>
            </a:solidFill>
            <a:ln>
              <a:noFill/>
            </a:ln>
            <a:effectLst/>
            <a:scene3d>
              <a:camera prst="orthographicFront"/>
              <a:lightRig rig="threePt" dir="t">
                <a:rot lat="0" lon="0" rev="1200000"/>
              </a:lightRig>
            </a:scene3d>
            <a:sp3d/>
          </p:spPr>
          <p:txBody>
            <a:bodyPr lIns="68492" tIns="34246" rIns="68492" bIns="34246" anchor="ctr">
              <a:noAutofit/>
            </a:bodyPr>
            <a:lstStyle/>
            <a:p>
              <a:pPr lvl="0" algn="ctr" defTabSz="685043" fontAlgn="auto">
                <a:spcBef>
                  <a:spcPts val="0"/>
                </a:spcBef>
                <a:spcAft>
                  <a:spcPts val="0"/>
                </a:spcAft>
                <a:buClr>
                  <a:srgbClr val="000000"/>
                </a:buClr>
                <a:buNone/>
                <a:defRPr/>
              </a:pPr>
              <a:r>
                <a:rPr lang="en-US" altLang="zh-CN" sz="2000" kern="0" dirty="0" smtClean="0">
                  <a:solidFill>
                    <a:schemeClr val="bg1"/>
                  </a:solidFill>
                  <a:latin typeface="+mn-lt"/>
                  <a:ea typeface="+mn-ea"/>
                  <a:cs typeface="Arial" pitchFamily="34" charset="0"/>
                </a:rPr>
                <a:t>DaaS Self-Service Console</a:t>
              </a:r>
              <a:endParaRPr lang="zh-CN" altLang="en-US" sz="2000" kern="0" dirty="0" smtClean="0">
                <a:solidFill>
                  <a:schemeClr val="bg1"/>
                </a:solidFill>
                <a:latin typeface="+mn-lt"/>
                <a:ea typeface="+mn-ea"/>
                <a:cs typeface="Arial" pitchFamily="34" charset="0"/>
              </a:endParaRPr>
            </a:p>
          </p:txBody>
        </p:sp>
        <p:sp>
          <p:nvSpPr>
            <p:cNvPr id="109" name="圆角矩形 108"/>
            <p:cNvSpPr/>
            <p:nvPr/>
          </p:nvSpPr>
          <p:spPr bwMode="auto">
            <a:xfrm>
              <a:off x="2467009" y="2335118"/>
              <a:ext cx="3080871" cy="455455"/>
            </a:xfrm>
            <a:prstGeom prst="roundRect">
              <a:avLst>
                <a:gd name="adj" fmla="val 8076"/>
              </a:avLst>
            </a:prstGeom>
            <a:solidFill>
              <a:schemeClr val="accent6">
                <a:lumMod val="75000"/>
              </a:schemeClr>
            </a:solidFill>
            <a:ln>
              <a:noFill/>
            </a:ln>
            <a:effectLst/>
            <a:scene3d>
              <a:camera prst="orthographicFront"/>
              <a:lightRig rig="threePt" dir="t">
                <a:rot lat="0" lon="0" rev="1200000"/>
              </a:lightRig>
            </a:scene3d>
            <a:sp3d/>
          </p:spPr>
          <p:txBody>
            <a:bodyPr lIns="68492" tIns="34246" rIns="68492" bIns="34246" anchor="ctr">
              <a:noAutofit/>
            </a:bodyPr>
            <a:lstStyle/>
            <a:p>
              <a:pPr lvl="0" algn="ctr" defTabSz="685043" fontAlgn="auto">
                <a:spcBef>
                  <a:spcPts val="0"/>
                </a:spcBef>
                <a:spcAft>
                  <a:spcPts val="0"/>
                </a:spcAft>
                <a:buClr>
                  <a:srgbClr val="000000"/>
                </a:buClr>
                <a:buNone/>
                <a:defRPr/>
              </a:pPr>
              <a:r>
                <a:rPr lang="en-US" altLang="zh-CN" sz="2000" kern="0" dirty="0" smtClean="0">
                  <a:solidFill>
                    <a:schemeClr val="bg1"/>
                  </a:solidFill>
                  <a:latin typeface="+mn-lt"/>
                  <a:ea typeface="+mn-ea"/>
                  <a:cs typeface="Arial" pitchFamily="34" charset="0"/>
                </a:rPr>
                <a:t>DaaS Service Manager</a:t>
              </a:r>
              <a:endParaRPr lang="zh-CN" altLang="en-US" sz="2000" kern="0" dirty="0" smtClean="0">
                <a:solidFill>
                  <a:schemeClr val="bg1"/>
                </a:solidFill>
                <a:latin typeface="+mn-lt"/>
                <a:ea typeface="+mn-ea"/>
                <a:cs typeface="Arial" pitchFamily="34" charset="0"/>
              </a:endParaRPr>
            </a:p>
          </p:txBody>
        </p:sp>
        <p:sp>
          <p:nvSpPr>
            <p:cNvPr id="110" name="圆角矩形 109"/>
            <p:cNvSpPr/>
            <p:nvPr/>
          </p:nvSpPr>
          <p:spPr bwMode="auto">
            <a:xfrm>
              <a:off x="5665921" y="1722021"/>
              <a:ext cx="1034791" cy="455455"/>
            </a:xfrm>
            <a:prstGeom prst="roundRect">
              <a:avLst>
                <a:gd name="adj" fmla="val 8076"/>
              </a:avLst>
            </a:prstGeom>
            <a:solidFill>
              <a:srgbClr val="88B0BE"/>
            </a:solidFill>
            <a:ln>
              <a:noFill/>
            </a:ln>
            <a:effectLst/>
            <a:scene3d>
              <a:camera prst="orthographicFront"/>
              <a:lightRig rig="threePt" dir="t">
                <a:rot lat="0" lon="0" rev="1200000"/>
              </a:lightRig>
            </a:scene3d>
            <a:sp3d/>
          </p:spPr>
          <p:txBody>
            <a:bodyPr lIns="68492" tIns="34246" rIns="68492" bIns="34246" anchor="ctr">
              <a:noAutofit/>
            </a:bodyPr>
            <a:lstStyle/>
            <a:p>
              <a:pPr lvl="0" algn="ctr" defTabSz="685043" fontAlgn="auto">
                <a:spcBef>
                  <a:spcPts val="0"/>
                </a:spcBef>
                <a:spcAft>
                  <a:spcPts val="0"/>
                </a:spcAft>
                <a:buClr>
                  <a:srgbClr val="000000"/>
                </a:buClr>
                <a:buNone/>
                <a:defRPr/>
              </a:pPr>
              <a:r>
                <a:rPr lang="en-US" altLang="zh-CN" sz="2000" kern="0" dirty="0" smtClean="0">
                  <a:latin typeface="+mn-lt"/>
                  <a:ea typeface="+mn-ea"/>
                  <a:cs typeface="Arial" pitchFamily="34" charset="0"/>
                </a:rPr>
                <a:t>BSS</a:t>
              </a:r>
              <a:endParaRPr lang="zh-CN" altLang="en-US" sz="2000" kern="0" dirty="0" smtClean="0">
                <a:latin typeface="+mn-lt"/>
                <a:ea typeface="+mn-ea"/>
                <a:cs typeface="Arial" pitchFamily="34" charset="0"/>
              </a:endParaRPr>
            </a:p>
          </p:txBody>
        </p:sp>
        <p:sp>
          <p:nvSpPr>
            <p:cNvPr id="111" name="圆角矩形 110"/>
            <p:cNvSpPr/>
            <p:nvPr/>
          </p:nvSpPr>
          <p:spPr bwMode="auto">
            <a:xfrm>
              <a:off x="5663688" y="2344901"/>
              <a:ext cx="1034791" cy="455455"/>
            </a:xfrm>
            <a:prstGeom prst="roundRect">
              <a:avLst>
                <a:gd name="adj" fmla="val 8076"/>
              </a:avLst>
            </a:prstGeom>
            <a:solidFill>
              <a:srgbClr val="88B0BE"/>
            </a:solidFill>
            <a:ln>
              <a:noFill/>
            </a:ln>
            <a:effectLst/>
            <a:scene3d>
              <a:camera prst="orthographicFront"/>
              <a:lightRig rig="threePt" dir="t">
                <a:rot lat="0" lon="0" rev="1200000"/>
              </a:lightRig>
            </a:scene3d>
            <a:sp3d/>
          </p:spPr>
          <p:txBody>
            <a:bodyPr lIns="68492" tIns="34246" rIns="68492" bIns="34246" anchor="ctr">
              <a:noAutofit/>
            </a:bodyPr>
            <a:lstStyle/>
            <a:p>
              <a:pPr lvl="0" algn="ctr" defTabSz="685043" fontAlgn="auto">
                <a:spcBef>
                  <a:spcPts val="0"/>
                </a:spcBef>
                <a:spcAft>
                  <a:spcPts val="0"/>
                </a:spcAft>
                <a:buClr>
                  <a:srgbClr val="000000"/>
                </a:buClr>
                <a:buNone/>
                <a:defRPr/>
              </a:pPr>
              <a:r>
                <a:rPr lang="en-US" altLang="zh-CN" sz="2000" kern="0" dirty="0" smtClean="0">
                  <a:latin typeface="+mn-lt"/>
                  <a:ea typeface="+mn-ea"/>
                  <a:cs typeface="Arial" pitchFamily="34" charset="0"/>
                </a:rPr>
                <a:t>OSS</a:t>
              </a:r>
              <a:endParaRPr lang="zh-CN" altLang="en-US" sz="2000" kern="0" dirty="0" smtClean="0">
                <a:latin typeface="+mn-lt"/>
                <a:ea typeface="+mn-ea"/>
                <a:cs typeface="Arial" pitchFamily="34" charset="0"/>
              </a:endParaRPr>
            </a:p>
          </p:txBody>
        </p:sp>
        <p:sp>
          <p:nvSpPr>
            <p:cNvPr id="124" name="同侧圆角矩形 123"/>
            <p:cNvSpPr/>
            <p:nvPr/>
          </p:nvSpPr>
          <p:spPr bwMode="auto">
            <a:xfrm>
              <a:off x="806198" y="1395060"/>
              <a:ext cx="1341419" cy="4734239"/>
            </a:xfrm>
            <a:prstGeom prst="round2SameRect">
              <a:avLst>
                <a:gd name="adj1" fmla="val 0"/>
                <a:gd name="adj2" fmla="val 0"/>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68483" tIns="34243" rIns="68483" bIns="34243" anchor="ctr"/>
            <a:lstStyle/>
            <a:p>
              <a:pPr algn="ctr" defTabSz="684719" eaLnBrk="0" fontAlgn="auto" hangingPunct="0">
                <a:spcBef>
                  <a:spcPts val="0"/>
                </a:spcBef>
                <a:spcAft>
                  <a:spcPts val="0"/>
                </a:spcAft>
                <a:buSzPct val="60000"/>
                <a:defRPr/>
              </a:pPr>
              <a:endParaRPr lang="en-US" altLang="zh-CN" sz="1200" kern="0" dirty="0">
                <a:solidFill>
                  <a:srgbClr val="5F5F5F"/>
                </a:solidFill>
                <a:latin typeface="+mn-lt"/>
                <a:ea typeface="+mn-ea"/>
                <a:cs typeface="Arial" pitchFamily="34" charset="0"/>
              </a:endParaRPr>
            </a:p>
          </p:txBody>
        </p:sp>
        <p:sp>
          <p:nvSpPr>
            <p:cNvPr id="125" name="Rounded Rectangle 9"/>
            <p:cNvSpPr/>
            <p:nvPr/>
          </p:nvSpPr>
          <p:spPr bwMode="auto">
            <a:xfrm>
              <a:off x="926743" y="4684265"/>
              <a:ext cx="1115064" cy="1140077"/>
            </a:xfrm>
            <a:prstGeom prst="roundRect">
              <a:avLst>
                <a:gd name="adj" fmla="val 9435"/>
              </a:avLst>
            </a:prstGeom>
            <a:solidFill>
              <a:srgbClr val="FFCC99"/>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68540" tIns="34271" rIns="68540" bIns="34271" numCol="1" rtlCol="0" anchor="ctr" anchorCtr="1" compatLnSpc="1">
              <a:prstTxWarp prst="textNoShape">
                <a:avLst/>
              </a:prstTxWarp>
            </a:bodyPr>
            <a:lstStyle/>
            <a:p>
              <a:pPr algn="ctr" defTabSz="685358" eaLnBrk="0" hangingPunct="0">
                <a:spcBef>
                  <a:spcPts val="0"/>
                </a:spcBef>
                <a:buClr>
                  <a:srgbClr val="000000"/>
                </a:buClr>
                <a:buNone/>
                <a:defRPr/>
              </a:pPr>
              <a:endParaRPr lang="zh-CN" altLang="en-US" sz="1200" dirty="0" smtClean="0">
                <a:latin typeface="+mn-lt"/>
                <a:ea typeface="+mn-ea"/>
              </a:endParaRPr>
            </a:p>
          </p:txBody>
        </p:sp>
        <p:sp>
          <p:nvSpPr>
            <p:cNvPr id="126" name="TextBox 125"/>
            <p:cNvSpPr txBox="1"/>
            <p:nvPr/>
          </p:nvSpPr>
          <p:spPr>
            <a:xfrm>
              <a:off x="707014" y="1537426"/>
              <a:ext cx="826776" cy="315336"/>
            </a:xfrm>
            <a:prstGeom prst="rect">
              <a:avLst/>
            </a:prstGeom>
            <a:noFill/>
          </p:spPr>
          <p:txBody>
            <a:bodyPr vert="horz" wrap="square" lIns="68444" tIns="34223" rIns="68444" bIns="34223" rtlCol="0">
              <a:spAutoFit/>
            </a:bodyPr>
            <a:lstStyle/>
            <a:p>
              <a:pPr fontAlgn="ctr">
                <a:buNone/>
              </a:pPr>
              <a:r>
                <a:rPr lang="zh-CN" altLang="en-US" sz="1600" dirty="0" smtClean="0">
                  <a:solidFill>
                    <a:srgbClr val="C00000"/>
                  </a:solidFill>
                  <a:latin typeface="+mn-lt"/>
                  <a:ea typeface="+mn-ea"/>
                  <a:cs typeface="Arial" pitchFamily="34" charset="0"/>
                </a:rPr>
                <a:t>用户侧</a:t>
              </a:r>
              <a:endParaRPr lang="en-US" altLang="zh-CN" sz="1600" dirty="0">
                <a:solidFill>
                  <a:srgbClr val="C00000"/>
                </a:solidFill>
                <a:latin typeface="+mn-lt"/>
                <a:ea typeface="+mn-ea"/>
                <a:cs typeface="Arial" pitchFamily="34" charset="0"/>
              </a:endParaRPr>
            </a:p>
          </p:txBody>
        </p:sp>
        <p:sp>
          <p:nvSpPr>
            <p:cNvPr id="128" name="Rounded Rectangle 9"/>
            <p:cNvSpPr/>
            <p:nvPr/>
          </p:nvSpPr>
          <p:spPr bwMode="auto">
            <a:xfrm>
              <a:off x="926744" y="2298612"/>
              <a:ext cx="1108569" cy="953275"/>
            </a:xfrm>
            <a:prstGeom prst="roundRect">
              <a:avLst>
                <a:gd name="adj" fmla="val 9435"/>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492" tIns="34246" rIns="68492" bIns="34246" anchor="ctr">
              <a:noAutofit/>
            </a:bodyPr>
            <a:lstStyle/>
            <a:p>
              <a:pPr algn="ctr" defTabSz="685043" fontAlgn="auto">
                <a:spcBef>
                  <a:spcPts val="0"/>
                </a:spcBef>
                <a:spcAft>
                  <a:spcPts val="0"/>
                </a:spcAft>
                <a:buClr>
                  <a:srgbClr val="000000"/>
                </a:buClr>
                <a:buNone/>
                <a:defRPr/>
              </a:pPr>
              <a:endParaRPr lang="zh-CN" altLang="en-US" sz="800" kern="0" dirty="0" smtClean="0">
                <a:latin typeface="+mn-lt"/>
                <a:ea typeface="+mn-ea"/>
                <a:cs typeface="Arial" pitchFamily="34" charset="0"/>
              </a:endParaRPr>
            </a:p>
          </p:txBody>
        </p:sp>
        <p:sp>
          <p:nvSpPr>
            <p:cNvPr id="129" name="Rounded Rectangle 9"/>
            <p:cNvSpPr/>
            <p:nvPr/>
          </p:nvSpPr>
          <p:spPr bwMode="auto">
            <a:xfrm>
              <a:off x="926743" y="3393014"/>
              <a:ext cx="1121561" cy="1140077"/>
            </a:xfrm>
            <a:prstGeom prst="roundRect">
              <a:avLst>
                <a:gd name="adj" fmla="val 9435"/>
              </a:avLst>
            </a:prstGeom>
            <a:solidFill>
              <a:srgbClr val="A9C5CF"/>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p:spPr>
          <p:txBody>
            <a:bodyPr lIns="68492" tIns="34246" rIns="68492" bIns="34246" anchor="ctr">
              <a:noAutofit/>
            </a:bodyPr>
            <a:lstStyle/>
            <a:p>
              <a:pPr algn="ctr" defTabSz="685043" fontAlgn="auto">
                <a:spcBef>
                  <a:spcPts val="0"/>
                </a:spcBef>
                <a:spcAft>
                  <a:spcPts val="0"/>
                </a:spcAft>
                <a:buClr>
                  <a:srgbClr val="000000"/>
                </a:buClr>
                <a:buNone/>
                <a:defRPr/>
              </a:pPr>
              <a:endParaRPr lang="zh-CN" altLang="en-US" sz="800" kern="0" dirty="0" smtClean="0">
                <a:latin typeface="+mn-lt"/>
                <a:ea typeface="+mn-ea"/>
                <a:cs typeface="Arial" pitchFamily="34" charset="0"/>
              </a:endParaRPr>
            </a:p>
          </p:txBody>
        </p:sp>
        <p:pic>
          <p:nvPicPr>
            <p:cNvPr id="133" name="图片 132" descr="K0_1.png"/>
            <p:cNvPicPr>
              <a:picLocks noChangeAspect="1"/>
            </p:cNvPicPr>
            <p:nvPr/>
          </p:nvPicPr>
          <p:blipFill>
            <a:blip r:embed="rId7" cstate="screen"/>
            <a:stretch>
              <a:fillRect/>
            </a:stretch>
          </p:blipFill>
          <p:spPr>
            <a:xfrm>
              <a:off x="1477118" y="2549245"/>
              <a:ext cx="469792" cy="520940"/>
            </a:xfrm>
            <a:prstGeom prst="rect">
              <a:avLst/>
            </a:prstGeom>
          </p:spPr>
        </p:pic>
        <p:sp>
          <p:nvSpPr>
            <p:cNvPr id="134" name="TextBox 133"/>
            <p:cNvSpPr txBox="1"/>
            <p:nvPr/>
          </p:nvSpPr>
          <p:spPr>
            <a:xfrm>
              <a:off x="1049730" y="4273763"/>
              <a:ext cx="984850" cy="284635"/>
            </a:xfrm>
            <a:prstGeom prst="rect">
              <a:avLst/>
            </a:prstGeom>
            <a:noFill/>
          </p:spPr>
          <p:txBody>
            <a:bodyPr wrap="square" lIns="68522" tIns="34261" rIns="68522" bIns="34261" rtlCol="0">
              <a:spAutoFit/>
            </a:bodyPr>
            <a:lstStyle/>
            <a:p>
              <a:pPr algn="ctr" fontAlgn="auto">
                <a:spcBef>
                  <a:spcPts val="0"/>
                </a:spcBef>
                <a:spcAft>
                  <a:spcPts val="0"/>
                </a:spcAft>
                <a:buNone/>
              </a:pPr>
              <a:r>
                <a:rPr lang="zh-CN" altLang="en-US" sz="1400" dirty="0" smtClean="0">
                  <a:latin typeface="+mn-lt"/>
                  <a:ea typeface="+mn-ea"/>
                  <a:cs typeface="Arial" pitchFamily="34" charset="0"/>
                </a:rPr>
                <a:t>移动终端</a:t>
              </a:r>
              <a:endParaRPr lang="en-US" altLang="zh-CN" sz="1400" dirty="0" smtClean="0">
                <a:solidFill>
                  <a:srgbClr val="000000">
                    <a:lumMod val="85000"/>
                    <a:lumOff val="15000"/>
                  </a:srgbClr>
                </a:solidFill>
                <a:latin typeface="+mn-lt"/>
                <a:ea typeface="+mn-ea"/>
                <a:cs typeface="Arial" pitchFamily="34" charset="0"/>
              </a:endParaRPr>
            </a:p>
          </p:txBody>
        </p:sp>
        <p:sp>
          <p:nvSpPr>
            <p:cNvPr id="136" name="TextBox 135"/>
            <p:cNvSpPr txBox="1"/>
            <p:nvPr/>
          </p:nvSpPr>
          <p:spPr>
            <a:xfrm>
              <a:off x="1021898" y="2989443"/>
              <a:ext cx="984850" cy="284635"/>
            </a:xfrm>
            <a:prstGeom prst="rect">
              <a:avLst/>
            </a:prstGeom>
            <a:noFill/>
          </p:spPr>
          <p:txBody>
            <a:bodyPr wrap="square" lIns="68522" tIns="34261" rIns="68522" bIns="34261" rtlCol="0">
              <a:spAutoFit/>
            </a:bodyPr>
            <a:lstStyle/>
            <a:p>
              <a:pPr algn="ctr" fontAlgn="auto">
                <a:spcBef>
                  <a:spcPts val="0"/>
                </a:spcBef>
                <a:spcAft>
                  <a:spcPts val="0"/>
                </a:spcAft>
                <a:buNone/>
              </a:pPr>
              <a:r>
                <a:rPr lang="en-US" altLang="zh-CN" sz="1400" dirty="0" smtClean="0">
                  <a:solidFill>
                    <a:srgbClr val="000000">
                      <a:lumMod val="85000"/>
                      <a:lumOff val="15000"/>
                    </a:srgbClr>
                  </a:solidFill>
                  <a:latin typeface="+mn-lt"/>
                  <a:ea typeface="+mn-ea"/>
                  <a:cs typeface="Arial" pitchFamily="34" charset="0"/>
                </a:rPr>
                <a:t>TC</a:t>
              </a:r>
              <a:endParaRPr lang="en-US" altLang="zh-CN" sz="1200" dirty="0" smtClean="0">
                <a:solidFill>
                  <a:srgbClr val="000000">
                    <a:lumMod val="85000"/>
                    <a:lumOff val="15000"/>
                  </a:srgbClr>
                </a:solidFill>
                <a:latin typeface="+mn-lt"/>
                <a:ea typeface="+mn-ea"/>
                <a:cs typeface="Arial" pitchFamily="34" charset="0"/>
              </a:endParaRPr>
            </a:p>
          </p:txBody>
        </p:sp>
        <p:pic>
          <p:nvPicPr>
            <p:cNvPr id="139" name="Picture 4" descr="C:\Users\z00161797\Desktop\ipad_air_icon.png"/>
            <p:cNvPicPr>
              <a:picLocks noChangeAspect="1" noChangeArrowheads="1"/>
            </p:cNvPicPr>
            <p:nvPr/>
          </p:nvPicPr>
          <p:blipFill>
            <a:blip r:embed="rId8" cstate="print"/>
            <a:srcRect/>
            <a:stretch>
              <a:fillRect/>
            </a:stretch>
          </p:blipFill>
          <p:spPr bwMode="auto">
            <a:xfrm>
              <a:off x="1206324" y="3756780"/>
              <a:ext cx="560565" cy="540849"/>
            </a:xfrm>
            <a:prstGeom prst="rect">
              <a:avLst/>
            </a:prstGeom>
            <a:noFill/>
          </p:spPr>
        </p:pic>
        <p:sp>
          <p:nvSpPr>
            <p:cNvPr id="142" name="矩形 141"/>
            <p:cNvSpPr/>
            <p:nvPr/>
          </p:nvSpPr>
          <p:spPr>
            <a:xfrm>
              <a:off x="955023" y="2260873"/>
              <a:ext cx="752685" cy="307657"/>
            </a:xfrm>
            <a:prstGeom prst="rect">
              <a:avLst/>
            </a:prstGeom>
          </p:spPr>
          <p:txBody>
            <a:bodyPr wrap="square" lIns="91323" tIns="45661" rIns="91323" bIns="45661">
              <a:spAutoFit/>
            </a:bodyPr>
            <a:lstStyle/>
            <a:p>
              <a:pPr algn="ctr" fontAlgn="auto">
                <a:spcBef>
                  <a:spcPts val="0"/>
                </a:spcBef>
                <a:spcAft>
                  <a:spcPts val="0"/>
                </a:spcAft>
                <a:buNone/>
              </a:pPr>
              <a:r>
                <a:rPr lang="zh-CN" altLang="en-US" sz="1400" dirty="0" smtClean="0">
                  <a:solidFill>
                    <a:srgbClr val="000000">
                      <a:lumMod val="85000"/>
                      <a:lumOff val="15000"/>
                    </a:srgbClr>
                  </a:solidFill>
                  <a:latin typeface="+mn-lt"/>
                  <a:ea typeface="+mn-ea"/>
                  <a:cs typeface="Arial" pitchFamily="34" charset="0"/>
                </a:rPr>
                <a:t>租户</a:t>
              </a:r>
              <a:r>
                <a:rPr lang="en-US" altLang="zh-CN" sz="1400" dirty="0" smtClean="0">
                  <a:solidFill>
                    <a:srgbClr val="000000">
                      <a:lumMod val="85000"/>
                      <a:lumOff val="15000"/>
                    </a:srgbClr>
                  </a:solidFill>
                  <a:latin typeface="+mn-lt"/>
                  <a:ea typeface="+mn-ea"/>
                  <a:cs typeface="Arial" pitchFamily="34" charset="0"/>
                </a:rPr>
                <a:t>X</a:t>
              </a:r>
            </a:p>
          </p:txBody>
        </p:sp>
        <p:sp>
          <p:nvSpPr>
            <p:cNvPr id="143" name="矩形 142"/>
            <p:cNvSpPr/>
            <p:nvPr/>
          </p:nvSpPr>
          <p:spPr>
            <a:xfrm>
              <a:off x="912829" y="3436727"/>
              <a:ext cx="748977" cy="307657"/>
            </a:xfrm>
            <a:prstGeom prst="rect">
              <a:avLst/>
            </a:prstGeom>
          </p:spPr>
          <p:txBody>
            <a:bodyPr wrap="square" lIns="91323" tIns="45661" rIns="91323" bIns="45661">
              <a:spAutoFit/>
            </a:bodyPr>
            <a:lstStyle/>
            <a:p>
              <a:pPr algn="ctr" fontAlgn="auto">
                <a:spcBef>
                  <a:spcPts val="0"/>
                </a:spcBef>
                <a:spcAft>
                  <a:spcPts val="0"/>
                </a:spcAft>
                <a:buNone/>
              </a:pPr>
              <a:r>
                <a:rPr lang="zh-CN" altLang="en-US" sz="1400" dirty="0" smtClean="0">
                  <a:solidFill>
                    <a:srgbClr val="000000">
                      <a:lumMod val="85000"/>
                      <a:lumOff val="15000"/>
                    </a:srgbClr>
                  </a:solidFill>
                  <a:latin typeface="+mn-lt"/>
                  <a:ea typeface="+mn-ea"/>
                  <a:cs typeface="Arial" pitchFamily="34" charset="0"/>
                </a:rPr>
                <a:t>租户</a:t>
              </a:r>
              <a:r>
                <a:rPr lang="en-US" altLang="zh-CN" sz="1400" dirty="0" smtClean="0">
                  <a:solidFill>
                    <a:srgbClr val="000000">
                      <a:lumMod val="85000"/>
                      <a:lumOff val="15000"/>
                    </a:srgbClr>
                  </a:solidFill>
                  <a:latin typeface="+mn-lt"/>
                  <a:ea typeface="+mn-ea"/>
                  <a:cs typeface="Arial" pitchFamily="34" charset="0"/>
                </a:rPr>
                <a:t>Y</a:t>
              </a:r>
            </a:p>
          </p:txBody>
        </p:sp>
        <p:sp>
          <p:nvSpPr>
            <p:cNvPr id="144" name="矩形 143"/>
            <p:cNvSpPr/>
            <p:nvPr/>
          </p:nvSpPr>
          <p:spPr>
            <a:xfrm>
              <a:off x="885067" y="4734528"/>
              <a:ext cx="730441" cy="307657"/>
            </a:xfrm>
            <a:prstGeom prst="rect">
              <a:avLst/>
            </a:prstGeom>
          </p:spPr>
          <p:txBody>
            <a:bodyPr wrap="square" lIns="91323" tIns="45661" rIns="91323" bIns="45661">
              <a:spAutoFit/>
            </a:bodyPr>
            <a:lstStyle/>
            <a:p>
              <a:pPr algn="ctr" fontAlgn="auto">
                <a:spcBef>
                  <a:spcPts val="0"/>
                </a:spcBef>
                <a:spcAft>
                  <a:spcPts val="0"/>
                </a:spcAft>
                <a:buNone/>
              </a:pPr>
              <a:r>
                <a:rPr lang="zh-CN" altLang="en-US" sz="1400" dirty="0" smtClean="0">
                  <a:solidFill>
                    <a:srgbClr val="000000">
                      <a:lumMod val="85000"/>
                      <a:lumOff val="15000"/>
                    </a:srgbClr>
                  </a:solidFill>
                  <a:latin typeface="+mn-lt"/>
                  <a:ea typeface="+mn-ea"/>
                  <a:cs typeface="Arial" pitchFamily="34" charset="0"/>
                </a:rPr>
                <a:t>租户</a:t>
              </a:r>
              <a:r>
                <a:rPr lang="en-US" altLang="zh-CN" sz="1400" dirty="0" smtClean="0">
                  <a:solidFill>
                    <a:srgbClr val="000000">
                      <a:lumMod val="85000"/>
                      <a:lumOff val="15000"/>
                    </a:srgbClr>
                  </a:solidFill>
                  <a:latin typeface="+mn-lt"/>
                  <a:ea typeface="+mn-ea"/>
                  <a:cs typeface="Arial" pitchFamily="34" charset="0"/>
                </a:rPr>
                <a:t>Z</a:t>
              </a:r>
            </a:p>
          </p:txBody>
        </p:sp>
        <p:pic>
          <p:nvPicPr>
            <p:cNvPr id="145" name="Picture 10" descr="F:\PIC\16：10_PPT_pic\ICOS\user-group-icon.png"/>
            <p:cNvPicPr>
              <a:picLocks noChangeAspect="1" noChangeArrowheads="1"/>
            </p:cNvPicPr>
            <p:nvPr/>
          </p:nvPicPr>
          <p:blipFill>
            <a:blip r:embed="rId9" cstate="screen"/>
            <a:srcRect/>
            <a:stretch>
              <a:fillRect/>
            </a:stretch>
          </p:blipFill>
          <p:spPr bwMode="auto">
            <a:xfrm>
              <a:off x="1503742" y="1708804"/>
              <a:ext cx="416492" cy="537953"/>
            </a:xfrm>
            <a:prstGeom prst="rect">
              <a:avLst/>
            </a:prstGeom>
            <a:noFill/>
          </p:spPr>
        </p:pic>
        <p:sp>
          <p:nvSpPr>
            <p:cNvPr id="146" name="TextBox 145"/>
            <p:cNvSpPr txBox="1"/>
            <p:nvPr/>
          </p:nvSpPr>
          <p:spPr>
            <a:xfrm>
              <a:off x="1329572" y="1472872"/>
              <a:ext cx="1012460" cy="284635"/>
            </a:xfrm>
            <a:prstGeom prst="rect">
              <a:avLst/>
            </a:prstGeom>
            <a:noFill/>
          </p:spPr>
          <p:txBody>
            <a:bodyPr wrap="square" lIns="68519" tIns="34261" rIns="68519" bIns="34261" rtlCol="0">
              <a:spAutoFit/>
            </a:bodyPr>
            <a:lstStyle/>
            <a:p>
              <a:pPr defTabSz="684974" fontAlgn="auto">
                <a:spcBef>
                  <a:spcPts val="0"/>
                </a:spcBef>
                <a:spcAft>
                  <a:spcPts val="0"/>
                </a:spcAft>
                <a:buClrTx/>
                <a:buNone/>
                <a:defRPr/>
              </a:pPr>
              <a:r>
                <a:rPr lang="zh-CN" altLang="en-US" sz="1400" kern="0" dirty="0" smtClean="0">
                  <a:latin typeface="+mn-lt"/>
                  <a:ea typeface="+mn-ea"/>
                  <a:cs typeface="Arial" pitchFamily="34" charset="0"/>
                </a:rPr>
                <a:t>最终用户</a:t>
              </a:r>
              <a:endParaRPr lang="zh-CN" altLang="en-US" sz="1400" kern="0" dirty="0">
                <a:latin typeface="+mn-lt"/>
                <a:ea typeface="+mn-ea"/>
                <a:cs typeface="Arial" pitchFamily="34" charset="0"/>
              </a:endParaRPr>
            </a:p>
          </p:txBody>
        </p:sp>
        <p:grpSp>
          <p:nvGrpSpPr>
            <p:cNvPr id="2" name="组合 120"/>
            <p:cNvGrpSpPr/>
            <p:nvPr/>
          </p:nvGrpSpPr>
          <p:grpSpPr>
            <a:xfrm>
              <a:off x="1111524" y="4940400"/>
              <a:ext cx="923788" cy="921169"/>
              <a:chOff x="640811" y="3225112"/>
              <a:chExt cx="959427" cy="929287"/>
            </a:xfrm>
          </p:grpSpPr>
          <p:pic>
            <p:nvPicPr>
              <p:cNvPr id="112" name="Picture 8" descr="F:\PIC\16：10_PPT_pic\ICOS\Portable-Computer-icon.png"/>
              <p:cNvPicPr>
                <a:picLocks noChangeAspect="1" noChangeArrowheads="1"/>
              </p:cNvPicPr>
              <p:nvPr/>
            </p:nvPicPr>
            <p:blipFill>
              <a:blip r:embed="rId10" cstate="screen"/>
              <a:srcRect/>
              <a:stretch>
                <a:fillRect/>
              </a:stretch>
            </p:blipFill>
            <p:spPr bwMode="auto">
              <a:xfrm>
                <a:off x="679566" y="3225112"/>
                <a:ext cx="648360" cy="659078"/>
              </a:xfrm>
              <a:prstGeom prst="rect">
                <a:avLst/>
              </a:prstGeom>
              <a:noFill/>
            </p:spPr>
          </p:pic>
          <p:sp>
            <p:nvSpPr>
              <p:cNvPr id="114" name="TextBox 113"/>
              <p:cNvSpPr txBox="1"/>
              <p:nvPr/>
            </p:nvSpPr>
            <p:spPr>
              <a:xfrm>
                <a:off x="640811" y="3867256"/>
                <a:ext cx="959427" cy="287143"/>
              </a:xfrm>
              <a:prstGeom prst="rect">
                <a:avLst/>
              </a:prstGeom>
              <a:noFill/>
            </p:spPr>
            <p:txBody>
              <a:bodyPr wrap="square" lIns="68519" tIns="34261" rIns="68519" bIns="34261" rtlCol="0">
                <a:spAutoFit/>
              </a:bodyPr>
              <a:lstStyle/>
              <a:p>
                <a:pPr defTabSz="684974" fontAlgn="auto">
                  <a:spcBef>
                    <a:spcPts val="0"/>
                  </a:spcBef>
                  <a:spcAft>
                    <a:spcPts val="0"/>
                  </a:spcAft>
                  <a:buClrTx/>
                  <a:buNone/>
                  <a:defRPr/>
                </a:pPr>
                <a:r>
                  <a:rPr lang="zh-CN" altLang="en-US" sz="1400" kern="0" dirty="0" smtClean="0">
                    <a:latin typeface="+mn-lt"/>
                    <a:ea typeface="+mn-ea"/>
                    <a:cs typeface="Arial" pitchFamily="34" charset="0"/>
                  </a:rPr>
                  <a:t>便携电脑</a:t>
                </a:r>
                <a:endParaRPr lang="zh-CN" altLang="en-US" sz="1400" kern="0" dirty="0">
                  <a:latin typeface="+mn-lt"/>
                  <a:ea typeface="+mn-ea"/>
                  <a:cs typeface="Arial" pitchFamily="34" charset="0"/>
                </a:endParaRPr>
              </a:p>
            </p:txBody>
          </p:sp>
        </p:grpSp>
        <p:pic>
          <p:nvPicPr>
            <p:cNvPr id="64" name="图片 63"/>
            <p:cNvPicPr/>
            <p:nvPr/>
          </p:nvPicPr>
          <p:blipFill>
            <a:blip r:embed="rId11" cstate="screen">
              <a:extLst>
                <a:ext uri="{28A0092B-C50C-407E-A947-70E740481C1C}">
                  <a14:useLocalDpi xmlns:a14="http://schemas.microsoft.com/office/drawing/2010/main"/>
                </a:ext>
              </a:extLst>
            </a:blip>
            <a:stretch>
              <a:fillRect/>
            </a:stretch>
          </p:blipFill>
          <p:spPr>
            <a:xfrm>
              <a:off x="981506" y="2580783"/>
              <a:ext cx="582861" cy="447884"/>
            </a:xfrm>
            <a:prstGeom prst="rect">
              <a:avLst/>
            </a:prstGeom>
          </p:spPr>
        </p:pic>
      </p:grpSp>
      <p:sp>
        <p:nvSpPr>
          <p:cNvPr id="65" name="标题 64"/>
          <p:cNvSpPr>
            <a:spLocks noGrp="1"/>
          </p:cNvSpPr>
          <p:nvPr>
            <p:ph type="title"/>
          </p:nvPr>
        </p:nvSpPr>
        <p:spPr/>
        <p:txBody>
          <a:bodyPr/>
          <a:lstStyle/>
          <a:p>
            <a:pPr lvl="0"/>
            <a:r>
              <a:rPr lang="en-US" altLang="zh-CN" dirty="0" err="1" smtClean="0"/>
              <a:t>DaaS</a:t>
            </a:r>
            <a:r>
              <a:rPr lang="zh-CN" altLang="en-US" dirty="0" smtClean="0"/>
              <a:t>公有云模式</a:t>
            </a:r>
            <a:endParaRPr lang="zh-CN" altLang="en-US" dirty="0"/>
          </a:p>
        </p:txBody>
      </p:sp>
      <p:sp>
        <p:nvSpPr>
          <p:cNvPr id="5" name="文本占位符 4"/>
          <p:cNvSpPr>
            <a:spLocks noGrp="1"/>
          </p:cNvSpPr>
          <p:nvPr>
            <p:ph type="body" sz="quarter" idx="10"/>
          </p:nvPr>
        </p:nvSpPr>
        <p:spPr>
          <a:xfrm>
            <a:off x="6755888" y="1376363"/>
            <a:ext cx="1848362" cy="3924300"/>
          </a:xfrm>
        </p:spPr>
        <p:txBody>
          <a:bodyPr/>
          <a:lstStyle/>
          <a:p>
            <a:r>
              <a:rPr lang="zh-CN" altLang="en-US" sz="1400" dirty="0" smtClean="0"/>
              <a:t>公有云平台上一键自动化部署桌面管理系统</a:t>
            </a:r>
            <a:r>
              <a:rPr lang="zh-CN" altLang="en-US" sz="1400" dirty="0"/>
              <a:t>。</a:t>
            </a:r>
            <a:endParaRPr lang="zh-CN" altLang="en-US" sz="1400" dirty="0" smtClean="0"/>
          </a:p>
          <a:p>
            <a:r>
              <a:rPr lang="zh-CN" altLang="en-US" sz="1400" dirty="0" smtClean="0"/>
              <a:t>互联网或</a:t>
            </a:r>
            <a:r>
              <a:rPr lang="en-US" altLang="zh-CN" sz="1400" dirty="0" smtClean="0"/>
              <a:t>VPN</a:t>
            </a:r>
            <a:r>
              <a:rPr lang="zh-CN" altLang="en-US" sz="1400" dirty="0" smtClean="0"/>
              <a:t>访问云桌面，体验受网络</a:t>
            </a:r>
            <a:r>
              <a:rPr lang="en-US" altLang="zh-CN" sz="1400" dirty="0" err="1" smtClean="0"/>
              <a:t>QoS</a:t>
            </a:r>
            <a:r>
              <a:rPr lang="zh-CN" altLang="en-US" sz="1400" dirty="0" smtClean="0"/>
              <a:t>影响。</a:t>
            </a:r>
          </a:p>
          <a:p>
            <a:r>
              <a:rPr lang="zh-CN" altLang="en-US" sz="1400" dirty="0" smtClean="0"/>
              <a:t>线上运营，自助服务，在线计费。</a:t>
            </a:r>
          </a:p>
          <a:p>
            <a:r>
              <a:rPr lang="zh-CN" altLang="en-US" sz="1400" dirty="0" smtClean="0"/>
              <a:t>运营商代维。</a:t>
            </a:r>
          </a:p>
          <a:p>
            <a:r>
              <a:rPr lang="zh-CN" altLang="en-US" sz="1400" dirty="0" smtClean="0"/>
              <a:t>随华为公有云解决方案整体销售，不单独提供</a:t>
            </a:r>
            <a:r>
              <a:rPr lang="en-US" altLang="zh-CN" sz="1400" dirty="0" err="1" smtClean="0"/>
              <a:t>DaaS</a:t>
            </a:r>
            <a:r>
              <a:rPr lang="zh-CN" altLang="en-US" sz="1400" dirty="0" smtClean="0"/>
              <a:t>。</a:t>
            </a:r>
            <a:endParaRPr lang="en-US" altLang="zh-CN" sz="1400" dirty="0"/>
          </a:p>
        </p:txBody>
      </p:sp>
    </p:spTree>
    <p:extLst>
      <p:ext uri="{BB962C8B-B14F-4D97-AF65-F5344CB8AC3E}">
        <p14:creationId xmlns:p14="http://schemas.microsoft.com/office/powerpoint/2010/main" val="206914176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基于客户端自主业务容灾方案</a:t>
            </a:r>
            <a:endParaRPr lang="en-US" dirty="0"/>
          </a:p>
        </p:txBody>
      </p:sp>
      <p:sp>
        <p:nvSpPr>
          <p:cNvPr id="3" name="文本占位符 2"/>
          <p:cNvSpPr>
            <a:spLocks noGrp="1"/>
          </p:cNvSpPr>
          <p:nvPr>
            <p:ph type="body" sz="quarter" idx="10"/>
          </p:nvPr>
        </p:nvSpPr>
        <p:spPr/>
        <p:txBody>
          <a:bodyPr/>
          <a:lstStyle/>
          <a:p>
            <a:r>
              <a:rPr lang="zh-CN" altLang="en-US" sz="2000" dirty="0" smtClean="0"/>
              <a:t>采用基于</a:t>
            </a:r>
            <a:r>
              <a:rPr lang="en-US" sz="2000" dirty="0" err="1" smtClean="0"/>
              <a:t>CloudClient</a:t>
            </a:r>
            <a:r>
              <a:rPr lang="zh-CN" altLang="en-US" sz="2000" dirty="0" smtClean="0"/>
              <a:t>进行对</a:t>
            </a:r>
            <a:r>
              <a:rPr lang="en-US" sz="2000" dirty="0" smtClean="0"/>
              <a:t>VLB</a:t>
            </a:r>
            <a:r>
              <a:rPr lang="zh-CN" altLang="en-US" sz="2000" dirty="0" smtClean="0"/>
              <a:t>进行健康检查进行容灾切换的方式适用于小规模、简单而且不需要进行数据容灾的场景，如</a:t>
            </a:r>
            <a:r>
              <a:rPr lang="en-US" sz="2000" dirty="0" smtClean="0"/>
              <a:t>:</a:t>
            </a:r>
            <a:r>
              <a:rPr lang="zh-CN" altLang="en-US" sz="2000" dirty="0" smtClean="0"/>
              <a:t>营业厅、客服坐席、呼叫中心等。</a:t>
            </a:r>
            <a:endParaRPr lang="en-US" sz="2000" dirty="0"/>
          </a:p>
        </p:txBody>
      </p:sp>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1"/>
          <p:cNvGraphicFramePr>
            <a:graphicFrameLocks noChangeAspect="1"/>
          </p:cNvGraphicFramePr>
          <p:nvPr>
            <p:extLst>
              <p:ext uri="{D42A27DB-BD31-4B8C-83A1-F6EECF244321}">
                <p14:modId xmlns:p14="http://schemas.microsoft.com/office/powerpoint/2010/main" val="793713657"/>
              </p:ext>
            </p:extLst>
          </p:nvPr>
        </p:nvGraphicFramePr>
        <p:xfrm>
          <a:off x="1763713" y="2744788"/>
          <a:ext cx="5657850" cy="3471862"/>
        </p:xfrm>
        <a:graphic>
          <a:graphicData uri="http://schemas.openxmlformats.org/presentationml/2006/ole">
            <mc:AlternateContent xmlns:mc="http://schemas.openxmlformats.org/markup-compatibility/2006">
              <mc:Choice xmlns:v="urn:schemas-microsoft-com:vml" Requires="v">
                <p:oleObj spid="_x0000_s3142" name="Visio" r:id="rId4" imgW="5195607" imgH="3359632" progId="Visio.Drawing.11">
                  <p:embed/>
                </p:oleObj>
              </mc:Choice>
              <mc:Fallback>
                <p:oleObj name="Visio" r:id="rId4" imgW="5195607" imgH="3359632" progId="Visio.Drawing.11">
                  <p:embed/>
                  <p:pic>
                    <p:nvPicPr>
                      <p:cNvPr id="0" name=""/>
                      <p:cNvPicPr>
                        <a:picLocks noChangeAspect="1" noChangeArrowheads="1"/>
                      </p:cNvPicPr>
                      <p:nvPr/>
                    </p:nvPicPr>
                    <p:blipFill>
                      <a:blip r:embed="rId5"/>
                      <a:srcRect/>
                      <a:stretch>
                        <a:fillRect/>
                      </a:stretch>
                    </p:blipFill>
                    <p:spPr bwMode="auto">
                      <a:xfrm>
                        <a:off x="1763713" y="2744788"/>
                        <a:ext cx="5657850" cy="3471862"/>
                      </a:xfrm>
                      <a:prstGeom prst="rect">
                        <a:avLst/>
                      </a:prstGeom>
                      <a:noFill/>
                      <a:extLst/>
                    </p:spPr>
                  </p:pic>
                </p:oleObj>
              </mc:Fallback>
            </mc:AlternateContent>
          </a:graphicData>
        </a:graphic>
      </p:graphicFrame>
    </p:spTree>
    <p:extLst>
      <p:ext uri="{BB962C8B-B14F-4D97-AF65-F5344CB8AC3E}">
        <p14:creationId xmlns:p14="http://schemas.microsoft.com/office/powerpoint/2010/main" val="2319382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基于客户端自主业务容灾方案</a:t>
            </a:r>
            <a:endParaRPr lang="en-US" dirty="0"/>
          </a:p>
        </p:txBody>
      </p:sp>
      <p:sp>
        <p:nvSpPr>
          <p:cNvPr id="3" name="文本占位符 2"/>
          <p:cNvSpPr>
            <a:spLocks noGrp="1"/>
          </p:cNvSpPr>
          <p:nvPr>
            <p:ph type="body" sz="quarter" idx="10"/>
          </p:nvPr>
        </p:nvSpPr>
        <p:spPr/>
        <p:txBody>
          <a:bodyPr/>
          <a:lstStyle/>
          <a:p>
            <a:r>
              <a:rPr lang="zh-CN" altLang="en-US" sz="2000" dirty="0" smtClean="0"/>
              <a:t>采用基于</a:t>
            </a:r>
            <a:r>
              <a:rPr lang="en-US" sz="2000" dirty="0" err="1" smtClean="0"/>
              <a:t>CloudClient</a:t>
            </a:r>
            <a:r>
              <a:rPr lang="zh-CN" altLang="en-US" sz="2000" dirty="0" smtClean="0"/>
              <a:t>进行对</a:t>
            </a:r>
            <a:r>
              <a:rPr lang="en-US" sz="2000" dirty="0" smtClean="0"/>
              <a:t>VLB</a:t>
            </a:r>
            <a:r>
              <a:rPr lang="zh-CN" altLang="en-US" sz="2000" dirty="0" smtClean="0"/>
              <a:t>进行健康检查进行容灾切换的方式适用于小规模、简单而且不需要进行数据容灾的场景，如</a:t>
            </a:r>
            <a:r>
              <a:rPr lang="en-US" sz="2000" dirty="0" smtClean="0"/>
              <a:t>:</a:t>
            </a:r>
            <a:r>
              <a:rPr lang="zh-CN" altLang="en-US" sz="2000" dirty="0" smtClean="0"/>
              <a:t>营业厅、客服坐席、呼叫中心等。</a:t>
            </a:r>
            <a:endParaRPr lang="en-US" sz="2000" dirty="0"/>
          </a:p>
        </p:txBody>
      </p:sp>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1"/>
          <p:cNvGraphicFramePr>
            <a:graphicFrameLocks noChangeAspect="1"/>
          </p:cNvGraphicFramePr>
          <p:nvPr>
            <p:extLst>
              <p:ext uri="{D42A27DB-BD31-4B8C-83A1-F6EECF244321}">
                <p14:modId xmlns:p14="http://schemas.microsoft.com/office/powerpoint/2010/main" val="1792780864"/>
              </p:ext>
            </p:extLst>
          </p:nvPr>
        </p:nvGraphicFramePr>
        <p:xfrm>
          <a:off x="1763713" y="2744788"/>
          <a:ext cx="5657850" cy="3471862"/>
        </p:xfrm>
        <a:graphic>
          <a:graphicData uri="http://schemas.openxmlformats.org/presentationml/2006/ole">
            <mc:AlternateContent xmlns:mc="http://schemas.openxmlformats.org/markup-compatibility/2006">
              <mc:Choice xmlns:v="urn:schemas-microsoft-com:vml" Requires="v">
                <p:oleObj spid="_x0000_s10292" name="Visio" r:id="rId4" imgW="5195607" imgH="3359632" progId="Visio.Drawing.11">
                  <p:embed/>
                </p:oleObj>
              </mc:Choice>
              <mc:Fallback>
                <p:oleObj name="Visio" r:id="rId4" imgW="5195607" imgH="3359632" progId="Visio.Drawing.11">
                  <p:embed/>
                  <p:pic>
                    <p:nvPicPr>
                      <p:cNvPr id="0" name=""/>
                      <p:cNvPicPr>
                        <a:picLocks noChangeAspect="1" noChangeArrowheads="1"/>
                      </p:cNvPicPr>
                      <p:nvPr/>
                    </p:nvPicPr>
                    <p:blipFill>
                      <a:blip r:embed="rId5"/>
                      <a:srcRect/>
                      <a:stretch>
                        <a:fillRect/>
                      </a:stretch>
                    </p:blipFill>
                    <p:spPr bwMode="auto">
                      <a:xfrm>
                        <a:off x="1763713" y="2744788"/>
                        <a:ext cx="5657850" cy="3471862"/>
                      </a:xfrm>
                      <a:prstGeom prst="rect">
                        <a:avLst/>
                      </a:prstGeom>
                      <a:noFill/>
                      <a:extLst/>
                    </p:spPr>
                  </p:pic>
                </p:oleObj>
              </mc:Fallback>
            </mc:AlternateContent>
          </a:graphicData>
        </a:graphic>
      </p:graphicFrame>
    </p:spTree>
    <p:extLst>
      <p:ext uri="{BB962C8B-B14F-4D97-AF65-F5344CB8AC3E}">
        <p14:creationId xmlns:p14="http://schemas.microsoft.com/office/powerpoint/2010/main" val="1575091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GSLB</a:t>
            </a:r>
            <a:r>
              <a:rPr lang="zh-CN" altLang="en-US" smtClean="0"/>
              <a:t>业务容灾方案</a:t>
            </a:r>
            <a:endParaRPr lang="en-US" dirty="0"/>
          </a:p>
        </p:txBody>
      </p:sp>
      <p:sp>
        <p:nvSpPr>
          <p:cNvPr id="3" name="文本占位符 2"/>
          <p:cNvSpPr>
            <a:spLocks noGrp="1"/>
          </p:cNvSpPr>
          <p:nvPr>
            <p:ph type="body" sz="quarter" idx="10"/>
          </p:nvPr>
        </p:nvSpPr>
        <p:spPr/>
        <p:txBody>
          <a:bodyPr/>
          <a:lstStyle/>
          <a:p>
            <a:r>
              <a:rPr lang="en-US" dirty="0" smtClean="0"/>
              <a:t>GSLB</a:t>
            </a:r>
            <a:r>
              <a:rPr lang="zh-CN" altLang="en-US" dirty="0" smtClean="0"/>
              <a:t>充当了客户端（包括</a:t>
            </a:r>
            <a:r>
              <a:rPr lang="en-US" dirty="0" smtClean="0"/>
              <a:t>TC</a:t>
            </a:r>
            <a:r>
              <a:rPr lang="zh-CN" altLang="en-US" dirty="0" smtClean="0"/>
              <a:t>和</a:t>
            </a:r>
            <a:r>
              <a:rPr lang="en-US" dirty="0" smtClean="0"/>
              <a:t>SC</a:t>
            </a:r>
            <a:r>
              <a:rPr lang="zh-CN" altLang="en-US" dirty="0" smtClean="0"/>
              <a:t>）的</a:t>
            </a:r>
            <a:r>
              <a:rPr lang="en-US" dirty="0" smtClean="0"/>
              <a:t>DNS</a:t>
            </a:r>
            <a:r>
              <a:rPr lang="zh-CN" altLang="en-US" dirty="0" smtClean="0"/>
              <a:t>服务器，</a:t>
            </a:r>
            <a:r>
              <a:rPr lang="en-US" dirty="0" smtClean="0"/>
              <a:t>GSLB</a:t>
            </a:r>
            <a:r>
              <a:rPr lang="zh-CN" altLang="en-US" dirty="0" smtClean="0"/>
              <a:t>定时检查两个数据中心的</a:t>
            </a:r>
            <a:r>
              <a:rPr lang="en-US" dirty="0" err="1" smtClean="0"/>
              <a:t>vLB</a:t>
            </a:r>
            <a:r>
              <a:rPr lang="zh-CN" altLang="en-US" dirty="0" smtClean="0"/>
              <a:t>的健康状态。</a:t>
            </a:r>
            <a:endParaRPr lang="en-US" dirty="0"/>
          </a:p>
        </p:txBody>
      </p:sp>
      <p:sp>
        <p:nvSpPr>
          <p:cNvPr id="8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193" name="Object 1"/>
          <p:cNvGraphicFramePr>
            <a:graphicFrameLocks noChangeAspect="1"/>
          </p:cNvGraphicFramePr>
          <p:nvPr>
            <p:extLst>
              <p:ext uri="{D42A27DB-BD31-4B8C-83A1-F6EECF244321}">
                <p14:modId xmlns:p14="http://schemas.microsoft.com/office/powerpoint/2010/main" val="1631636401"/>
              </p:ext>
            </p:extLst>
          </p:nvPr>
        </p:nvGraphicFramePr>
        <p:xfrm>
          <a:off x="1777029" y="2420888"/>
          <a:ext cx="5891315" cy="3741601"/>
        </p:xfrm>
        <a:graphic>
          <a:graphicData uri="http://schemas.openxmlformats.org/presentationml/2006/ole">
            <mc:AlternateContent xmlns:mc="http://schemas.openxmlformats.org/markup-compatibility/2006">
              <mc:Choice xmlns:v="urn:schemas-microsoft-com:vml" Requires="v">
                <p:oleObj spid="_x0000_s4165" name="Visio" r:id="rId4" imgW="6095737" imgH="3359632" progId="Visio.Drawing.11">
                  <p:embed/>
                </p:oleObj>
              </mc:Choice>
              <mc:Fallback>
                <p:oleObj name="Visio" r:id="rId4" imgW="6095737" imgH="3359632" progId="Visio.Drawing.11">
                  <p:embed/>
                  <p:pic>
                    <p:nvPicPr>
                      <p:cNvPr id="0" name=""/>
                      <p:cNvPicPr>
                        <a:picLocks noChangeAspect="1" noChangeArrowheads="1"/>
                      </p:cNvPicPr>
                      <p:nvPr/>
                    </p:nvPicPr>
                    <p:blipFill>
                      <a:blip r:embed="rId5"/>
                      <a:srcRect/>
                      <a:stretch>
                        <a:fillRect/>
                      </a:stretch>
                    </p:blipFill>
                    <p:spPr bwMode="auto">
                      <a:xfrm>
                        <a:off x="1777029" y="2420888"/>
                        <a:ext cx="5891315" cy="37416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99325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smtClean="0"/>
              <a:t>GSLB</a:t>
            </a:r>
            <a:r>
              <a:rPr lang="zh-CN" altLang="en-US" smtClean="0"/>
              <a:t>业务容灾方案</a:t>
            </a:r>
            <a:endParaRPr lang="en-US" dirty="0"/>
          </a:p>
        </p:txBody>
      </p:sp>
      <p:sp>
        <p:nvSpPr>
          <p:cNvPr id="5" name="文本占位符 2"/>
          <p:cNvSpPr>
            <a:spLocks noGrp="1"/>
          </p:cNvSpPr>
          <p:nvPr>
            <p:ph type="body" sz="quarter" idx="10"/>
          </p:nvPr>
        </p:nvSpPr>
        <p:spPr/>
        <p:txBody>
          <a:bodyPr/>
          <a:lstStyle/>
          <a:p>
            <a:r>
              <a:rPr lang="en-US" smtClean="0"/>
              <a:t>GSLB</a:t>
            </a:r>
            <a:r>
              <a:rPr lang="zh-CN" altLang="en-US" smtClean="0"/>
              <a:t>充当了客户端（包括</a:t>
            </a:r>
            <a:r>
              <a:rPr lang="en-US" smtClean="0"/>
              <a:t>TC</a:t>
            </a:r>
            <a:r>
              <a:rPr lang="zh-CN" altLang="en-US" smtClean="0"/>
              <a:t>和</a:t>
            </a:r>
            <a:r>
              <a:rPr lang="en-US" smtClean="0"/>
              <a:t>SC</a:t>
            </a:r>
            <a:r>
              <a:rPr lang="zh-CN" altLang="en-US" smtClean="0"/>
              <a:t>）的</a:t>
            </a:r>
            <a:r>
              <a:rPr lang="en-US" smtClean="0"/>
              <a:t>DNS</a:t>
            </a:r>
            <a:r>
              <a:rPr lang="zh-CN" altLang="en-US" smtClean="0"/>
              <a:t>服务器，</a:t>
            </a:r>
            <a:r>
              <a:rPr lang="en-US" smtClean="0"/>
              <a:t>GSLB</a:t>
            </a:r>
            <a:r>
              <a:rPr lang="zh-CN" altLang="en-US" smtClean="0"/>
              <a:t>定时检查两个数据中心的</a:t>
            </a:r>
            <a:r>
              <a:rPr lang="en-US" smtClean="0"/>
              <a:t>vLB</a:t>
            </a:r>
            <a:r>
              <a:rPr lang="zh-CN" altLang="en-US" smtClean="0"/>
              <a:t>的健康状态。</a:t>
            </a:r>
            <a:endParaRPr lang="en-US" dirty="0"/>
          </a:p>
        </p:txBody>
      </p:sp>
      <p:graphicFrame>
        <p:nvGraphicFramePr>
          <p:cNvPr id="7" name="Object 1"/>
          <p:cNvGraphicFramePr>
            <a:graphicFrameLocks noChangeAspect="1"/>
          </p:cNvGraphicFramePr>
          <p:nvPr>
            <p:extLst>
              <p:ext uri="{D42A27DB-BD31-4B8C-83A1-F6EECF244321}">
                <p14:modId xmlns:p14="http://schemas.microsoft.com/office/powerpoint/2010/main" val="920987742"/>
              </p:ext>
            </p:extLst>
          </p:nvPr>
        </p:nvGraphicFramePr>
        <p:xfrm>
          <a:off x="1777029" y="2420888"/>
          <a:ext cx="5891315" cy="3741601"/>
        </p:xfrm>
        <a:graphic>
          <a:graphicData uri="http://schemas.openxmlformats.org/presentationml/2006/ole">
            <mc:AlternateContent xmlns:mc="http://schemas.openxmlformats.org/markup-compatibility/2006">
              <mc:Choice xmlns:v="urn:schemas-microsoft-com:vml" Requires="v">
                <p:oleObj spid="_x0000_s5190" name="Visio" r:id="rId4" imgW="6095737" imgH="3359632" progId="Visio.Drawing.11">
                  <p:embed/>
                </p:oleObj>
              </mc:Choice>
              <mc:Fallback>
                <p:oleObj name="Visio" r:id="rId4" imgW="6095737" imgH="3359632" progId="Visio.Drawing.11">
                  <p:embed/>
                  <p:pic>
                    <p:nvPicPr>
                      <p:cNvPr id="0" name=""/>
                      <p:cNvPicPr>
                        <a:picLocks noChangeAspect="1" noChangeArrowheads="1"/>
                      </p:cNvPicPr>
                      <p:nvPr/>
                    </p:nvPicPr>
                    <p:blipFill>
                      <a:blip r:embed="rId5"/>
                      <a:srcRect/>
                      <a:stretch>
                        <a:fillRect/>
                      </a:stretch>
                    </p:blipFill>
                    <p:spPr bwMode="auto">
                      <a:xfrm>
                        <a:off x="1777029" y="2420888"/>
                        <a:ext cx="5891315" cy="37416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6772481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smtClean="0"/>
              <a:t>GSLB</a:t>
            </a:r>
            <a:r>
              <a:rPr lang="zh-CN" altLang="en-US" smtClean="0"/>
              <a:t>业务容灾方案</a:t>
            </a:r>
            <a:endParaRPr lang="en-US" dirty="0"/>
          </a:p>
        </p:txBody>
      </p:sp>
      <p:sp>
        <p:nvSpPr>
          <p:cNvPr id="5" name="文本占位符 2"/>
          <p:cNvSpPr>
            <a:spLocks noGrp="1"/>
          </p:cNvSpPr>
          <p:nvPr>
            <p:ph type="body" sz="quarter" idx="10"/>
          </p:nvPr>
        </p:nvSpPr>
        <p:spPr/>
        <p:txBody>
          <a:bodyPr/>
          <a:lstStyle/>
          <a:p>
            <a:r>
              <a:rPr lang="en-US" smtClean="0"/>
              <a:t>GSLB</a:t>
            </a:r>
            <a:r>
              <a:rPr lang="zh-CN" altLang="en-US" smtClean="0"/>
              <a:t>充当了客户端（包括</a:t>
            </a:r>
            <a:r>
              <a:rPr lang="en-US" smtClean="0"/>
              <a:t>TC</a:t>
            </a:r>
            <a:r>
              <a:rPr lang="zh-CN" altLang="en-US" smtClean="0"/>
              <a:t>和</a:t>
            </a:r>
            <a:r>
              <a:rPr lang="en-US" smtClean="0"/>
              <a:t>SC</a:t>
            </a:r>
            <a:r>
              <a:rPr lang="zh-CN" altLang="en-US" smtClean="0"/>
              <a:t>）的</a:t>
            </a:r>
            <a:r>
              <a:rPr lang="en-US" smtClean="0"/>
              <a:t>DNS</a:t>
            </a:r>
            <a:r>
              <a:rPr lang="zh-CN" altLang="en-US" smtClean="0"/>
              <a:t>服务器，</a:t>
            </a:r>
            <a:r>
              <a:rPr lang="en-US" smtClean="0"/>
              <a:t>GSLB</a:t>
            </a:r>
            <a:r>
              <a:rPr lang="zh-CN" altLang="en-US" smtClean="0"/>
              <a:t>定时检查两个数据中心的</a:t>
            </a:r>
            <a:r>
              <a:rPr lang="en-US" smtClean="0"/>
              <a:t>vLB</a:t>
            </a:r>
            <a:r>
              <a:rPr lang="zh-CN" altLang="en-US" smtClean="0"/>
              <a:t>的健康状态。</a:t>
            </a:r>
            <a:endParaRPr lang="en-US" dirty="0"/>
          </a:p>
        </p:txBody>
      </p:sp>
      <p:graphicFrame>
        <p:nvGraphicFramePr>
          <p:cNvPr id="7" name="Object 1"/>
          <p:cNvGraphicFramePr>
            <a:graphicFrameLocks noChangeAspect="1"/>
          </p:cNvGraphicFramePr>
          <p:nvPr>
            <p:extLst>
              <p:ext uri="{D42A27DB-BD31-4B8C-83A1-F6EECF244321}">
                <p14:modId xmlns:p14="http://schemas.microsoft.com/office/powerpoint/2010/main" val="401800963"/>
              </p:ext>
            </p:extLst>
          </p:nvPr>
        </p:nvGraphicFramePr>
        <p:xfrm>
          <a:off x="1777029" y="2420888"/>
          <a:ext cx="5891315" cy="3741601"/>
        </p:xfrm>
        <a:graphic>
          <a:graphicData uri="http://schemas.openxmlformats.org/presentationml/2006/ole">
            <mc:AlternateContent xmlns:mc="http://schemas.openxmlformats.org/markup-compatibility/2006">
              <mc:Choice xmlns:v="urn:schemas-microsoft-com:vml" Requires="v">
                <p:oleObj spid="_x0000_s8257" name="Visio" r:id="rId4" imgW="6095737" imgH="3359632" progId="Visio.Drawing.11">
                  <p:embed/>
                </p:oleObj>
              </mc:Choice>
              <mc:Fallback>
                <p:oleObj name="Visio" r:id="rId4" imgW="6095737" imgH="3359632" progId="Visio.Drawing.11">
                  <p:embed/>
                  <p:pic>
                    <p:nvPicPr>
                      <p:cNvPr id="0" name=""/>
                      <p:cNvPicPr>
                        <a:picLocks noChangeAspect="1" noChangeArrowheads="1"/>
                      </p:cNvPicPr>
                      <p:nvPr/>
                    </p:nvPicPr>
                    <p:blipFill>
                      <a:blip r:embed="rId5"/>
                      <a:srcRect/>
                      <a:stretch>
                        <a:fillRect/>
                      </a:stretch>
                    </p:blipFill>
                    <p:spPr bwMode="auto">
                      <a:xfrm>
                        <a:off x="1777029" y="2420888"/>
                        <a:ext cx="5891315" cy="37416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267218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6"/>
          <p:cNvSpPr>
            <a:spLocks noGrp="1" noChangeArrowheads="1"/>
          </p:cNvSpPr>
          <p:nvPr>
            <p:ph idx="1"/>
          </p:nvPr>
        </p:nvSpPr>
        <p:spPr/>
        <p:txBody>
          <a:bodyPr/>
          <a:lstStyle/>
          <a:p>
            <a:r>
              <a:rPr lang="zh-CN" altLang="en-US" dirty="0" smtClean="0"/>
              <a:t>学完本课程后，您将能够</a:t>
            </a:r>
            <a:r>
              <a:rPr lang="en-US" altLang="zh-CN" dirty="0" smtClean="0"/>
              <a:t>:</a:t>
            </a:r>
          </a:p>
          <a:p>
            <a:pPr lvl="1"/>
            <a:r>
              <a:rPr lang="zh-CN" altLang="en-US" dirty="0" smtClean="0"/>
              <a:t>了解华为桌面云系统架构</a:t>
            </a:r>
          </a:p>
          <a:p>
            <a:pPr lvl="1"/>
            <a:r>
              <a:rPr lang="zh-CN" altLang="en-US" dirty="0" smtClean="0"/>
              <a:t>熟悉华为桌面云方案特点及应用场景</a:t>
            </a:r>
          </a:p>
        </p:txBody>
      </p:sp>
    </p:spTree>
    <p:extLst>
      <p:ext uri="{BB962C8B-B14F-4D97-AF65-F5344CB8AC3E}">
        <p14:creationId xmlns:p14="http://schemas.microsoft.com/office/powerpoint/2010/main" val="1550180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GSLB+NAS</a:t>
            </a:r>
            <a:r>
              <a:rPr lang="zh-CN" altLang="en-US" smtClean="0"/>
              <a:t>远程复制容灾方案</a:t>
            </a:r>
            <a:endParaRPr lang="en-US" dirty="0"/>
          </a:p>
        </p:txBody>
      </p:sp>
      <p:sp>
        <p:nvSpPr>
          <p:cNvPr id="3" name="文本占位符 2"/>
          <p:cNvSpPr>
            <a:spLocks noGrp="1"/>
          </p:cNvSpPr>
          <p:nvPr>
            <p:ph type="body" sz="quarter" idx="10"/>
          </p:nvPr>
        </p:nvSpPr>
        <p:spPr/>
        <p:txBody>
          <a:bodyPr/>
          <a:lstStyle/>
          <a:p>
            <a:r>
              <a:rPr lang="zh-CN" altLang="en-US" smtClean="0"/>
              <a:t>数据盘放在</a:t>
            </a:r>
            <a:r>
              <a:rPr lang="en-US" smtClean="0"/>
              <a:t>NAS</a:t>
            </a:r>
            <a:r>
              <a:rPr lang="zh-CN" altLang="en-US" smtClean="0"/>
              <a:t>上，通过</a:t>
            </a:r>
            <a:r>
              <a:rPr lang="en-US" smtClean="0"/>
              <a:t>NAS</a:t>
            </a:r>
            <a:r>
              <a:rPr lang="zh-CN" altLang="en-US" smtClean="0"/>
              <a:t>本身的远程复制机制，把数据盘的数据异步拷贝到灾备数据中心进行容灾。</a:t>
            </a:r>
            <a:endParaRPr lang="en-US" dirty="0"/>
          </a:p>
        </p:txBody>
      </p:sp>
      <p:sp>
        <p:nvSpPr>
          <p:cNvPr id="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169" name="Object 1"/>
          <p:cNvGraphicFramePr>
            <a:graphicFrameLocks noChangeAspect="1"/>
          </p:cNvGraphicFramePr>
          <p:nvPr>
            <p:extLst>
              <p:ext uri="{D42A27DB-BD31-4B8C-83A1-F6EECF244321}">
                <p14:modId xmlns:p14="http://schemas.microsoft.com/office/powerpoint/2010/main" val="3385119038"/>
              </p:ext>
            </p:extLst>
          </p:nvPr>
        </p:nvGraphicFramePr>
        <p:xfrm>
          <a:off x="1511660" y="2456892"/>
          <a:ext cx="5868652" cy="3734516"/>
        </p:xfrm>
        <a:graphic>
          <a:graphicData uri="http://schemas.openxmlformats.org/presentationml/2006/ole">
            <mc:AlternateContent xmlns:mc="http://schemas.openxmlformats.org/markup-compatibility/2006">
              <mc:Choice xmlns:v="urn:schemas-microsoft-com:vml" Requires="v">
                <p:oleObj spid="_x0000_s6214" name="Visio" r:id="rId4" imgW="6455579" imgH="3359632" progId="Visio.Drawing.11">
                  <p:embed/>
                </p:oleObj>
              </mc:Choice>
              <mc:Fallback>
                <p:oleObj name="Visio" r:id="rId4" imgW="6455579" imgH="3359632" progId="Visio.Drawing.11">
                  <p:embed/>
                  <p:pic>
                    <p:nvPicPr>
                      <p:cNvPr id="0" name=""/>
                      <p:cNvPicPr>
                        <a:picLocks noChangeAspect="1" noChangeArrowheads="1"/>
                      </p:cNvPicPr>
                      <p:nvPr/>
                    </p:nvPicPr>
                    <p:blipFill>
                      <a:blip r:embed="rId5"/>
                      <a:srcRect/>
                      <a:stretch>
                        <a:fillRect/>
                      </a:stretch>
                    </p:blipFill>
                    <p:spPr bwMode="auto">
                      <a:xfrm>
                        <a:off x="1511660" y="2456892"/>
                        <a:ext cx="5868652" cy="3734516"/>
                      </a:xfrm>
                      <a:prstGeom prst="rect">
                        <a:avLst/>
                      </a:prstGeom>
                      <a:noFill/>
                      <a:extLst/>
                    </p:spPr>
                  </p:pic>
                </p:oleObj>
              </mc:Fallback>
            </mc:AlternateContent>
          </a:graphicData>
        </a:graphic>
      </p:graphicFrame>
    </p:spTree>
    <p:extLst>
      <p:ext uri="{BB962C8B-B14F-4D97-AF65-F5344CB8AC3E}">
        <p14:creationId xmlns:p14="http://schemas.microsoft.com/office/powerpoint/2010/main" val="3764579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smtClean="0"/>
              <a:t>GSLB+NAS</a:t>
            </a:r>
            <a:r>
              <a:rPr lang="zh-CN" altLang="en-US" smtClean="0"/>
              <a:t>远程复制容灾方案</a:t>
            </a:r>
            <a:endParaRPr lang="en-US" dirty="0"/>
          </a:p>
        </p:txBody>
      </p:sp>
      <p:sp>
        <p:nvSpPr>
          <p:cNvPr id="5" name="文本占位符 2"/>
          <p:cNvSpPr>
            <a:spLocks noGrp="1"/>
          </p:cNvSpPr>
          <p:nvPr>
            <p:ph type="body" sz="quarter" idx="10"/>
          </p:nvPr>
        </p:nvSpPr>
        <p:spPr/>
        <p:txBody>
          <a:bodyPr/>
          <a:lstStyle/>
          <a:p>
            <a:r>
              <a:rPr lang="zh-CN" altLang="en-US" smtClean="0"/>
              <a:t>数据盘放在</a:t>
            </a:r>
            <a:r>
              <a:rPr lang="en-US" smtClean="0"/>
              <a:t>NAS</a:t>
            </a:r>
            <a:r>
              <a:rPr lang="zh-CN" altLang="en-US" smtClean="0"/>
              <a:t>上，通过</a:t>
            </a:r>
            <a:r>
              <a:rPr lang="en-US" smtClean="0"/>
              <a:t>NAS</a:t>
            </a:r>
            <a:r>
              <a:rPr lang="zh-CN" altLang="en-US" smtClean="0"/>
              <a:t>本身的远程复制机制，把数据盘的数据异步拷贝到灾备数据中心进行容灾。</a:t>
            </a:r>
            <a:endParaRPr lang="en-US" dirty="0"/>
          </a:p>
        </p:txBody>
      </p:sp>
      <p:graphicFrame>
        <p:nvGraphicFramePr>
          <p:cNvPr id="6" name="Object 1"/>
          <p:cNvGraphicFramePr>
            <a:graphicFrameLocks noChangeAspect="1"/>
          </p:cNvGraphicFramePr>
          <p:nvPr>
            <p:extLst>
              <p:ext uri="{D42A27DB-BD31-4B8C-83A1-F6EECF244321}">
                <p14:modId xmlns:p14="http://schemas.microsoft.com/office/powerpoint/2010/main" val="3466103630"/>
              </p:ext>
            </p:extLst>
          </p:nvPr>
        </p:nvGraphicFramePr>
        <p:xfrm>
          <a:off x="1511660" y="2456892"/>
          <a:ext cx="5868652" cy="3734516"/>
        </p:xfrm>
        <a:graphic>
          <a:graphicData uri="http://schemas.openxmlformats.org/presentationml/2006/ole">
            <mc:AlternateContent xmlns:mc="http://schemas.openxmlformats.org/markup-compatibility/2006">
              <mc:Choice xmlns:v="urn:schemas-microsoft-com:vml" Requires="v">
                <p:oleObj spid="_x0000_s7237" name="Visio" r:id="rId4" imgW="6455579" imgH="3359632" progId="Visio.Drawing.11">
                  <p:embed/>
                </p:oleObj>
              </mc:Choice>
              <mc:Fallback>
                <p:oleObj name="Visio" r:id="rId4" imgW="6455579" imgH="3359632" progId="Visio.Drawing.11">
                  <p:embed/>
                  <p:pic>
                    <p:nvPicPr>
                      <p:cNvPr id="0" name=""/>
                      <p:cNvPicPr>
                        <a:picLocks noChangeAspect="1" noChangeArrowheads="1"/>
                      </p:cNvPicPr>
                      <p:nvPr/>
                    </p:nvPicPr>
                    <p:blipFill>
                      <a:blip r:embed="rId5"/>
                      <a:srcRect/>
                      <a:stretch>
                        <a:fillRect/>
                      </a:stretch>
                    </p:blipFill>
                    <p:spPr bwMode="auto">
                      <a:xfrm>
                        <a:off x="1511660" y="2456892"/>
                        <a:ext cx="5868652" cy="3734516"/>
                      </a:xfrm>
                      <a:prstGeom prst="rect">
                        <a:avLst/>
                      </a:prstGeom>
                      <a:noFill/>
                      <a:extLst/>
                    </p:spPr>
                  </p:pic>
                </p:oleObj>
              </mc:Fallback>
            </mc:AlternateContent>
          </a:graphicData>
        </a:graphic>
      </p:graphicFrame>
    </p:spTree>
    <p:extLst>
      <p:ext uri="{BB962C8B-B14F-4D97-AF65-F5344CB8AC3E}">
        <p14:creationId xmlns:p14="http://schemas.microsoft.com/office/powerpoint/2010/main" val="228828761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smtClean="0"/>
              <a:t>GSLB+NAS</a:t>
            </a:r>
            <a:r>
              <a:rPr lang="zh-CN" altLang="en-US" smtClean="0"/>
              <a:t>远程复制容灾方案</a:t>
            </a:r>
            <a:endParaRPr lang="en-US" dirty="0"/>
          </a:p>
        </p:txBody>
      </p:sp>
      <p:sp>
        <p:nvSpPr>
          <p:cNvPr id="5" name="文本占位符 2"/>
          <p:cNvSpPr>
            <a:spLocks noGrp="1"/>
          </p:cNvSpPr>
          <p:nvPr>
            <p:ph type="body" sz="quarter" idx="10"/>
          </p:nvPr>
        </p:nvSpPr>
        <p:spPr/>
        <p:txBody>
          <a:bodyPr/>
          <a:lstStyle/>
          <a:p>
            <a:r>
              <a:rPr lang="zh-CN" altLang="en-US" smtClean="0"/>
              <a:t>数据盘放在</a:t>
            </a:r>
            <a:r>
              <a:rPr lang="en-US" smtClean="0"/>
              <a:t>NAS</a:t>
            </a:r>
            <a:r>
              <a:rPr lang="zh-CN" altLang="en-US" smtClean="0"/>
              <a:t>上，通过</a:t>
            </a:r>
            <a:r>
              <a:rPr lang="en-US" smtClean="0"/>
              <a:t>NAS</a:t>
            </a:r>
            <a:r>
              <a:rPr lang="zh-CN" altLang="en-US" smtClean="0"/>
              <a:t>本身的远程复制机制，把数据盘的数据异步拷贝到灾备数据中心进行容灾。</a:t>
            </a:r>
            <a:endParaRPr lang="en-US" dirty="0"/>
          </a:p>
        </p:txBody>
      </p:sp>
      <p:graphicFrame>
        <p:nvGraphicFramePr>
          <p:cNvPr id="6" name="Object 1"/>
          <p:cNvGraphicFramePr>
            <a:graphicFrameLocks noChangeAspect="1"/>
          </p:cNvGraphicFramePr>
          <p:nvPr>
            <p:extLst>
              <p:ext uri="{D42A27DB-BD31-4B8C-83A1-F6EECF244321}">
                <p14:modId xmlns:p14="http://schemas.microsoft.com/office/powerpoint/2010/main" val="3466103630"/>
              </p:ext>
            </p:extLst>
          </p:nvPr>
        </p:nvGraphicFramePr>
        <p:xfrm>
          <a:off x="1511660" y="2456892"/>
          <a:ext cx="5868652" cy="3734516"/>
        </p:xfrm>
        <a:graphic>
          <a:graphicData uri="http://schemas.openxmlformats.org/presentationml/2006/ole">
            <mc:AlternateContent xmlns:mc="http://schemas.openxmlformats.org/markup-compatibility/2006">
              <mc:Choice xmlns:v="urn:schemas-microsoft-com:vml" Requires="v">
                <p:oleObj spid="_x0000_s9280" name="Visio" r:id="rId4" imgW="6455579" imgH="3359632" progId="Visio.Drawing.11">
                  <p:embed/>
                </p:oleObj>
              </mc:Choice>
              <mc:Fallback>
                <p:oleObj name="Visio" r:id="rId4" imgW="6455579" imgH="3359632" progId="Visio.Drawing.11">
                  <p:embed/>
                  <p:pic>
                    <p:nvPicPr>
                      <p:cNvPr id="0" name=""/>
                      <p:cNvPicPr>
                        <a:picLocks noChangeAspect="1" noChangeArrowheads="1"/>
                      </p:cNvPicPr>
                      <p:nvPr/>
                    </p:nvPicPr>
                    <p:blipFill>
                      <a:blip r:embed="rId5"/>
                      <a:srcRect/>
                      <a:stretch>
                        <a:fillRect/>
                      </a:stretch>
                    </p:blipFill>
                    <p:spPr bwMode="auto">
                      <a:xfrm>
                        <a:off x="1511660" y="2456892"/>
                        <a:ext cx="5868652" cy="3734516"/>
                      </a:xfrm>
                      <a:prstGeom prst="rect">
                        <a:avLst/>
                      </a:prstGeom>
                      <a:noFill/>
                      <a:extLst/>
                    </p:spPr>
                  </p:pic>
                </p:oleObj>
              </mc:Fallback>
            </mc:AlternateContent>
          </a:graphicData>
        </a:graphic>
      </p:graphicFrame>
    </p:spTree>
    <p:extLst>
      <p:ext uri="{BB962C8B-B14F-4D97-AF65-F5344CB8AC3E}">
        <p14:creationId xmlns:p14="http://schemas.microsoft.com/office/powerpoint/2010/main" val="401240205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sz="quarter" idx="10"/>
          </p:nvPr>
        </p:nvSpPr>
        <p:spPr/>
        <p:txBody>
          <a:bodyPr/>
          <a:lstStyle/>
          <a:p>
            <a:pPr marL="302400" lvl="1" indent="-302400">
              <a:spcBef>
                <a:spcPts val="792"/>
              </a:spcBef>
              <a:buClr>
                <a:srgbClr val="808080"/>
              </a:buClr>
              <a:buSzPct val="60000"/>
              <a:buFont typeface="Wingdings" panose="05000000000000000000" pitchFamily="2" charset="2"/>
              <a:buChar char="l"/>
            </a:pPr>
            <a:r>
              <a:rPr lang="zh-CN" altLang="en-US" sz="2200" dirty="0">
                <a:latin typeface="+mn-ea"/>
                <a:cs typeface="+mn-cs"/>
              </a:rPr>
              <a:t>描述了桌面云的优势</a:t>
            </a:r>
            <a:endParaRPr lang="en-US" altLang="zh-CN" sz="2200" dirty="0">
              <a:latin typeface="+mn-ea"/>
              <a:cs typeface="+mn-cs"/>
            </a:endParaRPr>
          </a:p>
          <a:p>
            <a:pPr marL="302400" lvl="1" indent="-302400">
              <a:spcBef>
                <a:spcPts val="792"/>
              </a:spcBef>
              <a:buClr>
                <a:srgbClr val="808080"/>
              </a:buClr>
              <a:buSzPct val="60000"/>
              <a:buFont typeface="Wingdings" panose="05000000000000000000" pitchFamily="2" charset="2"/>
              <a:buChar char="l"/>
            </a:pPr>
            <a:r>
              <a:rPr lang="zh-CN" altLang="en-US" sz="2200" dirty="0">
                <a:latin typeface="+mn-ea"/>
                <a:cs typeface="+mn-cs"/>
              </a:rPr>
              <a:t>描述华为桌面云系统架构</a:t>
            </a:r>
            <a:endParaRPr lang="en-US" altLang="zh-CN" sz="2200" dirty="0">
              <a:latin typeface="+mn-ea"/>
              <a:cs typeface="+mn-cs"/>
            </a:endParaRPr>
          </a:p>
          <a:p>
            <a:pPr marL="302400" lvl="1" indent="-302400">
              <a:spcBef>
                <a:spcPts val="792"/>
              </a:spcBef>
              <a:buClr>
                <a:srgbClr val="808080"/>
              </a:buClr>
              <a:buSzPct val="60000"/>
              <a:buFont typeface="Wingdings" panose="05000000000000000000" pitchFamily="2" charset="2"/>
              <a:buChar char="l"/>
            </a:pPr>
            <a:r>
              <a:rPr lang="zh-CN" altLang="en-US" sz="2200" dirty="0">
                <a:latin typeface="+mn-ea"/>
                <a:cs typeface="+mn-cs"/>
              </a:rPr>
              <a:t>描述常见桌面类型</a:t>
            </a:r>
            <a:endParaRPr lang="en-US" altLang="zh-CN" sz="2200" dirty="0">
              <a:latin typeface="+mn-ea"/>
              <a:cs typeface="+mn-cs"/>
            </a:endParaRPr>
          </a:p>
          <a:p>
            <a:pPr marL="302400" lvl="1" indent="-302400">
              <a:spcBef>
                <a:spcPts val="792"/>
              </a:spcBef>
              <a:buClr>
                <a:srgbClr val="808080"/>
              </a:buClr>
              <a:buSzPct val="60000"/>
              <a:buFont typeface="Wingdings" panose="05000000000000000000" pitchFamily="2" charset="2"/>
              <a:buChar char="l"/>
            </a:pPr>
            <a:r>
              <a:rPr lang="zh-CN" altLang="en-US" sz="2200" dirty="0">
                <a:latin typeface="+mn-ea"/>
                <a:cs typeface="+mn-cs"/>
              </a:rPr>
              <a:t>描述华为桌面云主要特点</a:t>
            </a:r>
          </a:p>
        </p:txBody>
      </p:sp>
    </p:spTree>
    <p:extLst>
      <p:ext uri="{BB962C8B-B14F-4D97-AF65-F5344CB8AC3E}">
        <p14:creationId xmlns:p14="http://schemas.microsoft.com/office/powerpoint/2010/main" val="234674424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8"/>
          <p:cNvSpPr>
            <a:spLocks noGrp="1" noChangeArrowheads="1"/>
          </p:cNvSpPr>
          <p:nvPr>
            <p:ph type="body" sz="quarter" idx="10"/>
          </p:nvPr>
        </p:nvSpPr>
        <p:spPr>
          <a:xfrm>
            <a:off x="684213" y="1376362"/>
            <a:ext cx="7920037" cy="4644925"/>
          </a:xfrm>
        </p:spPr>
        <p:txBody>
          <a:bodyPr/>
          <a:lstStyle/>
          <a:p>
            <a:r>
              <a:rPr lang="zh-CN" altLang="en-US" dirty="0" smtClean="0"/>
              <a:t>判断题</a:t>
            </a:r>
          </a:p>
          <a:p>
            <a:pPr marL="401637" lvl="1" indent="0">
              <a:buNone/>
            </a:pPr>
            <a:r>
              <a:rPr lang="en-US" altLang="zh-CN" dirty="0" smtClean="0"/>
              <a:t>FusionAccess</a:t>
            </a:r>
            <a:r>
              <a:rPr lang="zh-CN" altLang="en-US" dirty="0" smtClean="0"/>
              <a:t>是华为云计算的虚拟桌面控制系统，主要用于虚拟桌面的创建和发放。（     ）</a:t>
            </a:r>
            <a:endParaRPr lang="en-US" altLang="zh-CN" dirty="0" smtClean="0"/>
          </a:p>
          <a:p>
            <a:r>
              <a:rPr lang="zh-CN" altLang="en-US" dirty="0" smtClean="0"/>
              <a:t>单选题</a:t>
            </a:r>
          </a:p>
          <a:p>
            <a:pPr marL="401637" lvl="1" indent="0">
              <a:buNone/>
            </a:pPr>
            <a:r>
              <a:rPr lang="zh-CN" altLang="en-US" dirty="0" smtClean="0"/>
              <a:t>适用呼叫中心场景的是哪一种桌面？（     ）</a:t>
            </a:r>
            <a:endParaRPr lang="en-US" altLang="zh-CN" dirty="0" smtClean="0"/>
          </a:p>
          <a:p>
            <a:pPr lvl="1"/>
            <a:r>
              <a:rPr lang="zh-CN" altLang="en-US" dirty="0" smtClean="0"/>
              <a:t>链接克隆</a:t>
            </a:r>
          </a:p>
          <a:p>
            <a:pPr lvl="1"/>
            <a:r>
              <a:rPr lang="zh-CN" altLang="en-US" dirty="0" smtClean="0"/>
              <a:t>完整复制</a:t>
            </a:r>
          </a:p>
          <a:p>
            <a:pPr lvl="1"/>
            <a:r>
              <a:rPr lang="zh-CN" altLang="en-US" dirty="0" smtClean="0"/>
              <a:t>高性能图形处理</a:t>
            </a:r>
            <a:endParaRPr lang="en-US" altLang="zh-CN" dirty="0" smtClean="0"/>
          </a:p>
          <a:p>
            <a:pPr lvl="1"/>
            <a:r>
              <a:rPr lang="zh-CN" altLang="en-US" dirty="0" smtClean="0"/>
              <a:t>不适宜部署桌面云</a:t>
            </a:r>
            <a:endParaRPr lang="en-US" altLang="zh-CN" dirty="0" smtClean="0"/>
          </a:p>
        </p:txBody>
      </p:sp>
    </p:spTree>
    <p:extLst>
      <p:ext uri="{BB962C8B-B14F-4D97-AF65-F5344CB8AC3E}">
        <p14:creationId xmlns:p14="http://schemas.microsoft.com/office/powerpoint/2010/main" val="309038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675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0"/>
          </p:nvPr>
        </p:nvSpPr>
        <p:spPr/>
        <p:txBody>
          <a:bodyPr/>
          <a:lstStyle/>
          <a:p>
            <a:pPr lvl="0"/>
            <a:r>
              <a:rPr lang="zh-CN" altLang="en-US" b="1" dirty="0" smtClean="0"/>
              <a:t>桌面云概述</a:t>
            </a:r>
            <a:endParaRPr lang="en-US" altLang="zh-CN" b="1" dirty="0" smtClean="0"/>
          </a:p>
          <a:p>
            <a:pPr>
              <a:buClr>
                <a:schemeClr val="bg1">
                  <a:lumMod val="50000"/>
                </a:schemeClr>
              </a:buClr>
            </a:pPr>
            <a:r>
              <a:rPr lang="zh-CN" altLang="en-US" dirty="0" smtClean="0">
                <a:solidFill>
                  <a:schemeClr val="bg1">
                    <a:lumMod val="50000"/>
                  </a:schemeClr>
                </a:solidFill>
              </a:rPr>
              <a:t>华为桌面云解决方案架构</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华为桌面云桌面类型</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华为桌面云关键特性</a:t>
            </a:r>
          </a:p>
        </p:txBody>
      </p:sp>
    </p:spTree>
    <p:extLst>
      <p:ext uri="{BB962C8B-B14F-4D97-AF65-F5344CB8AC3E}">
        <p14:creationId xmlns:p14="http://schemas.microsoft.com/office/powerpoint/2010/main" val="2677348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Img201007290616_N.JPG"/>
          <p:cNvPicPr>
            <a:picLocks noChangeAspect="1"/>
          </p:cNvPicPr>
          <p:nvPr/>
        </p:nvPicPr>
        <p:blipFill>
          <a:blip r:embed="rId3" cstate="screen"/>
          <a:stretch>
            <a:fillRect/>
          </a:stretch>
        </p:blipFill>
        <p:spPr>
          <a:xfrm>
            <a:off x="6150513" y="1376363"/>
            <a:ext cx="2337563" cy="2029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图片 40" descr="icebergs.jpg"/>
          <p:cNvPicPr>
            <a:picLocks noChangeAspect="1"/>
          </p:cNvPicPr>
          <p:nvPr/>
        </p:nvPicPr>
        <p:blipFill>
          <a:blip r:embed="rId4" cstate="print"/>
          <a:srcRect/>
          <a:stretch>
            <a:fillRect/>
          </a:stretch>
        </p:blipFill>
        <p:spPr>
          <a:xfrm>
            <a:off x="3471198" y="1402785"/>
            <a:ext cx="2306820" cy="2029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图片 26" descr="Img201007290641_N.JPG"/>
          <p:cNvPicPr>
            <a:picLocks noChangeAspect="1"/>
          </p:cNvPicPr>
          <p:nvPr/>
        </p:nvPicPr>
        <p:blipFill>
          <a:blip r:embed="rId5" cstate="screen"/>
          <a:stretch>
            <a:fillRect/>
          </a:stretch>
        </p:blipFill>
        <p:spPr>
          <a:xfrm>
            <a:off x="777749" y="1376772"/>
            <a:ext cx="2318087" cy="21859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同侧圆角矩形 4"/>
          <p:cNvSpPr/>
          <p:nvPr/>
        </p:nvSpPr>
        <p:spPr bwMode="auto">
          <a:xfrm>
            <a:off x="775371" y="3573016"/>
            <a:ext cx="2320465" cy="2664272"/>
          </a:xfrm>
          <a:prstGeom prst="round2SameRect">
            <a:avLst>
              <a:gd name="adj1" fmla="val 0"/>
              <a:gd name="adj2" fmla="val 0"/>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91410" tIns="45706" rIns="91410" bIns="45706" anchor="ctr"/>
          <a:lstStyle/>
          <a:p>
            <a:pPr algn="ctr" defTabSz="914087" eaLnBrk="0" fontAlgn="auto" hangingPunct="0">
              <a:spcBef>
                <a:spcPts val="0"/>
              </a:spcBef>
              <a:spcAft>
                <a:spcPts val="0"/>
              </a:spcAft>
              <a:buSzPct val="60000"/>
              <a:defRPr/>
            </a:pPr>
            <a:endParaRPr lang="en-US" altLang="zh-CN" kern="0" dirty="0">
              <a:solidFill>
                <a:srgbClr val="5F5F5F"/>
              </a:solidFill>
              <a:latin typeface="+mn-lt"/>
              <a:ea typeface="+mn-ea"/>
              <a:cs typeface="Arial" pitchFamily="34" charset="0"/>
            </a:endParaRPr>
          </a:p>
        </p:txBody>
      </p:sp>
      <p:sp>
        <p:nvSpPr>
          <p:cNvPr id="10" name="同侧圆角矩形 9"/>
          <p:cNvSpPr/>
          <p:nvPr/>
        </p:nvSpPr>
        <p:spPr bwMode="auto">
          <a:xfrm>
            <a:off x="3468333" y="3626789"/>
            <a:ext cx="2292881" cy="2610523"/>
          </a:xfrm>
          <a:prstGeom prst="round2SameRect">
            <a:avLst>
              <a:gd name="adj1" fmla="val 0"/>
              <a:gd name="adj2" fmla="val 0"/>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91410" tIns="45706" rIns="91410" bIns="45706" anchor="ctr"/>
          <a:lstStyle/>
          <a:p>
            <a:pPr algn="ctr" defTabSz="914087" eaLnBrk="0" fontAlgn="auto" hangingPunct="0">
              <a:spcBef>
                <a:spcPts val="0"/>
              </a:spcBef>
              <a:spcAft>
                <a:spcPts val="0"/>
              </a:spcAft>
              <a:buSzPct val="60000"/>
              <a:defRPr/>
            </a:pPr>
            <a:endParaRPr lang="en-US" altLang="zh-CN" kern="0" dirty="0">
              <a:solidFill>
                <a:srgbClr val="5F5F5F"/>
              </a:solidFill>
              <a:latin typeface="+mn-lt"/>
              <a:ea typeface="+mn-ea"/>
              <a:cs typeface="Arial" pitchFamily="34" charset="0"/>
            </a:endParaRPr>
          </a:p>
        </p:txBody>
      </p:sp>
      <p:sp>
        <p:nvSpPr>
          <p:cNvPr id="12" name="矩形 11"/>
          <p:cNvSpPr/>
          <p:nvPr/>
        </p:nvSpPr>
        <p:spPr>
          <a:xfrm>
            <a:off x="3447865" y="4007746"/>
            <a:ext cx="2330153" cy="2039014"/>
          </a:xfrm>
          <a:prstGeom prst="rect">
            <a:avLst/>
          </a:prstGeom>
        </p:spPr>
        <p:txBody>
          <a:bodyPr wrap="square" lIns="121910" tIns="60957" rIns="121910" bIns="60957">
            <a:spAutoFit/>
          </a:bodyPr>
          <a:lstStyle/>
          <a:p>
            <a:pPr marL="237048" indent="-237048">
              <a:spcBef>
                <a:spcPts val="267"/>
              </a:spcBef>
              <a:buClr>
                <a:schemeClr val="tx1">
                  <a:lumMod val="50000"/>
                  <a:lumOff val="50000"/>
                </a:schemeClr>
              </a:buClr>
              <a:buSzPct val="70000"/>
              <a:buFont typeface="Wingdings" pitchFamily="2" charset="2"/>
              <a:buChar char="l"/>
            </a:pPr>
            <a:r>
              <a:rPr lang="zh-CN" altLang="zh-CN" sz="1300" dirty="0" smtClean="0">
                <a:solidFill>
                  <a:schemeClr val="tx1">
                    <a:lumMod val="75000"/>
                    <a:lumOff val="25000"/>
                  </a:schemeClr>
                </a:solidFill>
                <a:latin typeface="+mn-lt"/>
                <a:ea typeface="+mn-ea"/>
              </a:rPr>
              <a:t>传统</a:t>
            </a:r>
            <a:r>
              <a:rPr lang="en-US" altLang="zh-CN" sz="1300" dirty="0" smtClean="0">
                <a:solidFill>
                  <a:schemeClr val="tx1">
                    <a:lumMod val="75000"/>
                    <a:lumOff val="25000"/>
                  </a:schemeClr>
                </a:solidFill>
                <a:latin typeface="+mn-lt"/>
                <a:ea typeface="+mn-ea"/>
              </a:rPr>
              <a:t>PC</a:t>
            </a:r>
            <a:r>
              <a:rPr lang="zh-CN" altLang="zh-CN" sz="1300" dirty="0" smtClean="0">
                <a:solidFill>
                  <a:schemeClr val="tx1">
                    <a:lumMod val="75000"/>
                    <a:lumOff val="25000"/>
                  </a:schemeClr>
                </a:solidFill>
                <a:latin typeface="+mn-lt"/>
                <a:ea typeface="+mn-ea"/>
              </a:rPr>
              <a:t>向员工发放消耗时间</a:t>
            </a:r>
            <a:r>
              <a:rPr lang="zh-CN" altLang="en-US" sz="1300" dirty="0" smtClean="0">
                <a:solidFill>
                  <a:schemeClr val="tx1">
                    <a:lumMod val="75000"/>
                    <a:lumOff val="25000"/>
                  </a:schemeClr>
                </a:solidFill>
                <a:latin typeface="+mn-lt"/>
                <a:ea typeface="+mn-ea"/>
              </a:rPr>
              <a:t>长。</a:t>
            </a:r>
            <a:endParaRPr lang="en-US" altLang="zh-CN" sz="1300" dirty="0" smtClean="0">
              <a:solidFill>
                <a:schemeClr val="tx1">
                  <a:lumMod val="75000"/>
                  <a:lumOff val="25000"/>
                </a:schemeClr>
              </a:solidFill>
              <a:latin typeface="+mn-lt"/>
              <a:ea typeface="+mn-ea"/>
            </a:endParaRPr>
          </a:p>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终端故障现场维护，时间长、效率低。</a:t>
            </a:r>
            <a:endParaRPr lang="en-US" altLang="zh-CN" sz="1300" dirty="0" smtClean="0">
              <a:solidFill>
                <a:schemeClr val="tx1">
                  <a:lumMod val="75000"/>
                  <a:lumOff val="25000"/>
                </a:schemeClr>
              </a:solidFill>
              <a:latin typeface="+mn-lt"/>
              <a:ea typeface="+mn-ea"/>
            </a:endParaRPr>
          </a:p>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软硬件多种多样，桌面标准化管理困难，不堪重负。</a:t>
            </a:r>
            <a:endParaRPr lang="en-US" altLang="zh-CN" sz="1300" dirty="0" smtClean="0">
              <a:solidFill>
                <a:schemeClr val="tx1">
                  <a:lumMod val="75000"/>
                  <a:lumOff val="25000"/>
                </a:schemeClr>
              </a:solidFill>
              <a:latin typeface="+mn-lt"/>
              <a:ea typeface="+mn-ea"/>
            </a:endParaRPr>
          </a:p>
          <a:p>
            <a:pPr marL="237048" indent="-237048">
              <a:spcBef>
                <a:spcPts val="267"/>
              </a:spcBef>
              <a:buClr>
                <a:schemeClr val="tx1">
                  <a:lumMod val="50000"/>
                  <a:lumOff val="50000"/>
                </a:schemeClr>
              </a:buClr>
              <a:buSzPct val="70000"/>
              <a:buFont typeface="Wingdings" pitchFamily="2" charset="2"/>
              <a:buChar char="l"/>
            </a:pPr>
            <a:r>
              <a:rPr lang="zh-CN" altLang="zh-CN" sz="1300" dirty="0" smtClean="0">
                <a:solidFill>
                  <a:schemeClr val="tx1">
                    <a:lumMod val="75000"/>
                    <a:lumOff val="25000"/>
                  </a:schemeClr>
                </a:solidFill>
                <a:latin typeface="+mn-lt"/>
                <a:ea typeface="+mn-ea"/>
              </a:rPr>
              <a:t>传统</a:t>
            </a:r>
            <a:r>
              <a:rPr lang="en-US" altLang="zh-CN" sz="1300" dirty="0" smtClean="0">
                <a:solidFill>
                  <a:schemeClr val="tx1">
                    <a:lumMod val="75000"/>
                    <a:lumOff val="25000"/>
                  </a:schemeClr>
                </a:solidFill>
                <a:latin typeface="+mn-lt"/>
                <a:ea typeface="+mn-ea"/>
              </a:rPr>
              <a:t>PC</a:t>
            </a:r>
            <a:r>
              <a:rPr lang="zh-CN" altLang="zh-CN" sz="1300" dirty="0" smtClean="0">
                <a:solidFill>
                  <a:schemeClr val="tx1">
                    <a:lumMod val="75000"/>
                    <a:lumOff val="25000"/>
                  </a:schemeClr>
                </a:solidFill>
                <a:latin typeface="+mn-lt"/>
                <a:ea typeface="+mn-ea"/>
              </a:rPr>
              <a:t>磁盘易造成个人数据丢失</a:t>
            </a:r>
            <a:r>
              <a:rPr lang="zh-CN" altLang="en-US" sz="1300" dirty="0" smtClean="0">
                <a:solidFill>
                  <a:schemeClr val="tx1">
                    <a:lumMod val="75000"/>
                    <a:lumOff val="25000"/>
                  </a:schemeClr>
                </a:solidFill>
                <a:latin typeface="+mn-lt"/>
                <a:ea typeface="+mn-ea"/>
              </a:rPr>
              <a:t>，业务宕机，影响业务运行。</a:t>
            </a:r>
            <a:endParaRPr lang="en-US" altLang="zh-CN" sz="1300" dirty="0" smtClean="0">
              <a:solidFill>
                <a:schemeClr val="tx1">
                  <a:lumMod val="75000"/>
                  <a:lumOff val="25000"/>
                </a:schemeClr>
              </a:solidFill>
              <a:latin typeface="+mn-lt"/>
              <a:ea typeface="+mn-ea"/>
            </a:endParaRPr>
          </a:p>
        </p:txBody>
      </p:sp>
      <p:sp>
        <p:nvSpPr>
          <p:cNvPr id="21" name="同侧圆角矩形 20"/>
          <p:cNvSpPr/>
          <p:nvPr/>
        </p:nvSpPr>
        <p:spPr bwMode="auto">
          <a:xfrm>
            <a:off x="6150513" y="3626380"/>
            <a:ext cx="2337563" cy="2588031"/>
          </a:xfrm>
          <a:prstGeom prst="round2SameRect">
            <a:avLst>
              <a:gd name="adj1" fmla="val 0"/>
              <a:gd name="adj2" fmla="val 0"/>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91410" tIns="45706" rIns="91410" bIns="45706" anchor="ctr"/>
          <a:lstStyle/>
          <a:p>
            <a:pPr algn="ctr" defTabSz="914087" eaLnBrk="0" fontAlgn="auto" hangingPunct="0">
              <a:spcBef>
                <a:spcPts val="0"/>
              </a:spcBef>
              <a:spcAft>
                <a:spcPts val="0"/>
              </a:spcAft>
              <a:buSzPct val="60000"/>
              <a:defRPr/>
            </a:pPr>
            <a:endParaRPr lang="en-US" altLang="zh-CN" kern="0" dirty="0">
              <a:solidFill>
                <a:srgbClr val="5F5F5F"/>
              </a:solidFill>
              <a:latin typeface="+mn-lt"/>
              <a:ea typeface="+mn-ea"/>
              <a:cs typeface="Arial" pitchFamily="34" charset="0"/>
            </a:endParaRPr>
          </a:p>
        </p:txBody>
      </p:sp>
      <p:sp>
        <p:nvSpPr>
          <p:cNvPr id="23" name="TextBox 22"/>
          <p:cNvSpPr txBox="1"/>
          <p:nvPr/>
        </p:nvSpPr>
        <p:spPr>
          <a:xfrm>
            <a:off x="6165798" y="4007746"/>
            <a:ext cx="2322278" cy="1838959"/>
          </a:xfrm>
          <a:prstGeom prst="rect">
            <a:avLst/>
          </a:prstGeom>
          <a:noFill/>
        </p:spPr>
        <p:txBody>
          <a:bodyPr wrap="square" lIns="121910" tIns="60957" rIns="121910" bIns="60957" rtlCol="0">
            <a:spAutoFit/>
          </a:bodyPr>
          <a:lstStyle/>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接入方式固定，影响办公效率。</a:t>
            </a:r>
            <a:endParaRPr lang="en-US" altLang="zh-CN" sz="1300" dirty="0" smtClean="0">
              <a:solidFill>
                <a:schemeClr val="tx1">
                  <a:lumMod val="75000"/>
                  <a:lumOff val="25000"/>
                </a:schemeClr>
              </a:solidFill>
              <a:latin typeface="+mn-lt"/>
              <a:ea typeface="+mn-ea"/>
            </a:endParaRPr>
          </a:p>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不利于业务信息的有效整合与协同。</a:t>
            </a:r>
            <a:endParaRPr lang="en-US" altLang="zh-CN" sz="1300" dirty="0" smtClean="0">
              <a:solidFill>
                <a:schemeClr val="tx1">
                  <a:lumMod val="75000"/>
                  <a:lumOff val="25000"/>
                </a:schemeClr>
              </a:solidFill>
              <a:latin typeface="+mn-lt"/>
              <a:ea typeface="+mn-ea"/>
            </a:endParaRPr>
          </a:p>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硬件标准化配置，无法灵活升级。</a:t>
            </a:r>
            <a:endParaRPr lang="en-US" altLang="zh-CN" sz="1300" dirty="0" smtClean="0">
              <a:solidFill>
                <a:schemeClr val="tx1">
                  <a:lumMod val="75000"/>
                  <a:lumOff val="25000"/>
                </a:schemeClr>
              </a:solidFill>
              <a:latin typeface="+mn-lt"/>
              <a:ea typeface="+mn-ea"/>
            </a:endParaRPr>
          </a:p>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硬件资源固化，空闲时无法复用，资源利用率低下。</a:t>
            </a:r>
          </a:p>
        </p:txBody>
      </p:sp>
      <p:sp>
        <p:nvSpPr>
          <p:cNvPr id="7" name="矩形 6"/>
          <p:cNvSpPr/>
          <p:nvPr/>
        </p:nvSpPr>
        <p:spPr>
          <a:xfrm>
            <a:off x="759417" y="4007746"/>
            <a:ext cx="2336419" cy="1238795"/>
          </a:xfrm>
          <a:prstGeom prst="rect">
            <a:avLst/>
          </a:prstGeom>
        </p:spPr>
        <p:txBody>
          <a:bodyPr wrap="square" lIns="121910" tIns="60957" rIns="121910" bIns="60957">
            <a:spAutoFit/>
          </a:bodyPr>
          <a:lstStyle/>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数据在终端本地存储</a:t>
            </a:r>
            <a:r>
              <a:rPr lang="zh-CN" altLang="en-US" sz="1300" dirty="0">
                <a:solidFill>
                  <a:schemeClr val="tx1">
                    <a:lumMod val="75000"/>
                    <a:lumOff val="25000"/>
                  </a:schemeClr>
                </a:solidFill>
                <a:latin typeface="+mn-lt"/>
                <a:ea typeface="+mn-ea"/>
              </a:rPr>
              <a:t>。</a:t>
            </a:r>
            <a:endParaRPr lang="en-US" altLang="zh-CN" sz="1300" dirty="0" smtClean="0">
              <a:solidFill>
                <a:schemeClr val="tx1">
                  <a:lumMod val="75000"/>
                  <a:lumOff val="25000"/>
                </a:schemeClr>
              </a:solidFill>
              <a:latin typeface="+mn-lt"/>
              <a:ea typeface="+mn-ea"/>
            </a:endParaRPr>
          </a:p>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各种端口难以管控。</a:t>
            </a:r>
            <a:endParaRPr lang="en-US" altLang="zh-CN" sz="1300" dirty="0" smtClean="0">
              <a:solidFill>
                <a:schemeClr val="tx1">
                  <a:lumMod val="75000"/>
                  <a:lumOff val="25000"/>
                </a:schemeClr>
              </a:solidFill>
              <a:latin typeface="+mn-lt"/>
              <a:ea typeface="+mn-ea"/>
            </a:endParaRPr>
          </a:p>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使用者行为难以约束。</a:t>
            </a:r>
            <a:endParaRPr lang="en-US" altLang="zh-CN" sz="1300" dirty="0" smtClean="0">
              <a:solidFill>
                <a:schemeClr val="tx1">
                  <a:lumMod val="75000"/>
                  <a:lumOff val="25000"/>
                </a:schemeClr>
              </a:solidFill>
              <a:latin typeface="+mn-lt"/>
              <a:ea typeface="+mn-ea"/>
            </a:endParaRPr>
          </a:p>
          <a:p>
            <a:pPr marL="237048" indent="-237048">
              <a:spcBef>
                <a:spcPts val="267"/>
              </a:spcBef>
              <a:buClr>
                <a:schemeClr val="tx1">
                  <a:lumMod val="50000"/>
                  <a:lumOff val="50000"/>
                </a:schemeClr>
              </a:buClr>
              <a:buSzPct val="70000"/>
              <a:buFont typeface="Wingdings" pitchFamily="2" charset="2"/>
              <a:buChar char="l"/>
            </a:pPr>
            <a:r>
              <a:rPr lang="zh-CN" altLang="en-US" sz="1300" dirty="0" smtClean="0">
                <a:solidFill>
                  <a:schemeClr val="tx1">
                    <a:lumMod val="75000"/>
                    <a:lumOff val="25000"/>
                  </a:schemeClr>
                </a:solidFill>
                <a:latin typeface="+mn-lt"/>
                <a:ea typeface="+mn-ea"/>
              </a:rPr>
              <a:t>电脑失窃导致数据丢失和信息泄露。</a:t>
            </a:r>
            <a:endParaRPr lang="en-US" altLang="zh-CN" sz="1300" dirty="0" smtClean="0">
              <a:solidFill>
                <a:schemeClr val="tx1">
                  <a:lumMod val="75000"/>
                  <a:lumOff val="25000"/>
                </a:schemeClr>
              </a:solidFill>
              <a:latin typeface="+mn-lt"/>
              <a:ea typeface="+mn-ea"/>
            </a:endParaRPr>
          </a:p>
        </p:txBody>
      </p:sp>
      <p:sp>
        <p:nvSpPr>
          <p:cNvPr id="16" name="Rectangle 21"/>
          <p:cNvSpPr/>
          <p:nvPr/>
        </p:nvSpPr>
        <p:spPr>
          <a:xfrm>
            <a:off x="775372" y="3626780"/>
            <a:ext cx="2245475" cy="353959"/>
          </a:xfrm>
          <a:prstGeom prst="rect">
            <a:avLst/>
          </a:prstGeom>
        </p:spPr>
        <p:txBody>
          <a:bodyPr wrap="square" lIns="121910" tIns="60957" rIns="121910" bIns="60957">
            <a:spAutoFit/>
          </a:bodyPr>
          <a:lstStyle/>
          <a:p>
            <a:pPr algn="ctr">
              <a:spcBef>
                <a:spcPts val="800"/>
              </a:spcBef>
              <a:spcAft>
                <a:spcPts val="800"/>
              </a:spcAft>
              <a:buNone/>
            </a:pPr>
            <a:r>
              <a:rPr lang="zh-CN" altLang="en-US" sz="1500" dirty="0" smtClean="0">
                <a:solidFill>
                  <a:srgbClr val="C00000"/>
                </a:solidFill>
                <a:latin typeface="+mn-lt"/>
                <a:ea typeface="+mn-ea"/>
              </a:rPr>
              <a:t>数据安全漏洞</a:t>
            </a:r>
          </a:p>
        </p:txBody>
      </p:sp>
      <p:sp>
        <p:nvSpPr>
          <p:cNvPr id="17" name="Rectangle 21"/>
          <p:cNvSpPr/>
          <p:nvPr/>
        </p:nvSpPr>
        <p:spPr>
          <a:xfrm>
            <a:off x="3468331" y="3626792"/>
            <a:ext cx="2294402" cy="353947"/>
          </a:xfrm>
          <a:prstGeom prst="rect">
            <a:avLst/>
          </a:prstGeom>
        </p:spPr>
        <p:txBody>
          <a:bodyPr wrap="square" lIns="121910" tIns="60957" rIns="121910" bIns="60957">
            <a:spAutoFit/>
          </a:bodyPr>
          <a:lstStyle/>
          <a:p>
            <a:pPr algn="ctr">
              <a:spcBef>
                <a:spcPts val="800"/>
              </a:spcBef>
              <a:spcAft>
                <a:spcPts val="800"/>
              </a:spcAft>
              <a:buNone/>
            </a:pPr>
            <a:r>
              <a:rPr lang="zh-CN" altLang="en-US" sz="1500" dirty="0" smtClean="0">
                <a:solidFill>
                  <a:srgbClr val="C00000"/>
                </a:solidFill>
                <a:latin typeface="+mn-lt"/>
                <a:ea typeface="+mn-ea"/>
              </a:rPr>
              <a:t>后期运营维护开支巨大</a:t>
            </a:r>
          </a:p>
        </p:txBody>
      </p:sp>
      <p:sp>
        <p:nvSpPr>
          <p:cNvPr id="18" name="Rectangle 21"/>
          <p:cNvSpPr/>
          <p:nvPr/>
        </p:nvSpPr>
        <p:spPr>
          <a:xfrm>
            <a:off x="6269111" y="3626792"/>
            <a:ext cx="2294402" cy="353947"/>
          </a:xfrm>
          <a:prstGeom prst="rect">
            <a:avLst/>
          </a:prstGeom>
        </p:spPr>
        <p:txBody>
          <a:bodyPr wrap="square" lIns="121910" tIns="60957" rIns="121910" bIns="60957">
            <a:spAutoFit/>
          </a:bodyPr>
          <a:lstStyle/>
          <a:p>
            <a:pPr algn="ctr">
              <a:spcBef>
                <a:spcPts val="800"/>
              </a:spcBef>
              <a:spcAft>
                <a:spcPts val="800"/>
              </a:spcAft>
              <a:buNone/>
            </a:pPr>
            <a:r>
              <a:rPr lang="zh-CN" altLang="en-US" sz="1500" dirty="0" smtClean="0">
                <a:solidFill>
                  <a:srgbClr val="C00000"/>
                </a:solidFill>
                <a:latin typeface="+mn-lt"/>
                <a:ea typeface="+mn-ea"/>
              </a:rPr>
              <a:t>固化不灵活，利用率低</a:t>
            </a:r>
          </a:p>
        </p:txBody>
      </p:sp>
      <p:sp>
        <p:nvSpPr>
          <p:cNvPr id="15" name="标题 14"/>
          <p:cNvSpPr>
            <a:spLocks noGrp="1"/>
          </p:cNvSpPr>
          <p:nvPr>
            <p:ph type="title"/>
          </p:nvPr>
        </p:nvSpPr>
        <p:spPr/>
        <p:txBody>
          <a:bodyPr/>
          <a:lstStyle/>
          <a:p>
            <a:pPr lvl="0"/>
            <a:r>
              <a:rPr lang="zh-CN" altLang="en-US" dirty="0" smtClean="0"/>
              <a:t>传统</a:t>
            </a:r>
            <a:r>
              <a:rPr lang="en-US" altLang="zh-CN" dirty="0" smtClean="0"/>
              <a:t>PC</a:t>
            </a:r>
            <a:r>
              <a:rPr lang="zh-CN" altLang="en-US" dirty="0" smtClean="0"/>
              <a:t>办公缺陷</a:t>
            </a:r>
            <a:endParaRPr lang="zh-CN" altLang="en-US" dirty="0"/>
          </a:p>
        </p:txBody>
      </p:sp>
    </p:spTree>
    <p:extLst>
      <p:ext uri="{BB962C8B-B14F-4D97-AF65-F5344CB8AC3E}">
        <p14:creationId xmlns:p14="http://schemas.microsoft.com/office/powerpoint/2010/main" val="1605949816"/>
      </p:ext>
    </p:extLst>
  </p:cSld>
  <p:clrMapOvr>
    <a:masterClrMapping/>
  </p:clrMapOvr>
  <p:transition advTm="8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7"/>
          <p:cNvGrpSpPr>
            <a:grpSpLocks/>
          </p:cNvGrpSpPr>
          <p:nvPr/>
        </p:nvGrpSpPr>
        <p:grpSpPr bwMode="auto">
          <a:xfrm>
            <a:off x="909402" y="1760540"/>
            <a:ext cx="2407235" cy="2359027"/>
            <a:chOff x="855482" y="2138372"/>
            <a:chExt cx="1853487" cy="1709168"/>
          </a:xfrm>
        </p:grpSpPr>
        <p:cxnSp>
          <p:nvCxnSpPr>
            <p:cNvPr id="13331" name="直接连接符 58"/>
            <p:cNvCxnSpPr>
              <a:cxnSpLocks noChangeShapeType="1"/>
            </p:cNvCxnSpPr>
            <p:nvPr/>
          </p:nvCxnSpPr>
          <p:spPr bwMode="auto">
            <a:xfrm>
              <a:off x="855482" y="3712114"/>
              <a:ext cx="1853487" cy="12065"/>
            </a:xfrm>
            <a:prstGeom prst="line">
              <a:avLst/>
            </a:prstGeom>
            <a:noFill/>
            <a:ln w="38100" algn="ctr">
              <a:solidFill>
                <a:srgbClr val="36BBDA"/>
              </a:solidFill>
              <a:prstDash val="lgDash"/>
              <a:round/>
              <a:headEnd/>
              <a:tailEnd/>
            </a:ln>
          </p:spPr>
        </p:cxnSp>
        <p:grpSp>
          <p:nvGrpSpPr>
            <p:cNvPr id="3" name="组合 22"/>
            <p:cNvGrpSpPr/>
            <p:nvPr/>
          </p:nvGrpSpPr>
          <p:grpSpPr bwMode="auto">
            <a:xfrm>
              <a:off x="1115661" y="2138372"/>
              <a:ext cx="1228977" cy="1709168"/>
              <a:chOff x="5841704" y="3781009"/>
              <a:chExt cx="1293596" cy="1799349"/>
            </a:xfrm>
            <a:solidFill>
              <a:srgbClr val="58AD96"/>
            </a:solidFill>
          </p:grpSpPr>
          <p:sp>
            <p:nvSpPr>
              <p:cNvPr id="61" name="矩形 60"/>
              <p:cNvSpPr/>
              <p:nvPr/>
            </p:nvSpPr>
            <p:spPr>
              <a:xfrm>
                <a:off x="6457069" y="4895663"/>
                <a:ext cx="112543" cy="492370"/>
              </a:xfrm>
              <a:prstGeom prst="rect">
                <a:avLst/>
              </a:prstGeom>
              <a:solidFill>
                <a:srgbClr val="4F9FD4"/>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ysClr val="window" lastClr="FFFFFF"/>
                  </a:solidFill>
                  <a:latin typeface="Arial" pitchFamily="34" charset="0"/>
                  <a:ea typeface="微软雅黑" pitchFamily="34" charset="-122"/>
                  <a:cs typeface="Arial" pitchFamily="34" charset="0"/>
                </a:endParaRPr>
              </a:p>
            </p:txBody>
          </p:sp>
          <p:grpSp>
            <p:nvGrpSpPr>
              <p:cNvPr id="4" name="组合 5"/>
              <p:cNvGrpSpPr/>
              <p:nvPr/>
            </p:nvGrpSpPr>
            <p:grpSpPr>
              <a:xfrm>
                <a:off x="5841704" y="3781009"/>
                <a:ext cx="1293596" cy="1293596"/>
                <a:chOff x="3937379" y="2794379"/>
                <a:chExt cx="1269242" cy="1269242"/>
              </a:xfrm>
              <a:grpFill/>
            </p:grpSpPr>
            <p:sp>
              <p:nvSpPr>
                <p:cNvPr id="64" name="椭圆 63"/>
                <p:cNvSpPr/>
                <p:nvPr/>
              </p:nvSpPr>
              <p:spPr>
                <a:xfrm>
                  <a:off x="3937379" y="2794379"/>
                  <a:ext cx="1269242" cy="1269242"/>
                </a:xfrm>
                <a:prstGeom prst="ellipse">
                  <a:avLst/>
                </a:prstGeom>
                <a:solidFill>
                  <a:srgbClr val="4F9FD4"/>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ysClr val="window" lastClr="FFFFFF"/>
                    </a:solidFill>
                    <a:latin typeface="Arial" pitchFamily="34" charset="0"/>
                    <a:ea typeface="微软雅黑" pitchFamily="34" charset="-122"/>
                    <a:cs typeface="Arial" pitchFamily="34" charset="0"/>
                  </a:endParaRPr>
                </a:p>
              </p:txBody>
            </p:sp>
            <p:sp>
              <p:nvSpPr>
                <p:cNvPr id="65" name="椭圆 64"/>
                <p:cNvSpPr/>
                <p:nvPr/>
              </p:nvSpPr>
              <p:spPr>
                <a:xfrm>
                  <a:off x="4031492" y="2888492"/>
                  <a:ext cx="1081016" cy="1081016"/>
                </a:xfrm>
                <a:prstGeom prst="ellipse">
                  <a:avLst/>
                </a:prstGeom>
                <a:grpFill/>
                <a:ln w="25400" cap="flat" cmpd="sng" algn="ctr">
                  <a:no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ysClr val="window" lastClr="FFFFFF"/>
                    </a:solidFill>
                    <a:latin typeface="Arial" pitchFamily="34" charset="0"/>
                    <a:ea typeface="微软雅黑" pitchFamily="34" charset="-122"/>
                    <a:cs typeface="Arial" pitchFamily="34" charset="0"/>
                  </a:endParaRPr>
                </a:p>
              </p:txBody>
            </p:sp>
            <p:sp>
              <p:nvSpPr>
                <p:cNvPr id="66" name="椭圆 4"/>
                <p:cNvSpPr/>
                <p:nvPr/>
              </p:nvSpPr>
              <p:spPr>
                <a:xfrm>
                  <a:off x="4069538" y="2926538"/>
                  <a:ext cx="1004923" cy="1004923"/>
                </a:xfrm>
                <a:prstGeom prst="ellipse">
                  <a:avLst/>
                </a:prstGeom>
                <a:solidFill>
                  <a:srgbClr val="4F9FD4"/>
                </a:solidFill>
                <a:ln w="57150" cap="flat" cmpd="sng" algn="ctr">
                  <a:solidFill>
                    <a:sysClr val="window" lastClr="FFFFFF"/>
                  </a:solidFill>
                  <a:prstDash val="solid"/>
                </a:ln>
                <a:effectLst/>
              </p:spPr>
              <p:txBody>
                <a:bodyPr lIns="36000" tIns="36000" rIns="36000" bIns="36000" anchor="ctr"/>
                <a:lstStyle/>
                <a:p>
                  <a:pPr algn="ctr" fontAlgn="auto">
                    <a:spcBef>
                      <a:spcPts val="0"/>
                    </a:spcBef>
                    <a:spcAft>
                      <a:spcPts val="0"/>
                    </a:spcAft>
                    <a:defRPr/>
                  </a:pPr>
                  <a:r>
                    <a:rPr lang="zh-CN" altLang="en-US" sz="1500" b="1" kern="0" dirty="0">
                      <a:solidFill>
                        <a:sysClr val="window" lastClr="FFFFFF"/>
                      </a:solidFill>
                      <a:latin typeface="Arial" pitchFamily="34" charset="0"/>
                      <a:ea typeface="微软雅黑" pitchFamily="34" charset="-122"/>
                      <a:cs typeface="Arial" pitchFamily="34" charset="0"/>
                    </a:rPr>
                    <a:t>数据安全</a:t>
                  </a:r>
                </a:p>
              </p:txBody>
            </p:sp>
          </p:grpSp>
          <p:sp>
            <p:nvSpPr>
              <p:cNvPr id="63" name="椭圆 62"/>
              <p:cNvSpPr/>
              <p:nvPr/>
            </p:nvSpPr>
            <p:spPr>
              <a:xfrm>
                <a:off x="6361782" y="5266463"/>
                <a:ext cx="313895" cy="313895"/>
              </a:xfrm>
              <a:prstGeom prst="ellipse">
                <a:avLst/>
              </a:prstGeom>
              <a:solidFill>
                <a:srgbClr val="4F9FD4"/>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ysClr val="window" lastClr="FFFFFF"/>
                  </a:solidFill>
                  <a:latin typeface="Arial" pitchFamily="34" charset="0"/>
                  <a:ea typeface="微软雅黑" pitchFamily="34" charset="-122"/>
                  <a:cs typeface="Arial" pitchFamily="34" charset="0"/>
                </a:endParaRPr>
              </a:p>
            </p:txBody>
          </p:sp>
        </p:grpSp>
      </p:grpSp>
      <p:sp>
        <p:nvSpPr>
          <p:cNvPr id="67" name="TextBox 51"/>
          <p:cNvSpPr txBox="1">
            <a:spLocks noChangeArrowheads="1"/>
          </p:cNvSpPr>
          <p:nvPr/>
        </p:nvSpPr>
        <p:spPr bwMode="auto">
          <a:xfrm>
            <a:off x="909403" y="4251327"/>
            <a:ext cx="2433002" cy="900208"/>
          </a:xfrm>
          <a:prstGeom prst="rect">
            <a:avLst/>
          </a:prstGeom>
          <a:noFill/>
          <a:ln w="9525">
            <a:noFill/>
            <a:miter lim="800000"/>
            <a:headEnd/>
            <a:tailEnd/>
          </a:ln>
        </p:spPr>
        <p:txBody>
          <a:bodyPr wrap="square" lIns="68542" tIns="34271" rIns="68542" bIns="34271">
            <a:spAutoFit/>
          </a:bodyPr>
          <a:lstStyle/>
          <a:p>
            <a:pPr marL="182563" indent="-182563">
              <a:lnSpc>
                <a:spcPct val="150000"/>
              </a:lnSpc>
              <a:buClr>
                <a:schemeClr val="bg1">
                  <a:lumMod val="50000"/>
                </a:schemeClr>
              </a:buClr>
              <a:buSzPct val="60000"/>
              <a:buFont typeface="Wingdings" pitchFamily="2" charset="2"/>
              <a:buChar char="l"/>
              <a:defRPr/>
            </a:pPr>
            <a:r>
              <a:rPr lang="zh-CN" altLang="en-US" sz="1400" dirty="0">
                <a:solidFill>
                  <a:srgbClr val="000000"/>
                </a:solidFill>
                <a:latin typeface="+mn-ea"/>
                <a:ea typeface="+mn-ea"/>
                <a:cs typeface="Arial" pitchFamily="34" charset="0"/>
              </a:rPr>
              <a:t>终端与数据隔离，</a:t>
            </a:r>
            <a:r>
              <a:rPr lang="zh-CN" altLang="en-US" sz="1400" b="1" dirty="0">
                <a:solidFill>
                  <a:srgbClr val="C00000"/>
                </a:solidFill>
                <a:latin typeface="+mn-ea"/>
                <a:ea typeface="+mn-ea"/>
                <a:cs typeface="Arial" pitchFamily="34" charset="0"/>
              </a:rPr>
              <a:t>防泄密</a:t>
            </a:r>
            <a:endParaRPr lang="en-US" altLang="zh-CN" sz="1400" b="1" dirty="0">
              <a:solidFill>
                <a:srgbClr val="C00000"/>
              </a:solidFill>
              <a:latin typeface="+mn-ea"/>
              <a:ea typeface="+mn-ea"/>
              <a:cs typeface="Arial" pitchFamily="34" charset="0"/>
            </a:endParaRPr>
          </a:p>
          <a:p>
            <a:pPr marL="182563" indent="-182563">
              <a:lnSpc>
                <a:spcPct val="150000"/>
              </a:lnSpc>
              <a:buClr>
                <a:schemeClr val="bg1">
                  <a:lumMod val="50000"/>
                </a:schemeClr>
              </a:buClr>
              <a:buSzPct val="60000"/>
              <a:buFont typeface="Wingdings" pitchFamily="2" charset="2"/>
              <a:buChar char="l"/>
              <a:defRPr/>
            </a:pPr>
            <a:r>
              <a:rPr lang="zh-CN" altLang="en-US" sz="1400" dirty="0">
                <a:solidFill>
                  <a:srgbClr val="000000"/>
                </a:solidFill>
                <a:latin typeface="+mn-ea"/>
                <a:ea typeface="+mn-ea"/>
                <a:cs typeface="Arial" pitchFamily="34" charset="0"/>
              </a:rPr>
              <a:t>高可靠性架构，</a:t>
            </a:r>
            <a:r>
              <a:rPr lang="zh-CN" altLang="en-US" sz="1400" b="1" dirty="0">
                <a:solidFill>
                  <a:srgbClr val="C00000"/>
                </a:solidFill>
                <a:latin typeface="+mn-ea"/>
                <a:ea typeface="+mn-ea"/>
                <a:cs typeface="Arial" pitchFamily="34" charset="0"/>
              </a:rPr>
              <a:t>防丢失</a:t>
            </a:r>
            <a:endParaRPr lang="en-US" altLang="zh-CN" sz="1400" b="1" dirty="0">
              <a:solidFill>
                <a:srgbClr val="C00000"/>
              </a:solidFill>
              <a:latin typeface="+mn-ea"/>
              <a:ea typeface="+mn-ea"/>
              <a:cs typeface="Arial" pitchFamily="34" charset="0"/>
            </a:endParaRPr>
          </a:p>
          <a:p>
            <a:pPr>
              <a:buClr>
                <a:srgbClr val="CC9900"/>
              </a:buClr>
              <a:buFont typeface="Wingdings" pitchFamily="2" charset="2"/>
              <a:buChar char="n"/>
              <a:defRPr/>
            </a:pPr>
            <a:endParaRPr lang="en-US" altLang="zh-CN" sz="1200" dirty="0">
              <a:solidFill>
                <a:srgbClr val="000000"/>
              </a:solidFill>
              <a:latin typeface="+mn-ea"/>
              <a:ea typeface="+mn-ea"/>
              <a:cs typeface="Arial" pitchFamily="34" charset="0"/>
            </a:endParaRPr>
          </a:p>
        </p:txBody>
      </p:sp>
      <p:sp>
        <p:nvSpPr>
          <p:cNvPr id="13317" name="TextBox 51"/>
          <p:cNvSpPr txBox="1">
            <a:spLocks noChangeArrowheads="1"/>
          </p:cNvSpPr>
          <p:nvPr/>
        </p:nvSpPr>
        <p:spPr bwMode="auto">
          <a:xfrm>
            <a:off x="3527884" y="4221088"/>
            <a:ext cx="2366345" cy="715542"/>
          </a:xfrm>
          <a:prstGeom prst="rect">
            <a:avLst/>
          </a:prstGeom>
          <a:noFill/>
          <a:ln w="9525">
            <a:noFill/>
            <a:miter lim="800000"/>
            <a:headEnd/>
            <a:tailEnd/>
          </a:ln>
        </p:spPr>
        <p:txBody>
          <a:bodyPr wrap="square" lIns="68542" tIns="34271" rIns="68542" bIns="34271">
            <a:spAutoFit/>
          </a:bodyPr>
          <a:lstStyle/>
          <a:p>
            <a:pPr marL="182563" indent="-182563">
              <a:lnSpc>
                <a:spcPct val="150000"/>
              </a:lnSpc>
              <a:buClr>
                <a:srgbClr val="777777"/>
              </a:buClr>
              <a:buSzPct val="60000"/>
              <a:buFont typeface="Wingdings" pitchFamily="2" charset="2"/>
              <a:buChar char="l"/>
              <a:defRPr/>
            </a:pPr>
            <a:r>
              <a:rPr lang="zh-CN" altLang="en-US" sz="1400" dirty="0" smtClean="0">
                <a:solidFill>
                  <a:srgbClr val="000000"/>
                </a:solidFill>
                <a:latin typeface="+mn-ea"/>
                <a:ea typeface="+mn-ea"/>
                <a:cs typeface="Arial" pitchFamily="34" charset="0"/>
              </a:rPr>
              <a:t>桌面标准化；</a:t>
            </a:r>
            <a:endParaRPr lang="en-US" altLang="zh-CN" sz="1400" dirty="0" smtClean="0">
              <a:solidFill>
                <a:srgbClr val="000000"/>
              </a:solidFill>
              <a:latin typeface="+mn-ea"/>
              <a:ea typeface="+mn-ea"/>
              <a:cs typeface="Arial" pitchFamily="34" charset="0"/>
            </a:endParaRPr>
          </a:p>
          <a:p>
            <a:pPr marL="182563" indent="-182563">
              <a:lnSpc>
                <a:spcPct val="150000"/>
              </a:lnSpc>
              <a:buClr>
                <a:srgbClr val="777777"/>
              </a:buClr>
              <a:buSzPct val="60000"/>
              <a:buFont typeface="Wingdings" pitchFamily="2" charset="2"/>
              <a:buChar char="l"/>
              <a:defRPr/>
            </a:pPr>
            <a:r>
              <a:rPr lang="zh-CN" altLang="en-US" sz="1400" dirty="0" smtClean="0">
                <a:solidFill>
                  <a:srgbClr val="000000"/>
                </a:solidFill>
                <a:latin typeface="+mn-ea"/>
                <a:ea typeface="+mn-ea"/>
                <a:cs typeface="Arial" pitchFamily="34" charset="0"/>
              </a:rPr>
              <a:t>桌面快速发放，</a:t>
            </a:r>
            <a:r>
              <a:rPr lang="zh-CN" altLang="en-US" sz="1400" b="1" dirty="0" smtClean="0">
                <a:solidFill>
                  <a:srgbClr val="C00000"/>
                </a:solidFill>
                <a:latin typeface="+mn-ea"/>
                <a:ea typeface="+mn-ea"/>
                <a:cs typeface="Arial" pitchFamily="34" charset="0"/>
              </a:rPr>
              <a:t>集中运维</a:t>
            </a:r>
          </a:p>
        </p:txBody>
      </p:sp>
      <p:grpSp>
        <p:nvGrpSpPr>
          <p:cNvPr id="5" name="组合 86"/>
          <p:cNvGrpSpPr>
            <a:grpSpLocks/>
          </p:cNvGrpSpPr>
          <p:nvPr/>
        </p:nvGrpSpPr>
        <p:grpSpPr bwMode="auto">
          <a:xfrm>
            <a:off x="3486420" y="1760540"/>
            <a:ext cx="2435349" cy="2371725"/>
            <a:chOff x="4271690" y="2122971"/>
            <a:chExt cx="1853485" cy="1709487"/>
          </a:xfrm>
        </p:grpSpPr>
        <p:cxnSp>
          <p:nvCxnSpPr>
            <p:cNvPr id="13326" name="直接连接符 78"/>
            <p:cNvCxnSpPr>
              <a:cxnSpLocks noChangeShapeType="1"/>
            </p:cNvCxnSpPr>
            <p:nvPr/>
          </p:nvCxnSpPr>
          <p:spPr bwMode="auto">
            <a:xfrm>
              <a:off x="4271690" y="3696727"/>
              <a:ext cx="1853485" cy="13574"/>
            </a:xfrm>
            <a:prstGeom prst="line">
              <a:avLst/>
            </a:prstGeom>
            <a:noFill/>
            <a:ln w="38100" algn="ctr">
              <a:solidFill>
                <a:srgbClr val="92D050"/>
              </a:solidFill>
              <a:prstDash val="lgDash"/>
              <a:round/>
              <a:headEnd/>
              <a:tailEnd/>
            </a:ln>
          </p:spPr>
        </p:cxnSp>
        <p:grpSp>
          <p:nvGrpSpPr>
            <p:cNvPr id="6" name="组合 20"/>
            <p:cNvGrpSpPr>
              <a:grpSpLocks/>
            </p:cNvGrpSpPr>
            <p:nvPr/>
          </p:nvGrpSpPr>
          <p:grpSpPr bwMode="auto">
            <a:xfrm>
              <a:off x="4519702" y="2122971"/>
              <a:ext cx="1228977" cy="1709487"/>
              <a:chOff x="5841704" y="3781009"/>
              <a:chExt cx="1293596" cy="1799685"/>
            </a:xfrm>
          </p:grpSpPr>
          <p:sp>
            <p:nvSpPr>
              <p:cNvPr id="81" name="矩形 9"/>
              <p:cNvSpPr/>
              <p:nvPr/>
            </p:nvSpPr>
            <p:spPr>
              <a:xfrm>
                <a:off x="6455640" y="4895271"/>
                <a:ext cx="112902" cy="493889"/>
              </a:xfrm>
              <a:prstGeom prst="rect">
                <a:avLst/>
              </a:prstGeom>
              <a:solidFill>
                <a:srgbClr val="92D050"/>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rgbClr val="FFFFFF"/>
                  </a:solidFill>
                  <a:latin typeface="Arial" pitchFamily="34" charset="0"/>
                  <a:ea typeface="微软雅黑" pitchFamily="34" charset="-122"/>
                  <a:cs typeface="Arial" pitchFamily="34" charset="0"/>
                </a:endParaRPr>
              </a:p>
            </p:txBody>
          </p:sp>
          <p:grpSp>
            <p:nvGrpSpPr>
              <p:cNvPr id="7" name="组合 5"/>
              <p:cNvGrpSpPr/>
              <p:nvPr/>
            </p:nvGrpSpPr>
            <p:grpSpPr>
              <a:xfrm>
                <a:off x="5841704" y="3781009"/>
                <a:ext cx="1293596" cy="1293596"/>
                <a:chOff x="3937379" y="2794379"/>
                <a:chExt cx="1269242" cy="1269242"/>
              </a:xfrm>
              <a:solidFill>
                <a:srgbClr val="87A44A"/>
              </a:solidFill>
            </p:grpSpPr>
            <p:sp>
              <p:nvSpPr>
                <p:cNvPr id="84" name="椭圆 2"/>
                <p:cNvSpPr/>
                <p:nvPr/>
              </p:nvSpPr>
              <p:spPr>
                <a:xfrm>
                  <a:off x="3937379" y="2794379"/>
                  <a:ext cx="1269242" cy="1269242"/>
                </a:xfrm>
                <a:prstGeom prst="ellipse">
                  <a:avLst/>
                </a:prstGeom>
                <a:solidFill>
                  <a:srgbClr val="92D050"/>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ysClr val="window" lastClr="FFFFFF"/>
                    </a:solidFill>
                    <a:latin typeface="Arial" pitchFamily="34" charset="0"/>
                    <a:ea typeface="微软雅黑" pitchFamily="34" charset="-122"/>
                    <a:cs typeface="Arial" pitchFamily="34" charset="0"/>
                  </a:endParaRPr>
                </a:p>
              </p:txBody>
            </p:sp>
            <p:sp>
              <p:nvSpPr>
                <p:cNvPr id="85" name="椭圆 3"/>
                <p:cNvSpPr/>
                <p:nvPr/>
              </p:nvSpPr>
              <p:spPr>
                <a:xfrm>
                  <a:off x="4031492" y="2888492"/>
                  <a:ext cx="1081016" cy="1081016"/>
                </a:xfrm>
                <a:prstGeom prst="ellipse">
                  <a:avLst/>
                </a:prstGeom>
                <a:solidFill>
                  <a:schemeClr val="bg1"/>
                </a:solidFill>
                <a:ln w="25400" cap="flat" cmpd="sng" algn="ctr">
                  <a:no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ysClr val="window" lastClr="FFFFFF"/>
                    </a:solidFill>
                    <a:latin typeface="Arial" pitchFamily="34" charset="0"/>
                    <a:ea typeface="微软雅黑" pitchFamily="34" charset="-122"/>
                    <a:cs typeface="Arial" pitchFamily="34" charset="0"/>
                  </a:endParaRPr>
                </a:p>
              </p:txBody>
            </p:sp>
            <p:sp>
              <p:nvSpPr>
                <p:cNvPr id="86" name="椭圆 4"/>
                <p:cNvSpPr/>
                <p:nvPr/>
              </p:nvSpPr>
              <p:spPr>
                <a:xfrm>
                  <a:off x="4069538" y="2926538"/>
                  <a:ext cx="1004923" cy="1004923"/>
                </a:xfrm>
                <a:prstGeom prst="ellipse">
                  <a:avLst/>
                </a:prstGeom>
                <a:solidFill>
                  <a:srgbClr val="92D050"/>
                </a:solidFill>
                <a:ln w="57150" cap="flat" cmpd="sng" algn="ctr">
                  <a:solidFill>
                    <a:sysClr val="window" lastClr="FFFFFF"/>
                  </a:solidFill>
                  <a:prstDash val="solid"/>
                </a:ln>
                <a:effectLst/>
              </p:spPr>
              <p:txBody>
                <a:bodyPr lIns="36000" tIns="36000" rIns="36000" bIns="36000" anchor="ctr"/>
                <a:lstStyle/>
                <a:p>
                  <a:pPr algn="ctr" fontAlgn="auto">
                    <a:spcBef>
                      <a:spcPts val="0"/>
                    </a:spcBef>
                    <a:spcAft>
                      <a:spcPts val="0"/>
                    </a:spcAft>
                    <a:defRPr/>
                  </a:pPr>
                  <a:r>
                    <a:rPr lang="zh-CN" altLang="en-US" sz="1500" b="1" kern="0" dirty="0">
                      <a:solidFill>
                        <a:sysClr val="window" lastClr="FFFFFF"/>
                      </a:solidFill>
                      <a:latin typeface="Arial" pitchFamily="34" charset="0"/>
                      <a:ea typeface="微软雅黑" pitchFamily="34" charset="-122"/>
                      <a:cs typeface="Arial" pitchFamily="34" charset="0"/>
                    </a:rPr>
                    <a:t>运维效率</a:t>
                  </a:r>
                </a:p>
              </p:txBody>
            </p:sp>
          </p:grpSp>
          <p:sp>
            <p:nvSpPr>
              <p:cNvPr id="83" name="椭圆 7"/>
              <p:cNvSpPr/>
              <p:nvPr/>
            </p:nvSpPr>
            <p:spPr>
              <a:xfrm>
                <a:off x="6360803" y="5266291"/>
                <a:ext cx="313867" cy="314403"/>
              </a:xfrm>
              <a:prstGeom prst="ellipse">
                <a:avLst/>
              </a:prstGeom>
              <a:solidFill>
                <a:srgbClr val="92D050"/>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rgbClr val="FFFFFF"/>
                  </a:solidFill>
                  <a:latin typeface="Arial" pitchFamily="34" charset="0"/>
                  <a:ea typeface="微软雅黑" pitchFamily="34" charset="-122"/>
                  <a:cs typeface="Arial" pitchFamily="34" charset="0"/>
                </a:endParaRPr>
              </a:p>
            </p:txBody>
          </p:sp>
        </p:grpSp>
      </p:grpSp>
      <p:grpSp>
        <p:nvGrpSpPr>
          <p:cNvPr id="8" name="组合 96"/>
          <p:cNvGrpSpPr>
            <a:grpSpLocks/>
          </p:cNvGrpSpPr>
          <p:nvPr/>
        </p:nvGrpSpPr>
        <p:grpSpPr bwMode="auto">
          <a:xfrm>
            <a:off x="6025312" y="1765814"/>
            <a:ext cx="2410099" cy="2371725"/>
            <a:chOff x="3118444" y="3956556"/>
            <a:chExt cx="1854993" cy="1671562"/>
          </a:xfrm>
        </p:grpSpPr>
        <p:grpSp>
          <p:nvGrpSpPr>
            <p:cNvPr id="9" name="组合 95"/>
            <p:cNvGrpSpPr>
              <a:grpSpLocks/>
            </p:cNvGrpSpPr>
            <p:nvPr/>
          </p:nvGrpSpPr>
          <p:grpSpPr bwMode="auto">
            <a:xfrm rot="10800000">
              <a:off x="3118444" y="4934379"/>
              <a:ext cx="1854993" cy="693739"/>
              <a:chOff x="3118444" y="4934379"/>
              <a:chExt cx="1854993" cy="693739"/>
            </a:xfrm>
          </p:grpSpPr>
          <p:cxnSp>
            <p:nvCxnSpPr>
              <p:cNvPr id="13323" name="直接连接符 87"/>
              <p:cNvCxnSpPr>
                <a:cxnSpLocks noChangeShapeType="1"/>
              </p:cNvCxnSpPr>
              <p:nvPr/>
            </p:nvCxnSpPr>
            <p:spPr bwMode="auto">
              <a:xfrm>
                <a:off x="3118444" y="5068602"/>
                <a:ext cx="1854993" cy="13574"/>
              </a:xfrm>
              <a:prstGeom prst="line">
                <a:avLst/>
              </a:prstGeom>
              <a:noFill/>
              <a:ln w="38100" algn="ctr">
                <a:solidFill>
                  <a:srgbClr val="0070C0"/>
                </a:solidFill>
                <a:prstDash val="lgDash"/>
                <a:round/>
                <a:headEnd/>
                <a:tailEnd/>
              </a:ln>
            </p:spPr>
          </p:cxnSp>
          <p:sp>
            <p:nvSpPr>
              <p:cNvPr id="90" name="矩形 89"/>
              <p:cNvSpPr/>
              <p:nvPr/>
            </p:nvSpPr>
            <p:spPr bwMode="auto">
              <a:xfrm>
                <a:off x="3949481" y="5160387"/>
                <a:ext cx="106163" cy="468798"/>
              </a:xfrm>
              <a:prstGeom prst="rect">
                <a:avLst/>
              </a:prstGeom>
              <a:solidFill>
                <a:srgbClr val="0070C0"/>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rgbClr val="FFFFFF"/>
                  </a:solidFill>
                  <a:latin typeface="Arial" pitchFamily="34" charset="0"/>
                  <a:ea typeface="微软雅黑" pitchFamily="34" charset="-122"/>
                  <a:cs typeface="Arial" pitchFamily="34" charset="0"/>
                </a:endParaRPr>
              </a:p>
            </p:txBody>
          </p:sp>
          <p:sp>
            <p:nvSpPr>
              <p:cNvPr id="92" name="椭圆 91"/>
              <p:cNvSpPr/>
              <p:nvPr/>
            </p:nvSpPr>
            <p:spPr bwMode="auto">
              <a:xfrm>
                <a:off x="3846743" y="4935498"/>
                <a:ext cx="299082" cy="298733"/>
              </a:xfrm>
              <a:prstGeom prst="ellipse">
                <a:avLst/>
              </a:prstGeom>
              <a:solidFill>
                <a:srgbClr val="0070C0"/>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rgbClr val="FFFFFF"/>
                  </a:solidFill>
                  <a:latin typeface="Arial" pitchFamily="34" charset="0"/>
                  <a:ea typeface="微软雅黑" pitchFamily="34" charset="-122"/>
                  <a:cs typeface="Arial" pitchFamily="34" charset="0"/>
                </a:endParaRPr>
              </a:p>
            </p:txBody>
          </p:sp>
        </p:grpSp>
        <p:grpSp>
          <p:nvGrpSpPr>
            <p:cNvPr id="10" name="组合 5"/>
            <p:cNvGrpSpPr/>
            <p:nvPr/>
          </p:nvGrpSpPr>
          <p:grpSpPr bwMode="auto">
            <a:xfrm>
              <a:off x="3495366" y="3956556"/>
              <a:ext cx="1228977" cy="1228762"/>
              <a:chOff x="3937379" y="2794379"/>
              <a:chExt cx="1269242" cy="1269242"/>
            </a:xfrm>
            <a:solidFill>
              <a:srgbClr val="4A9CD7"/>
            </a:solidFill>
          </p:grpSpPr>
          <p:sp>
            <p:nvSpPr>
              <p:cNvPr id="93" name="椭圆 92"/>
              <p:cNvSpPr/>
              <p:nvPr/>
            </p:nvSpPr>
            <p:spPr>
              <a:xfrm>
                <a:off x="3937379" y="2794379"/>
                <a:ext cx="1269242" cy="1269242"/>
              </a:xfrm>
              <a:prstGeom prst="ellipse">
                <a:avLst/>
              </a:prstGeom>
              <a:solidFill>
                <a:srgbClr val="0070C0"/>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ysClr val="window" lastClr="FFFFFF"/>
                  </a:solidFill>
                  <a:latin typeface="Arial" pitchFamily="34" charset="0"/>
                  <a:ea typeface="微软雅黑" pitchFamily="34" charset="-122"/>
                  <a:cs typeface="Arial" pitchFamily="34" charset="0"/>
                </a:endParaRPr>
              </a:p>
            </p:txBody>
          </p:sp>
          <p:sp>
            <p:nvSpPr>
              <p:cNvPr id="94" name="椭圆 3"/>
              <p:cNvSpPr/>
              <p:nvPr/>
            </p:nvSpPr>
            <p:spPr>
              <a:xfrm>
                <a:off x="4031492" y="2888492"/>
                <a:ext cx="1081016" cy="1081016"/>
              </a:xfrm>
              <a:prstGeom prst="ellipse">
                <a:avLst/>
              </a:prstGeom>
              <a:solidFill>
                <a:schemeClr val="bg1"/>
              </a:solidFill>
              <a:ln w="25400" cap="flat" cmpd="sng" algn="ctr">
                <a:solidFill>
                  <a:schemeClr val="bg1"/>
                </a:solidFill>
                <a:prstDash val="solid"/>
              </a:ln>
              <a:effectLst/>
            </p:spPr>
            <p:txBody>
              <a:bodyPr lIns="36000" tIns="36000" rIns="36000" bIns="36000" anchor="ctr"/>
              <a:lstStyle/>
              <a:p>
                <a:pPr algn="ctr" fontAlgn="auto">
                  <a:spcBef>
                    <a:spcPts val="0"/>
                  </a:spcBef>
                  <a:spcAft>
                    <a:spcPts val="0"/>
                  </a:spcAft>
                  <a:defRPr/>
                </a:pPr>
                <a:endParaRPr lang="zh-CN" altLang="en-US" kern="0" dirty="0">
                  <a:solidFill>
                    <a:sysClr val="window" lastClr="FFFFFF"/>
                  </a:solidFill>
                  <a:latin typeface="Arial" pitchFamily="34" charset="0"/>
                  <a:ea typeface="微软雅黑" pitchFamily="34" charset="-122"/>
                  <a:cs typeface="Arial" pitchFamily="34" charset="0"/>
                </a:endParaRPr>
              </a:p>
            </p:txBody>
          </p:sp>
          <p:sp>
            <p:nvSpPr>
              <p:cNvPr id="95" name="椭圆 94"/>
              <p:cNvSpPr/>
              <p:nvPr/>
            </p:nvSpPr>
            <p:spPr>
              <a:xfrm>
                <a:off x="4069538" y="2926538"/>
                <a:ext cx="1004923" cy="1004923"/>
              </a:xfrm>
              <a:prstGeom prst="ellipse">
                <a:avLst/>
              </a:prstGeom>
              <a:solidFill>
                <a:srgbClr val="0070C0"/>
              </a:solidFill>
              <a:ln w="57150" cap="flat" cmpd="sng" algn="ctr">
                <a:solidFill>
                  <a:sysClr val="window" lastClr="FFFFFF"/>
                </a:solidFill>
                <a:prstDash val="solid"/>
              </a:ln>
              <a:effectLst/>
            </p:spPr>
            <p:txBody>
              <a:bodyPr lIns="36000" tIns="36000" rIns="36000" bIns="36000" anchor="ctr"/>
              <a:lstStyle/>
              <a:p>
                <a:pPr algn="ctr" fontAlgn="auto">
                  <a:spcBef>
                    <a:spcPts val="0"/>
                  </a:spcBef>
                  <a:spcAft>
                    <a:spcPts val="0"/>
                  </a:spcAft>
                  <a:defRPr/>
                </a:pPr>
                <a:r>
                  <a:rPr lang="zh-CN" altLang="en-US" sz="1500" b="1" kern="0" dirty="0">
                    <a:solidFill>
                      <a:sysClr val="window" lastClr="FFFFFF"/>
                    </a:solidFill>
                    <a:latin typeface="Arial" pitchFamily="34" charset="0"/>
                    <a:ea typeface="微软雅黑" pitchFamily="34" charset="-122"/>
                    <a:cs typeface="Arial" pitchFamily="34" charset="0"/>
                  </a:rPr>
                  <a:t>灵活性</a:t>
                </a:r>
              </a:p>
            </p:txBody>
          </p:sp>
        </p:grpSp>
      </p:grpSp>
      <p:sp>
        <p:nvSpPr>
          <p:cNvPr id="13320" name="TextBox 51"/>
          <p:cNvSpPr txBox="1">
            <a:spLocks noChangeArrowheads="1"/>
          </p:cNvSpPr>
          <p:nvPr/>
        </p:nvSpPr>
        <p:spPr bwMode="auto">
          <a:xfrm>
            <a:off x="6302722" y="4225626"/>
            <a:ext cx="1548599" cy="715542"/>
          </a:xfrm>
          <a:prstGeom prst="rect">
            <a:avLst/>
          </a:prstGeom>
          <a:noFill/>
          <a:ln w="9525">
            <a:noFill/>
            <a:miter lim="800000"/>
            <a:headEnd/>
            <a:tailEnd/>
          </a:ln>
        </p:spPr>
        <p:txBody>
          <a:bodyPr lIns="68542" tIns="34271" rIns="68542" bIns="34271">
            <a:spAutoFit/>
          </a:bodyPr>
          <a:lstStyle/>
          <a:p>
            <a:pPr marL="182563" indent="-182563">
              <a:lnSpc>
                <a:spcPct val="150000"/>
              </a:lnSpc>
              <a:buClr>
                <a:schemeClr val="bg1">
                  <a:lumMod val="50000"/>
                </a:schemeClr>
              </a:buClr>
              <a:buSzPct val="60000"/>
              <a:buFont typeface="Wingdings" pitchFamily="2" charset="2"/>
              <a:buChar char="l"/>
              <a:defRPr/>
            </a:pPr>
            <a:r>
              <a:rPr lang="zh-CN" altLang="en-US" sz="1400" dirty="0" smtClean="0">
                <a:solidFill>
                  <a:srgbClr val="000000"/>
                </a:solidFill>
                <a:latin typeface="+mn-ea"/>
                <a:ea typeface="+mn-ea"/>
                <a:cs typeface="Arial" pitchFamily="34" charset="0"/>
              </a:rPr>
              <a:t>资源按需调整；</a:t>
            </a:r>
            <a:endParaRPr lang="en-US" altLang="zh-CN" sz="1400" dirty="0" smtClean="0">
              <a:solidFill>
                <a:srgbClr val="000000"/>
              </a:solidFill>
              <a:latin typeface="+mn-ea"/>
              <a:ea typeface="+mn-ea"/>
              <a:cs typeface="Arial" pitchFamily="34" charset="0"/>
            </a:endParaRPr>
          </a:p>
          <a:p>
            <a:pPr marL="182563" indent="-182563">
              <a:lnSpc>
                <a:spcPct val="150000"/>
              </a:lnSpc>
              <a:buClr>
                <a:schemeClr val="bg1">
                  <a:lumMod val="50000"/>
                </a:schemeClr>
              </a:buClr>
              <a:buSzPct val="60000"/>
              <a:buFont typeface="Wingdings" pitchFamily="2" charset="2"/>
              <a:buChar char="l"/>
              <a:defRPr/>
            </a:pPr>
            <a:r>
              <a:rPr lang="zh-CN" altLang="en-US" sz="1400" b="1" dirty="0" smtClean="0">
                <a:solidFill>
                  <a:srgbClr val="C00000"/>
                </a:solidFill>
                <a:latin typeface="+mn-ea"/>
                <a:ea typeface="+mn-ea"/>
                <a:cs typeface="Arial" pitchFamily="34" charset="0"/>
              </a:rPr>
              <a:t>移动办公</a:t>
            </a:r>
            <a:endParaRPr lang="en-US" altLang="zh-CN" sz="1400" b="1" dirty="0" smtClean="0">
              <a:solidFill>
                <a:srgbClr val="C00000"/>
              </a:solidFill>
              <a:latin typeface="+mn-ea"/>
              <a:ea typeface="+mn-ea"/>
              <a:cs typeface="Arial" pitchFamily="34" charset="0"/>
            </a:endParaRPr>
          </a:p>
        </p:txBody>
      </p:sp>
      <p:sp>
        <p:nvSpPr>
          <p:cNvPr id="33" name="标题 32"/>
          <p:cNvSpPr>
            <a:spLocks noGrp="1"/>
          </p:cNvSpPr>
          <p:nvPr>
            <p:ph type="title"/>
          </p:nvPr>
        </p:nvSpPr>
        <p:spPr/>
        <p:txBody>
          <a:bodyPr/>
          <a:lstStyle/>
          <a:p>
            <a:r>
              <a:rPr lang="zh-CN" altLang="en-US" dirty="0" smtClean="0"/>
              <a:t>桌面云优势 </a:t>
            </a:r>
            <a:r>
              <a:rPr lang="en-US" altLang="zh-CN" dirty="0" smtClean="0"/>
              <a:t>(1/2)</a:t>
            </a:r>
            <a:endParaRPr lang="zh-CN" altLang="en-US" dirty="0"/>
          </a:p>
        </p:txBody>
      </p:sp>
    </p:spTree>
    <p:extLst>
      <p:ext uri="{BB962C8B-B14F-4D97-AF65-F5344CB8AC3E}">
        <p14:creationId xmlns:p14="http://schemas.microsoft.com/office/powerpoint/2010/main" val="1782161878"/>
      </p:ext>
    </p:extLst>
  </p:cSld>
  <p:clrMapOvr>
    <a:masterClrMapping/>
  </p:clrMapOvr>
  <p:transition advTm="8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同侧圆角矩形 578"/>
          <p:cNvSpPr/>
          <p:nvPr/>
        </p:nvSpPr>
        <p:spPr bwMode="auto">
          <a:xfrm>
            <a:off x="764702" y="1397205"/>
            <a:ext cx="5247457" cy="3725712"/>
          </a:xfrm>
          <a:prstGeom prst="round2SameRect">
            <a:avLst>
              <a:gd name="adj1" fmla="val 0"/>
              <a:gd name="adj2" fmla="val 0"/>
            </a:avLst>
          </a:prstGeom>
          <a:noFill/>
          <a:ln w="12700" algn="ctr">
            <a:solidFill>
              <a:schemeClr val="bg1">
                <a:lumMod val="75000"/>
              </a:schemeClr>
            </a:solidFill>
            <a:round/>
            <a:headEnd/>
            <a:tailEnd/>
          </a:ln>
          <a:effectLst>
            <a:outerShdw blurRad="63500" sx="101000" sy="101000" algn="ctr" rotWithShape="0">
              <a:prstClr val="black">
                <a:alpha val="20000"/>
              </a:prstClr>
            </a:outerShdw>
          </a:effectLst>
        </p:spPr>
        <p:txBody>
          <a:bodyPr wrap="none" lIns="91398" tIns="45698" rIns="91398" bIns="45698" anchor="ctr"/>
          <a:lstStyle/>
          <a:p>
            <a:pPr eaLnBrk="0" hangingPunct="0">
              <a:buClr>
                <a:srgbClr val="990000"/>
              </a:buClr>
              <a:buSzPct val="60000"/>
              <a:buFont typeface="Wingdings" pitchFamily="2" charset="2"/>
              <a:buNone/>
            </a:pPr>
            <a:endParaRPr lang="zh-CN" altLang="zh-CN" sz="2100" dirty="0">
              <a:solidFill>
                <a:srgbClr val="000000"/>
              </a:solidFill>
              <a:latin typeface="+mn-lt"/>
              <a:ea typeface="+mn-ea"/>
              <a:cs typeface="Arial" pitchFamily="34" charset="0"/>
            </a:endParaRPr>
          </a:p>
        </p:txBody>
      </p:sp>
      <p:sp>
        <p:nvSpPr>
          <p:cNvPr id="611" name="矩形 610"/>
          <p:cNvSpPr/>
          <p:nvPr/>
        </p:nvSpPr>
        <p:spPr>
          <a:xfrm>
            <a:off x="755650" y="5085184"/>
            <a:ext cx="5256509" cy="1077212"/>
          </a:xfrm>
          <a:prstGeom prst="rect">
            <a:avLst/>
          </a:prstGeom>
          <a:solidFill>
            <a:schemeClr val="bg1">
              <a:lumMod val="85000"/>
            </a:schemeClr>
          </a:solidFill>
        </p:spPr>
        <p:txBody>
          <a:bodyPr wrap="square" lIns="121910" tIns="60957" rIns="121910" bIns="60957">
            <a:spAutoFit/>
          </a:bodyPr>
          <a:lstStyle/>
          <a:p>
            <a:pPr lvl="0" algn="ctr">
              <a:buNone/>
            </a:pPr>
            <a:endParaRPr lang="en-US" altLang="zh-CN" sz="700" kern="0" dirty="0" smtClean="0">
              <a:solidFill>
                <a:schemeClr val="tx1">
                  <a:lumMod val="65000"/>
                  <a:lumOff val="35000"/>
                </a:schemeClr>
              </a:solidFill>
              <a:latin typeface="+mn-lt"/>
              <a:ea typeface="+mn-ea"/>
            </a:endParaRPr>
          </a:p>
          <a:p>
            <a:pPr algn="ctr">
              <a:buNone/>
            </a:pPr>
            <a:r>
              <a:rPr lang="zh-CN" altLang="en-US" sz="1600" kern="0" dirty="0" smtClean="0">
                <a:solidFill>
                  <a:schemeClr val="tx1">
                    <a:lumMod val="65000"/>
                    <a:lumOff val="35000"/>
                  </a:schemeClr>
                </a:solidFill>
                <a:latin typeface="+mn-lt"/>
                <a:ea typeface="+mn-ea"/>
              </a:rPr>
              <a:t>启动企业“云数据中心”建设</a:t>
            </a:r>
            <a:endParaRPr lang="en-US" altLang="zh-CN" sz="1600" kern="0" dirty="0" smtClean="0">
              <a:solidFill>
                <a:schemeClr val="tx1">
                  <a:lumMod val="65000"/>
                  <a:lumOff val="35000"/>
                </a:schemeClr>
              </a:solidFill>
              <a:latin typeface="+mn-lt"/>
              <a:ea typeface="+mn-ea"/>
            </a:endParaRPr>
          </a:p>
          <a:p>
            <a:pPr algn="ctr">
              <a:buNone/>
            </a:pPr>
            <a:r>
              <a:rPr lang="zh-CN" altLang="en-US" sz="1600" kern="0" dirty="0" smtClean="0">
                <a:solidFill>
                  <a:schemeClr val="tx1">
                    <a:lumMod val="65000"/>
                    <a:lumOff val="35000"/>
                  </a:schemeClr>
                </a:solidFill>
                <a:latin typeface="+mn-lt"/>
                <a:ea typeface="+mn-ea"/>
              </a:rPr>
              <a:t>变“</a:t>
            </a:r>
            <a:r>
              <a:rPr lang="zh-CN" altLang="en-US" sz="1600" kern="0" dirty="0" smtClean="0">
                <a:solidFill>
                  <a:srgbClr val="C00000"/>
                </a:solidFill>
                <a:latin typeface="+mn-lt"/>
                <a:ea typeface="+mn-ea"/>
              </a:rPr>
              <a:t>成本中心、服务中心</a:t>
            </a:r>
            <a:r>
              <a:rPr lang="zh-CN" altLang="en-US" sz="1600" kern="0" dirty="0" smtClean="0">
                <a:solidFill>
                  <a:schemeClr val="tx1">
                    <a:lumMod val="65000"/>
                    <a:lumOff val="35000"/>
                  </a:schemeClr>
                </a:solidFill>
                <a:latin typeface="+mn-lt"/>
                <a:ea typeface="+mn-ea"/>
              </a:rPr>
              <a:t>”为“</a:t>
            </a:r>
            <a:r>
              <a:rPr lang="zh-CN" altLang="en-US" sz="1600" kern="0" dirty="0" smtClean="0">
                <a:solidFill>
                  <a:srgbClr val="C00000"/>
                </a:solidFill>
                <a:latin typeface="+mn-lt"/>
                <a:ea typeface="+mn-ea"/>
              </a:rPr>
              <a:t>创新中心、盈利中心</a:t>
            </a:r>
            <a:r>
              <a:rPr lang="zh-CN" altLang="en-US" sz="1600" kern="0" dirty="0">
                <a:solidFill>
                  <a:schemeClr val="tx1">
                    <a:lumMod val="65000"/>
                    <a:lumOff val="35000"/>
                  </a:schemeClr>
                </a:solidFill>
                <a:latin typeface="+mn-lt"/>
                <a:ea typeface="+mn-ea"/>
              </a:rPr>
              <a:t>”</a:t>
            </a:r>
            <a:r>
              <a:rPr lang="zh-CN" altLang="en-US" sz="1600" kern="0" dirty="0" smtClean="0">
                <a:solidFill>
                  <a:schemeClr val="tx1">
                    <a:lumMod val="65000"/>
                    <a:lumOff val="35000"/>
                  </a:schemeClr>
                </a:solidFill>
                <a:latin typeface="+mn-lt"/>
                <a:ea typeface="+mn-ea"/>
              </a:rPr>
              <a:t> 的</a:t>
            </a:r>
            <a:r>
              <a:rPr lang="en-US" altLang="zh-CN" sz="1600" kern="0" dirty="0" smtClean="0">
                <a:solidFill>
                  <a:schemeClr val="tx1">
                    <a:lumMod val="65000"/>
                    <a:lumOff val="35000"/>
                  </a:schemeClr>
                </a:solidFill>
                <a:latin typeface="+mn-lt"/>
                <a:ea typeface="+mn-ea"/>
              </a:rPr>
              <a:t>ICT</a:t>
            </a:r>
            <a:r>
              <a:rPr lang="zh-CN" altLang="en-US" sz="1600" kern="0" dirty="0" smtClean="0">
                <a:solidFill>
                  <a:schemeClr val="tx1">
                    <a:lumMod val="65000"/>
                    <a:lumOff val="35000"/>
                  </a:schemeClr>
                </a:solidFill>
                <a:latin typeface="+mn-lt"/>
                <a:ea typeface="+mn-ea"/>
              </a:rPr>
              <a:t>云化战略探路石</a:t>
            </a:r>
            <a:endParaRPr lang="en-US" altLang="zh-CN" sz="1600" dirty="0" smtClean="0">
              <a:solidFill>
                <a:schemeClr val="tx1">
                  <a:lumMod val="95000"/>
                  <a:lumOff val="5000"/>
                </a:schemeClr>
              </a:solidFill>
              <a:latin typeface="+mn-lt"/>
              <a:ea typeface="+mn-ea"/>
            </a:endParaRPr>
          </a:p>
          <a:p>
            <a:pPr lvl="0" algn="ctr">
              <a:buNone/>
            </a:pPr>
            <a:endParaRPr lang="zh-CN" altLang="en-US" sz="700" kern="0" dirty="0" smtClean="0">
              <a:solidFill>
                <a:schemeClr val="tx1">
                  <a:lumMod val="65000"/>
                  <a:lumOff val="35000"/>
                </a:schemeClr>
              </a:solidFill>
              <a:latin typeface="+mn-lt"/>
              <a:ea typeface="+mn-ea"/>
            </a:endParaRPr>
          </a:p>
        </p:txBody>
      </p:sp>
      <p:sp>
        <p:nvSpPr>
          <p:cNvPr id="619" name="矩形 618"/>
          <p:cNvSpPr/>
          <p:nvPr/>
        </p:nvSpPr>
        <p:spPr bwMode="auto">
          <a:xfrm>
            <a:off x="6191683" y="1633405"/>
            <a:ext cx="2391983" cy="3596566"/>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10" tIns="60957" rIns="121910" bIns="60957" numCol="1" rtlCol="0" anchor="ctr" anchorCtr="0" compatLnSpc="1">
            <a:prstTxWarp prst="textNoShape">
              <a:avLst/>
            </a:prstTxWarp>
          </a:bodyPr>
          <a:lstStyle/>
          <a:p>
            <a:pPr defTabSz="1219109"/>
            <a:endParaRPr lang="zh-CN" altLang="en-US" sz="3200" dirty="0" smtClean="0">
              <a:solidFill>
                <a:schemeClr val="tx1">
                  <a:lumMod val="75000"/>
                  <a:lumOff val="25000"/>
                </a:schemeClr>
              </a:solidFill>
              <a:latin typeface="+mn-lt"/>
              <a:ea typeface="+mn-ea"/>
            </a:endParaRPr>
          </a:p>
        </p:txBody>
      </p:sp>
      <p:sp>
        <p:nvSpPr>
          <p:cNvPr id="620" name="矩形 619"/>
          <p:cNvSpPr/>
          <p:nvPr/>
        </p:nvSpPr>
        <p:spPr bwMode="auto">
          <a:xfrm>
            <a:off x="6229787" y="1735419"/>
            <a:ext cx="2318034" cy="835699"/>
          </a:xfrm>
          <a:prstGeom prst="rect">
            <a:avLst/>
          </a:prstGeom>
          <a:solidFill>
            <a:schemeClr val="bg1">
              <a:lumMod val="8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10" tIns="60957" rIns="121910" bIns="60957" numCol="1" rtlCol="0" anchor="ctr" anchorCtr="0" compatLnSpc="1">
            <a:prstTxWarp prst="textNoShape">
              <a:avLst/>
            </a:prstTxWarp>
          </a:bodyPr>
          <a:lstStyle/>
          <a:p>
            <a:pPr>
              <a:buClr>
                <a:srgbClr val="CC9900"/>
              </a:buClr>
            </a:pPr>
            <a:endParaRPr lang="zh-CN" altLang="en-US" b="0" dirty="0" smtClean="0">
              <a:solidFill>
                <a:schemeClr val="tx1">
                  <a:lumMod val="75000"/>
                  <a:lumOff val="25000"/>
                </a:schemeClr>
              </a:solidFill>
              <a:latin typeface="+mn-lt"/>
              <a:ea typeface="+mn-ea"/>
            </a:endParaRPr>
          </a:p>
        </p:txBody>
      </p:sp>
      <p:sp>
        <p:nvSpPr>
          <p:cNvPr id="621" name="矩形 620"/>
          <p:cNvSpPr/>
          <p:nvPr/>
        </p:nvSpPr>
        <p:spPr bwMode="auto">
          <a:xfrm>
            <a:off x="6229787" y="2898764"/>
            <a:ext cx="2318034" cy="835699"/>
          </a:xfrm>
          <a:prstGeom prst="rect">
            <a:avLst/>
          </a:prstGeom>
          <a:solidFill>
            <a:schemeClr val="bg1">
              <a:lumMod val="8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10" tIns="60957" rIns="121910" bIns="60957" numCol="1" rtlCol="0" anchor="ctr" anchorCtr="0" compatLnSpc="1">
            <a:prstTxWarp prst="textNoShape">
              <a:avLst/>
            </a:prstTxWarp>
          </a:bodyPr>
          <a:lstStyle/>
          <a:p>
            <a:pPr defTabSz="1219109"/>
            <a:endParaRPr lang="zh-CN" altLang="en-US" sz="1600" b="0" dirty="0" smtClean="0">
              <a:solidFill>
                <a:schemeClr val="tx1">
                  <a:lumMod val="75000"/>
                  <a:lumOff val="25000"/>
                </a:schemeClr>
              </a:solidFill>
              <a:latin typeface="+mn-lt"/>
              <a:ea typeface="+mn-ea"/>
            </a:endParaRPr>
          </a:p>
        </p:txBody>
      </p:sp>
      <p:sp>
        <p:nvSpPr>
          <p:cNvPr id="622" name="矩形 621"/>
          <p:cNvSpPr/>
          <p:nvPr/>
        </p:nvSpPr>
        <p:spPr bwMode="auto">
          <a:xfrm>
            <a:off x="6229787" y="4069465"/>
            <a:ext cx="2318034" cy="835699"/>
          </a:xfrm>
          <a:prstGeom prst="rect">
            <a:avLst/>
          </a:prstGeom>
          <a:solidFill>
            <a:schemeClr val="bg1">
              <a:lumMod val="8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10" tIns="60957" rIns="121910" bIns="60957" numCol="1" rtlCol="0" anchor="ctr" anchorCtr="0" compatLnSpc="1">
            <a:prstTxWarp prst="textNoShape">
              <a:avLst/>
            </a:prstTxWarp>
          </a:bodyPr>
          <a:lstStyle/>
          <a:p>
            <a:pPr defTabSz="1219109"/>
            <a:endParaRPr lang="zh-CN" altLang="en-US" sz="1600" b="0" dirty="0" smtClean="0">
              <a:solidFill>
                <a:schemeClr val="tx1">
                  <a:lumMod val="75000"/>
                  <a:lumOff val="25000"/>
                </a:schemeClr>
              </a:solidFill>
              <a:latin typeface="+mn-lt"/>
              <a:ea typeface="+mn-ea"/>
            </a:endParaRPr>
          </a:p>
        </p:txBody>
      </p:sp>
      <p:sp>
        <p:nvSpPr>
          <p:cNvPr id="623" name="矩形 622"/>
          <p:cNvSpPr/>
          <p:nvPr/>
        </p:nvSpPr>
        <p:spPr bwMode="auto">
          <a:xfrm>
            <a:off x="6193981" y="5193196"/>
            <a:ext cx="2373792" cy="962835"/>
          </a:xfrm>
          <a:prstGeom prst="rect">
            <a:avLst/>
          </a:prstGeom>
          <a:solidFill>
            <a:schemeClr val="bg1">
              <a:lumMod val="8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10" tIns="60957" rIns="121910" bIns="60957" numCol="1" rtlCol="0" anchor="ctr" anchorCtr="0" compatLnSpc="1">
            <a:prstTxWarp prst="textNoShape">
              <a:avLst/>
            </a:prstTxWarp>
          </a:bodyPr>
          <a:lstStyle/>
          <a:p>
            <a:pPr defTabSz="1219109"/>
            <a:endParaRPr lang="zh-CN" altLang="en-US" sz="1600" b="0" dirty="0" smtClean="0">
              <a:solidFill>
                <a:schemeClr val="tx1">
                  <a:lumMod val="75000"/>
                  <a:lumOff val="25000"/>
                </a:schemeClr>
              </a:solidFill>
              <a:latin typeface="+mn-lt"/>
              <a:ea typeface="+mn-ea"/>
            </a:endParaRPr>
          </a:p>
        </p:txBody>
      </p:sp>
      <p:sp>
        <p:nvSpPr>
          <p:cNvPr id="624" name="同侧圆角矩形 623"/>
          <p:cNvSpPr/>
          <p:nvPr/>
        </p:nvSpPr>
        <p:spPr bwMode="auto">
          <a:xfrm>
            <a:off x="6171755" y="1371829"/>
            <a:ext cx="2390891" cy="363589"/>
          </a:xfrm>
          <a:prstGeom prst="round2SameRect">
            <a:avLst>
              <a:gd name="adj1" fmla="val 0"/>
              <a:gd name="adj2" fmla="val 0"/>
            </a:avLst>
          </a:prstGeom>
          <a:solidFill>
            <a:srgbClr val="C00000"/>
          </a:solidFill>
          <a:ln w="12700" algn="ctr">
            <a:noFill/>
            <a:round/>
            <a:headEnd/>
            <a:tailEnd/>
          </a:ln>
          <a:effectLst>
            <a:outerShdw blurRad="63500" sx="101000" sy="101000" algn="ctr" rotWithShape="0">
              <a:prstClr val="black">
                <a:alpha val="20000"/>
              </a:prstClr>
            </a:outerShdw>
          </a:effectLst>
        </p:spPr>
        <p:txBody>
          <a:bodyPr wrap="none" lIns="91398" tIns="45698" rIns="91398" bIns="45698" anchor="ctr"/>
          <a:lstStyle/>
          <a:p>
            <a:pPr algn="ctr" eaLnBrk="0" hangingPunct="0">
              <a:buClr>
                <a:srgbClr val="990000"/>
              </a:buClr>
              <a:buSzPct val="60000"/>
              <a:buFont typeface="Wingdings" pitchFamily="2" charset="2"/>
              <a:buNone/>
            </a:pPr>
            <a:r>
              <a:rPr lang="zh-CN" altLang="en-US" sz="1200" b="1" dirty="0" smtClean="0">
                <a:solidFill>
                  <a:schemeClr val="bg1"/>
                </a:solidFill>
                <a:latin typeface="+mn-lt"/>
                <a:ea typeface="+mn-ea"/>
                <a:cs typeface="Arial" pitchFamily="34" charset="0"/>
              </a:rPr>
              <a:t>价值优势</a:t>
            </a:r>
            <a:endParaRPr lang="zh-CN" altLang="zh-CN" sz="1200" b="1" dirty="0">
              <a:solidFill>
                <a:schemeClr val="bg1"/>
              </a:solidFill>
              <a:latin typeface="+mn-lt"/>
              <a:ea typeface="+mn-ea"/>
              <a:cs typeface="Arial" pitchFamily="34" charset="0"/>
            </a:endParaRPr>
          </a:p>
        </p:txBody>
      </p:sp>
      <p:sp>
        <p:nvSpPr>
          <p:cNvPr id="625" name="矩形 624"/>
          <p:cNvSpPr/>
          <p:nvPr/>
        </p:nvSpPr>
        <p:spPr>
          <a:xfrm>
            <a:off x="6747819" y="1844824"/>
            <a:ext cx="1856629" cy="615547"/>
          </a:xfrm>
          <a:prstGeom prst="rect">
            <a:avLst/>
          </a:prstGeom>
        </p:spPr>
        <p:txBody>
          <a:bodyPr wrap="square" lIns="121910" tIns="60957" rIns="121910" bIns="60957">
            <a:spAutoFit/>
          </a:bodyPr>
          <a:lstStyle/>
          <a:p>
            <a:pPr>
              <a:buNone/>
            </a:pPr>
            <a:r>
              <a:rPr lang="zh-CN" altLang="en-US" sz="1600" dirty="0" smtClean="0">
                <a:latin typeface="+mn-lt"/>
                <a:ea typeface="+mn-ea"/>
              </a:rPr>
              <a:t>本地无数据，</a:t>
            </a:r>
            <a:r>
              <a:rPr lang="zh-CN" altLang="en-US" sz="1600" b="1" dirty="0" smtClean="0">
                <a:solidFill>
                  <a:srgbClr val="C00000"/>
                </a:solidFill>
                <a:latin typeface="+mn-lt"/>
                <a:ea typeface="+mn-ea"/>
              </a:rPr>
              <a:t>安全</a:t>
            </a:r>
            <a:r>
              <a:rPr lang="zh-CN" altLang="en-US" sz="1600" dirty="0" smtClean="0">
                <a:latin typeface="+mn-lt"/>
                <a:ea typeface="+mn-ea"/>
              </a:rPr>
              <a:t>可控</a:t>
            </a:r>
          </a:p>
        </p:txBody>
      </p:sp>
      <p:sp>
        <p:nvSpPr>
          <p:cNvPr id="626" name="矩形 625"/>
          <p:cNvSpPr/>
          <p:nvPr/>
        </p:nvSpPr>
        <p:spPr>
          <a:xfrm>
            <a:off x="6783823" y="3032956"/>
            <a:ext cx="1783950" cy="615547"/>
          </a:xfrm>
          <a:prstGeom prst="rect">
            <a:avLst/>
          </a:prstGeom>
        </p:spPr>
        <p:txBody>
          <a:bodyPr wrap="square" lIns="121910" tIns="60957" rIns="121910" bIns="60957">
            <a:spAutoFit/>
          </a:bodyPr>
          <a:lstStyle/>
          <a:p>
            <a:pPr>
              <a:buNone/>
            </a:pPr>
            <a:r>
              <a:rPr lang="zh-CN" altLang="en-US" sz="1600" dirty="0" smtClean="0">
                <a:latin typeface="+mn-lt"/>
                <a:ea typeface="+mn-ea"/>
              </a:rPr>
              <a:t>移动办公</a:t>
            </a:r>
            <a:endParaRPr lang="en-US" altLang="zh-CN" sz="1600" dirty="0" smtClean="0">
              <a:latin typeface="+mn-lt"/>
              <a:ea typeface="+mn-ea"/>
            </a:endParaRPr>
          </a:p>
          <a:p>
            <a:pPr>
              <a:buNone/>
            </a:pPr>
            <a:r>
              <a:rPr lang="zh-CN" altLang="en-US" sz="1600" b="1" dirty="0" smtClean="0">
                <a:solidFill>
                  <a:srgbClr val="C00000"/>
                </a:solidFill>
                <a:latin typeface="+mn-lt"/>
                <a:ea typeface="+mn-ea"/>
              </a:rPr>
              <a:t>随时随地</a:t>
            </a:r>
            <a:r>
              <a:rPr lang="zh-CN" altLang="en-US" sz="1600" dirty="0" smtClean="0">
                <a:latin typeface="+mn-lt"/>
                <a:ea typeface="+mn-ea"/>
              </a:rPr>
              <a:t>接入</a:t>
            </a:r>
          </a:p>
        </p:txBody>
      </p:sp>
      <p:sp>
        <p:nvSpPr>
          <p:cNvPr id="627" name="矩形 626"/>
          <p:cNvSpPr/>
          <p:nvPr/>
        </p:nvSpPr>
        <p:spPr>
          <a:xfrm>
            <a:off x="6747819" y="4041068"/>
            <a:ext cx="1783950" cy="892546"/>
          </a:xfrm>
          <a:prstGeom prst="rect">
            <a:avLst/>
          </a:prstGeom>
        </p:spPr>
        <p:txBody>
          <a:bodyPr wrap="square" lIns="121910" tIns="60957" rIns="121910" bIns="60957">
            <a:spAutoFit/>
          </a:bodyPr>
          <a:lstStyle/>
          <a:p>
            <a:pPr>
              <a:buNone/>
            </a:pPr>
            <a:r>
              <a:rPr lang="zh-CN" altLang="en-US" sz="1600" dirty="0" smtClean="0">
                <a:latin typeface="+mn-lt"/>
                <a:ea typeface="+mn-ea"/>
              </a:rPr>
              <a:t>简单运维</a:t>
            </a:r>
            <a:endParaRPr lang="en-US" altLang="zh-CN" sz="1600" dirty="0" smtClean="0">
              <a:latin typeface="+mn-lt"/>
              <a:ea typeface="+mn-ea"/>
            </a:endParaRPr>
          </a:p>
          <a:p>
            <a:pPr>
              <a:buNone/>
            </a:pPr>
            <a:r>
              <a:rPr lang="zh-CN" altLang="en-US" sz="1600" dirty="0" smtClean="0">
                <a:latin typeface="+mn-lt"/>
                <a:ea typeface="+mn-ea"/>
              </a:rPr>
              <a:t>一人维护</a:t>
            </a:r>
            <a:r>
              <a:rPr lang="en-US" altLang="zh-CN" sz="1600" b="1" dirty="0" smtClean="0">
                <a:solidFill>
                  <a:srgbClr val="C00000"/>
                </a:solidFill>
                <a:latin typeface="+mn-lt"/>
                <a:ea typeface="+mn-ea"/>
              </a:rPr>
              <a:t>1500</a:t>
            </a:r>
            <a:r>
              <a:rPr lang="zh-CN" altLang="en-US" sz="1600" dirty="0" smtClean="0">
                <a:latin typeface="+mn-lt"/>
                <a:ea typeface="+mn-ea"/>
              </a:rPr>
              <a:t>个桌面</a:t>
            </a:r>
          </a:p>
        </p:txBody>
      </p:sp>
      <p:sp>
        <p:nvSpPr>
          <p:cNvPr id="628" name="矩形 627"/>
          <p:cNvSpPr/>
          <p:nvPr/>
        </p:nvSpPr>
        <p:spPr>
          <a:xfrm>
            <a:off x="6783823" y="5229200"/>
            <a:ext cx="1728192" cy="892546"/>
          </a:xfrm>
          <a:prstGeom prst="rect">
            <a:avLst/>
          </a:prstGeom>
        </p:spPr>
        <p:txBody>
          <a:bodyPr wrap="square" lIns="121910" tIns="60957" rIns="121910" bIns="60957">
            <a:spAutoFit/>
          </a:bodyPr>
          <a:lstStyle/>
          <a:p>
            <a:pPr>
              <a:buNone/>
            </a:pPr>
            <a:r>
              <a:rPr lang="zh-CN" altLang="en-US" sz="1600" dirty="0" smtClean="0">
                <a:latin typeface="+mn-lt"/>
                <a:ea typeface="+mn-ea"/>
              </a:rPr>
              <a:t>故障快速恢复</a:t>
            </a:r>
            <a:endParaRPr lang="en-US" altLang="zh-CN" sz="1600" dirty="0" smtClean="0">
              <a:latin typeface="+mn-lt"/>
              <a:ea typeface="+mn-ea"/>
            </a:endParaRPr>
          </a:p>
          <a:p>
            <a:pPr>
              <a:buNone/>
            </a:pPr>
            <a:r>
              <a:rPr lang="zh-CN" altLang="en-US" sz="1600" b="1" dirty="0" smtClean="0">
                <a:solidFill>
                  <a:srgbClr val="C00000"/>
                </a:solidFill>
                <a:latin typeface="+mn-lt"/>
                <a:ea typeface="+mn-ea"/>
              </a:rPr>
              <a:t>减少</a:t>
            </a:r>
            <a:r>
              <a:rPr lang="zh-CN" altLang="en-US" sz="1600" dirty="0" smtClean="0">
                <a:latin typeface="+mn-lt"/>
                <a:ea typeface="+mn-ea"/>
              </a:rPr>
              <a:t>业务中断时间</a:t>
            </a:r>
          </a:p>
        </p:txBody>
      </p:sp>
      <p:grpSp>
        <p:nvGrpSpPr>
          <p:cNvPr id="2" name="组合 346"/>
          <p:cNvGrpSpPr/>
          <p:nvPr/>
        </p:nvGrpSpPr>
        <p:grpSpPr>
          <a:xfrm>
            <a:off x="6347457" y="5501048"/>
            <a:ext cx="441759" cy="431288"/>
            <a:chOff x="10699750" y="2222500"/>
            <a:chExt cx="368300" cy="320675"/>
          </a:xfrm>
          <a:solidFill>
            <a:schemeClr val="tx1">
              <a:lumMod val="75000"/>
              <a:lumOff val="25000"/>
            </a:schemeClr>
          </a:solidFill>
        </p:grpSpPr>
        <p:sp>
          <p:nvSpPr>
            <p:cNvPr id="630" name="Freeform 108"/>
            <p:cNvSpPr>
              <a:spLocks noEditPoints="1"/>
            </p:cNvSpPr>
            <p:nvPr/>
          </p:nvSpPr>
          <p:spPr bwMode="auto">
            <a:xfrm>
              <a:off x="10820400" y="2295525"/>
              <a:ext cx="247650" cy="247650"/>
            </a:xfrm>
            <a:custGeom>
              <a:avLst/>
              <a:gdLst/>
              <a:ahLst/>
              <a:cxnLst>
                <a:cxn ang="0">
                  <a:pos x="20" y="44"/>
                </a:cxn>
                <a:cxn ang="0">
                  <a:pos x="10" y="52"/>
                </a:cxn>
                <a:cxn ang="0">
                  <a:pos x="0" y="58"/>
                </a:cxn>
                <a:cxn ang="0">
                  <a:pos x="0" y="68"/>
                </a:cxn>
                <a:cxn ang="0">
                  <a:pos x="8" y="74"/>
                </a:cxn>
                <a:cxn ang="0">
                  <a:pos x="10" y="86"/>
                </a:cxn>
                <a:cxn ang="0">
                  <a:pos x="2" y="94"/>
                </a:cxn>
                <a:cxn ang="0">
                  <a:pos x="4" y="106"/>
                </a:cxn>
                <a:cxn ang="0">
                  <a:pos x="12" y="110"/>
                </a:cxn>
                <a:cxn ang="0">
                  <a:pos x="22" y="118"/>
                </a:cxn>
                <a:cxn ang="0">
                  <a:pos x="20" y="128"/>
                </a:cxn>
                <a:cxn ang="0">
                  <a:pos x="24" y="138"/>
                </a:cxn>
                <a:cxn ang="0">
                  <a:pos x="36" y="138"/>
                </a:cxn>
                <a:cxn ang="0">
                  <a:pos x="50" y="136"/>
                </a:cxn>
                <a:cxn ang="0">
                  <a:pos x="52" y="146"/>
                </a:cxn>
                <a:cxn ang="0">
                  <a:pos x="60" y="156"/>
                </a:cxn>
                <a:cxn ang="0">
                  <a:pos x="72" y="154"/>
                </a:cxn>
                <a:cxn ang="0">
                  <a:pos x="78" y="146"/>
                </a:cxn>
                <a:cxn ang="0">
                  <a:pos x="90" y="150"/>
                </a:cxn>
                <a:cxn ang="0">
                  <a:pos x="98" y="154"/>
                </a:cxn>
                <a:cxn ang="0">
                  <a:pos x="108" y="150"/>
                </a:cxn>
                <a:cxn ang="0">
                  <a:pos x="110" y="140"/>
                </a:cxn>
                <a:cxn ang="0">
                  <a:pos x="120" y="132"/>
                </a:cxn>
                <a:cxn ang="0">
                  <a:pos x="130" y="136"/>
                </a:cxn>
                <a:cxn ang="0">
                  <a:pos x="140" y="128"/>
                </a:cxn>
                <a:cxn ang="0">
                  <a:pos x="138" y="118"/>
                </a:cxn>
                <a:cxn ang="0">
                  <a:pos x="136" y="106"/>
                </a:cxn>
                <a:cxn ang="0">
                  <a:pos x="150" y="104"/>
                </a:cxn>
                <a:cxn ang="0">
                  <a:pos x="156" y="94"/>
                </a:cxn>
                <a:cxn ang="0">
                  <a:pos x="150" y="82"/>
                </a:cxn>
                <a:cxn ang="0">
                  <a:pos x="142" y="72"/>
                </a:cxn>
                <a:cxn ang="0">
                  <a:pos x="150" y="66"/>
                </a:cxn>
                <a:cxn ang="0">
                  <a:pos x="154" y="54"/>
                </a:cxn>
                <a:cxn ang="0">
                  <a:pos x="146" y="46"/>
                </a:cxn>
                <a:cxn ang="0">
                  <a:pos x="136" y="44"/>
                </a:cxn>
                <a:cxn ang="0">
                  <a:pos x="134" y="32"/>
                </a:cxn>
                <a:cxn ang="0">
                  <a:pos x="134" y="22"/>
                </a:cxn>
                <a:cxn ang="0">
                  <a:pos x="124" y="16"/>
                </a:cxn>
                <a:cxn ang="0">
                  <a:pos x="116" y="18"/>
                </a:cxn>
                <a:cxn ang="0">
                  <a:pos x="104" y="16"/>
                </a:cxn>
                <a:cxn ang="0">
                  <a:pos x="102" y="4"/>
                </a:cxn>
                <a:cxn ang="0">
                  <a:pos x="90" y="0"/>
                </a:cxn>
                <a:cxn ang="0">
                  <a:pos x="82" y="4"/>
                </a:cxn>
                <a:cxn ang="0">
                  <a:pos x="72" y="12"/>
                </a:cxn>
                <a:cxn ang="0">
                  <a:pos x="64" y="4"/>
                </a:cxn>
                <a:cxn ang="0">
                  <a:pos x="54" y="2"/>
                </a:cxn>
                <a:cxn ang="0">
                  <a:pos x="46" y="12"/>
                </a:cxn>
                <a:cxn ang="0">
                  <a:pos x="40" y="24"/>
                </a:cxn>
                <a:cxn ang="0">
                  <a:pos x="30" y="22"/>
                </a:cxn>
                <a:cxn ang="0">
                  <a:pos x="18" y="24"/>
                </a:cxn>
                <a:cxn ang="0">
                  <a:pos x="16" y="34"/>
                </a:cxn>
                <a:cxn ang="0">
                  <a:pos x="64" y="34"/>
                </a:cxn>
                <a:cxn ang="0">
                  <a:pos x="98" y="36"/>
                </a:cxn>
                <a:cxn ang="0">
                  <a:pos x="122" y="64"/>
                </a:cxn>
                <a:cxn ang="0">
                  <a:pos x="122" y="90"/>
                </a:cxn>
                <a:cxn ang="0">
                  <a:pos x="100" y="118"/>
                </a:cxn>
                <a:cxn ang="0">
                  <a:pos x="74" y="124"/>
                </a:cxn>
                <a:cxn ang="0">
                  <a:pos x="42" y="108"/>
                </a:cxn>
                <a:cxn ang="0">
                  <a:pos x="32" y="82"/>
                </a:cxn>
                <a:cxn ang="0">
                  <a:pos x="42" y="50"/>
                </a:cxn>
                <a:cxn ang="0">
                  <a:pos x="64" y="34"/>
                </a:cxn>
              </a:cxnLst>
              <a:rect l="0" t="0" r="r" b="b"/>
              <a:pathLst>
                <a:path w="156" h="156">
                  <a:moveTo>
                    <a:pt x="16" y="36"/>
                  </a:moveTo>
                  <a:lnTo>
                    <a:pt x="16" y="36"/>
                  </a:lnTo>
                  <a:lnTo>
                    <a:pt x="18" y="40"/>
                  </a:lnTo>
                  <a:lnTo>
                    <a:pt x="20" y="44"/>
                  </a:lnTo>
                  <a:lnTo>
                    <a:pt x="18" y="50"/>
                  </a:lnTo>
                  <a:lnTo>
                    <a:pt x="18" y="50"/>
                  </a:lnTo>
                  <a:lnTo>
                    <a:pt x="14" y="52"/>
                  </a:lnTo>
                  <a:lnTo>
                    <a:pt x="10" y="52"/>
                  </a:lnTo>
                  <a:lnTo>
                    <a:pt x="10" y="52"/>
                  </a:lnTo>
                  <a:lnTo>
                    <a:pt x="6" y="52"/>
                  </a:lnTo>
                  <a:lnTo>
                    <a:pt x="4" y="54"/>
                  </a:lnTo>
                  <a:lnTo>
                    <a:pt x="0" y="58"/>
                  </a:lnTo>
                  <a:lnTo>
                    <a:pt x="0" y="60"/>
                  </a:lnTo>
                  <a:lnTo>
                    <a:pt x="0" y="60"/>
                  </a:lnTo>
                  <a:lnTo>
                    <a:pt x="0" y="66"/>
                  </a:lnTo>
                  <a:lnTo>
                    <a:pt x="0" y="68"/>
                  </a:lnTo>
                  <a:lnTo>
                    <a:pt x="2" y="72"/>
                  </a:lnTo>
                  <a:lnTo>
                    <a:pt x="4" y="72"/>
                  </a:lnTo>
                  <a:lnTo>
                    <a:pt x="4" y="72"/>
                  </a:lnTo>
                  <a:lnTo>
                    <a:pt x="8" y="74"/>
                  </a:lnTo>
                  <a:lnTo>
                    <a:pt x="10" y="78"/>
                  </a:lnTo>
                  <a:lnTo>
                    <a:pt x="12" y="84"/>
                  </a:lnTo>
                  <a:lnTo>
                    <a:pt x="12" y="84"/>
                  </a:lnTo>
                  <a:lnTo>
                    <a:pt x="10" y="86"/>
                  </a:lnTo>
                  <a:lnTo>
                    <a:pt x="6" y="90"/>
                  </a:lnTo>
                  <a:lnTo>
                    <a:pt x="6" y="90"/>
                  </a:lnTo>
                  <a:lnTo>
                    <a:pt x="2" y="92"/>
                  </a:lnTo>
                  <a:lnTo>
                    <a:pt x="2" y="94"/>
                  </a:lnTo>
                  <a:lnTo>
                    <a:pt x="0" y="98"/>
                  </a:lnTo>
                  <a:lnTo>
                    <a:pt x="2" y="102"/>
                  </a:lnTo>
                  <a:lnTo>
                    <a:pt x="2" y="102"/>
                  </a:lnTo>
                  <a:lnTo>
                    <a:pt x="4" y="106"/>
                  </a:lnTo>
                  <a:lnTo>
                    <a:pt x="6" y="108"/>
                  </a:lnTo>
                  <a:lnTo>
                    <a:pt x="8" y="110"/>
                  </a:lnTo>
                  <a:lnTo>
                    <a:pt x="12" y="110"/>
                  </a:lnTo>
                  <a:lnTo>
                    <a:pt x="12" y="110"/>
                  </a:lnTo>
                  <a:lnTo>
                    <a:pt x="18" y="110"/>
                  </a:lnTo>
                  <a:lnTo>
                    <a:pt x="22" y="112"/>
                  </a:lnTo>
                  <a:lnTo>
                    <a:pt x="22" y="112"/>
                  </a:lnTo>
                  <a:lnTo>
                    <a:pt x="22" y="118"/>
                  </a:lnTo>
                  <a:lnTo>
                    <a:pt x="22" y="122"/>
                  </a:lnTo>
                  <a:lnTo>
                    <a:pt x="22" y="124"/>
                  </a:lnTo>
                  <a:lnTo>
                    <a:pt x="22" y="124"/>
                  </a:lnTo>
                  <a:lnTo>
                    <a:pt x="20" y="128"/>
                  </a:lnTo>
                  <a:lnTo>
                    <a:pt x="20" y="130"/>
                  </a:lnTo>
                  <a:lnTo>
                    <a:pt x="22" y="134"/>
                  </a:lnTo>
                  <a:lnTo>
                    <a:pt x="24" y="138"/>
                  </a:lnTo>
                  <a:lnTo>
                    <a:pt x="24" y="138"/>
                  </a:lnTo>
                  <a:lnTo>
                    <a:pt x="28" y="140"/>
                  </a:lnTo>
                  <a:lnTo>
                    <a:pt x="30" y="140"/>
                  </a:lnTo>
                  <a:lnTo>
                    <a:pt x="34" y="140"/>
                  </a:lnTo>
                  <a:lnTo>
                    <a:pt x="36" y="138"/>
                  </a:lnTo>
                  <a:lnTo>
                    <a:pt x="36" y="138"/>
                  </a:lnTo>
                  <a:lnTo>
                    <a:pt x="40" y="136"/>
                  </a:lnTo>
                  <a:lnTo>
                    <a:pt x="44" y="136"/>
                  </a:lnTo>
                  <a:lnTo>
                    <a:pt x="50" y="136"/>
                  </a:lnTo>
                  <a:lnTo>
                    <a:pt x="50" y="136"/>
                  </a:lnTo>
                  <a:lnTo>
                    <a:pt x="52" y="140"/>
                  </a:lnTo>
                  <a:lnTo>
                    <a:pt x="52" y="146"/>
                  </a:lnTo>
                  <a:lnTo>
                    <a:pt x="52" y="146"/>
                  </a:lnTo>
                  <a:lnTo>
                    <a:pt x="52" y="150"/>
                  </a:lnTo>
                  <a:lnTo>
                    <a:pt x="54" y="152"/>
                  </a:lnTo>
                  <a:lnTo>
                    <a:pt x="56" y="154"/>
                  </a:lnTo>
                  <a:lnTo>
                    <a:pt x="60" y="156"/>
                  </a:lnTo>
                  <a:lnTo>
                    <a:pt x="60" y="156"/>
                  </a:lnTo>
                  <a:lnTo>
                    <a:pt x="64" y="156"/>
                  </a:lnTo>
                  <a:lnTo>
                    <a:pt x="68" y="156"/>
                  </a:lnTo>
                  <a:lnTo>
                    <a:pt x="72" y="154"/>
                  </a:lnTo>
                  <a:lnTo>
                    <a:pt x="72" y="150"/>
                  </a:lnTo>
                  <a:lnTo>
                    <a:pt x="72" y="150"/>
                  </a:lnTo>
                  <a:lnTo>
                    <a:pt x="74" y="148"/>
                  </a:lnTo>
                  <a:lnTo>
                    <a:pt x="78" y="146"/>
                  </a:lnTo>
                  <a:lnTo>
                    <a:pt x="82" y="144"/>
                  </a:lnTo>
                  <a:lnTo>
                    <a:pt x="82" y="144"/>
                  </a:lnTo>
                  <a:lnTo>
                    <a:pt x="86" y="144"/>
                  </a:lnTo>
                  <a:lnTo>
                    <a:pt x="90" y="150"/>
                  </a:lnTo>
                  <a:lnTo>
                    <a:pt x="90" y="150"/>
                  </a:lnTo>
                  <a:lnTo>
                    <a:pt x="92" y="152"/>
                  </a:lnTo>
                  <a:lnTo>
                    <a:pt x="94" y="154"/>
                  </a:lnTo>
                  <a:lnTo>
                    <a:pt x="98" y="154"/>
                  </a:lnTo>
                  <a:lnTo>
                    <a:pt x="102" y="154"/>
                  </a:lnTo>
                  <a:lnTo>
                    <a:pt x="102" y="154"/>
                  </a:lnTo>
                  <a:lnTo>
                    <a:pt x="106" y="152"/>
                  </a:lnTo>
                  <a:lnTo>
                    <a:pt x="108" y="150"/>
                  </a:lnTo>
                  <a:lnTo>
                    <a:pt x="110" y="146"/>
                  </a:lnTo>
                  <a:lnTo>
                    <a:pt x="110" y="144"/>
                  </a:lnTo>
                  <a:lnTo>
                    <a:pt x="110" y="144"/>
                  </a:lnTo>
                  <a:lnTo>
                    <a:pt x="110" y="140"/>
                  </a:lnTo>
                  <a:lnTo>
                    <a:pt x="112" y="136"/>
                  </a:lnTo>
                  <a:lnTo>
                    <a:pt x="114" y="132"/>
                  </a:lnTo>
                  <a:lnTo>
                    <a:pt x="114" y="132"/>
                  </a:lnTo>
                  <a:lnTo>
                    <a:pt x="120" y="132"/>
                  </a:lnTo>
                  <a:lnTo>
                    <a:pt x="124" y="134"/>
                  </a:lnTo>
                  <a:lnTo>
                    <a:pt x="124" y="134"/>
                  </a:lnTo>
                  <a:lnTo>
                    <a:pt x="126" y="136"/>
                  </a:lnTo>
                  <a:lnTo>
                    <a:pt x="130" y="136"/>
                  </a:lnTo>
                  <a:lnTo>
                    <a:pt x="134" y="134"/>
                  </a:lnTo>
                  <a:lnTo>
                    <a:pt x="136" y="132"/>
                  </a:lnTo>
                  <a:lnTo>
                    <a:pt x="136" y="132"/>
                  </a:lnTo>
                  <a:lnTo>
                    <a:pt x="140" y="128"/>
                  </a:lnTo>
                  <a:lnTo>
                    <a:pt x="140" y="124"/>
                  </a:lnTo>
                  <a:lnTo>
                    <a:pt x="140" y="122"/>
                  </a:lnTo>
                  <a:lnTo>
                    <a:pt x="138" y="118"/>
                  </a:lnTo>
                  <a:lnTo>
                    <a:pt x="138" y="118"/>
                  </a:lnTo>
                  <a:lnTo>
                    <a:pt x="136" y="116"/>
                  </a:lnTo>
                  <a:lnTo>
                    <a:pt x="136" y="112"/>
                  </a:lnTo>
                  <a:lnTo>
                    <a:pt x="136" y="106"/>
                  </a:lnTo>
                  <a:lnTo>
                    <a:pt x="136" y="106"/>
                  </a:lnTo>
                  <a:lnTo>
                    <a:pt x="140" y="104"/>
                  </a:lnTo>
                  <a:lnTo>
                    <a:pt x="146" y="104"/>
                  </a:lnTo>
                  <a:lnTo>
                    <a:pt x="146" y="104"/>
                  </a:lnTo>
                  <a:lnTo>
                    <a:pt x="150" y="104"/>
                  </a:lnTo>
                  <a:lnTo>
                    <a:pt x="152" y="102"/>
                  </a:lnTo>
                  <a:lnTo>
                    <a:pt x="154" y="98"/>
                  </a:lnTo>
                  <a:lnTo>
                    <a:pt x="156" y="94"/>
                  </a:lnTo>
                  <a:lnTo>
                    <a:pt x="156" y="94"/>
                  </a:lnTo>
                  <a:lnTo>
                    <a:pt x="156" y="90"/>
                  </a:lnTo>
                  <a:lnTo>
                    <a:pt x="156" y="86"/>
                  </a:lnTo>
                  <a:lnTo>
                    <a:pt x="154" y="84"/>
                  </a:lnTo>
                  <a:lnTo>
                    <a:pt x="150" y="82"/>
                  </a:lnTo>
                  <a:lnTo>
                    <a:pt x="150" y="82"/>
                  </a:lnTo>
                  <a:lnTo>
                    <a:pt x="148" y="82"/>
                  </a:lnTo>
                  <a:lnTo>
                    <a:pt x="146" y="78"/>
                  </a:lnTo>
                  <a:lnTo>
                    <a:pt x="142" y="72"/>
                  </a:lnTo>
                  <a:lnTo>
                    <a:pt x="142" y="72"/>
                  </a:lnTo>
                  <a:lnTo>
                    <a:pt x="144" y="68"/>
                  </a:lnTo>
                  <a:lnTo>
                    <a:pt x="150" y="66"/>
                  </a:lnTo>
                  <a:lnTo>
                    <a:pt x="150" y="66"/>
                  </a:lnTo>
                  <a:lnTo>
                    <a:pt x="152" y="64"/>
                  </a:lnTo>
                  <a:lnTo>
                    <a:pt x="154" y="62"/>
                  </a:lnTo>
                  <a:lnTo>
                    <a:pt x="154" y="58"/>
                  </a:lnTo>
                  <a:lnTo>
                    <a:pt x="154" y="54"/>
                  </a:lnTo>
                  <a:lnTo>
                    <a:pt x="154" y="54"/>
                  </a:lnTo>
                  <a:lnTo>
                    <a:pt x="152" y="50"/>
                  </a:lnTo>
                  <a:lnTo>
                    <a:pt x="150" y="46"/>
                  </a:lnTo>
                  <a:lnTo>
                    <a:pt x="146" y="46"/>
                  </a:lnTo>
                  <a:lnTo>
                    <a:pt x="144" y="46"/>
                  </a:lnTo>
                  <a:lnTo>
                    <a:pt x="144" y="46"/>
                  </a:lnTo>
                  <a:lnTo>
                    <a:pt x="140" y="46"/>
                  </a:lnTo>
                  <a:lnTo>
                    <a:pt x="136" y="44"/>
                  </a:lnTo>
                  <a:lnTo>
                    <a:pt x="132" y="40"/>
                  </a:lnTo>
                  <a:lnTo>
                    <a:pt x="132" y="40"/>
                  </a:lnTo>
                  <a:lnTo>
                    <a:pt x="132" y="36"/>
                  </a:lnTo>
                  <a:lnTo>
                    <a:pt x="134" y="32"/>
                  </a:lnTo>
                  <a:lnTo>
                    <a:pt x="134" y="32"/>
                  </a:lnTo>
                  <a:lnTo>
                    <a:pt x="136" y="28"/>
                  </a:lnTo>
                  <a:lnTo>
                    <a:pt x="136" y="26"/>
                  </a:lnTo>
                  <a:lnTo>
                    <a:pt x="134" y="22"/>
                  </a:lnTo>
                  <a:lnTo>
                    <a:pt x="132" y="18"/>
                  </a:lnTo>
                  <a:lnTo>
                    <a:pt x="132" y="18"/>
                  </a:lnTo>
                  <a:lnTo>
                    <a:pt x="128" y="16"/>
                  </a:lnTo>
                  <a:lnTo>
                    <a:pt x="124" y="16"/>
                  </a:lnTo>
                  <a:lnTo>
                    <a:pt x="120" y="16"/>
                  </a:lnTo>
                  <a:lnTo>
                    <a:pt x="118" y="18"/>
                  </a:lnTo>
                  <a:lnTo>
                    <a:pt x="118" y="18"/>
                  </a:lnTo>
                  <a:lnTo>
                    <a:pt x="116" y="18"/>
                  </a:lnTo>
                  <a:lnTo>
                    <a:pt x="112" y="20"/>
                  </a:lnTo>
                  <a:lnTo>
                    <a:pt x="106" y="18"/>
                  </a:lnTo>
                  <a:lnTo>
                    <a:pt x="106" y="18"/>
                  </a:lnTo>
                  <a:lnTo>
                    <a:pt x="104" y="16"/>
                  </a:lnTo>
                  <a:lnTo>
                    <a:pt x="104" y="10"/>
                  </a:lnTo>
                  <a:lnTo>
                    <a:pt x="104" y="10"/>
                  </a:lnTo>
                  <a:lnTo>
                    <a:pt x="102" y="6"/>
                  </a:lnTo>
                  <a:lnTo>
                    <a:pt x="102" y="4"/>
                  </a:lnTo>
                  <a:lnTo>
                    <a:pt x="98" y="0"/>
                  </a:lnTo>
                  <a:lnTo>
                    <a:pt x="94" y="0"/>
                  </a:lnTo>
                  <a:lnTo>
                    <a:pt x="94" y="0"/>
                  </a:lnTo>
                  <a:lnTo>
                    <a:pt x="90" y="0"/>
                  </a:lnTo>
                  <a:lnTo>
                    <a:pt x="86" y="0"/>
                  </a:lnTo>
                  <a:lnTo>
                    <a:pt x="84" y="2"/>
                  </a:lnTo>
                  <a:lnTo>
                    <a:pt x="82" y="4"/>
                  </a:lnTo>
                  <a:lnTo>
                    <a:pt x="82" y="4"/>
                  </a:lnTo>
                  <a:lnTo>
                    <a:pt x="80" y="8"/>
                  </a:lnTo>
                  <a:lnTo>
                    <a:pt x="78" y="10"/>
                  </a:lnTo>
                  <a:lnTo>
                    <a:pt x="72" y="12"/>
                  </a:lnTo>
                  <a:lnTo>
                    <a:pt x="72" y="12"/>
                  </a:lnTo>
                  <a:lnTo>
                    <a:pt x="68" y="10"/>
                  </a:lnTo>
                  <a:lnTo>
                    <a:pt x="66" y="6"/>
                  </a:lnTo>
                  <a:lnTo>
                    <a:pt x="66" y="6"/>
                  </a:lnTo>
                  <a:lnTo>
                    <a:pt x="64" y="4"/>
                  </a:lnTo>
                  <a:lnTo>
                    <a:pt x="60" y="2"/>
                  </a:lnTo>
                  <a:lnTo>
                    <a:pt x="58" y="0"/>
                  </a:lnTo>
                  <a:lnTo>
                    <a:pt x="54" y="2"/>
                  </a:lnTo>
                  <a:lnTo>
                    <a:pt x="54" y="2"/>
                  </a:lnTo>
                  <a:lnTo>
                    <a:pt x="50" y="4"/>
                  </a:lnTo>
                  <a:lnTo>
                    <a:pt x="46" y="6"/>
                  </a:lnTo>
                  <a:lnTo>
                    <a:pt x="46" y="10"/>
                  </a:lnTo>
                  <a:lnTo>
                    <a:pt x="46" y="12"/>
                  </a:lnTo>
                  <a:lnTo>
                    <a:pt x="46" y="12"/>
                  </a:lnTo>
                  <a:lnTo>
                    <a:pt x="46" y="16"/>
                  </a:lnTo>
                  <a:lnTo>
                    <a:pt x="44" y="20"/>
                  </a:lnTo>
                  <a:lnTo>
                    <a:pt x="40" y="24"/>
                  </a:lnTo>
                  <a:lnTo>
                    <a:pt x="40" y="24"/>
                  </a:lnTo>
                  <a:lnTo>
                    <a:pt x="36" y="24"/>
                  </a:lnTo>
                  <a:lnTo>
                    <a:pt x="30" y="22"/>
                  </a:lnTo>
                  <a:lnTo>
                    <a:pt x="30" y="22"/>
                  </a:lnTo>
                  <a:lnTo>
                    <a:pt x="28" y="20"/>
                  </a:lnTo>
                  <a:lnTo>
                    <a:pt x="24" y="20"/>
                  </a:lnTo>
                  <a:lnTo>
                    <a:pt x="22" y="22"/>
                  </a:lnTo>
                  <a:lnTo>
                    <a:pt x="18" y="24"/>
                  </a:lnTo>
                  <a:lnTo>
                    <a:pt x="18" y="24"/>
                  </a:lnTo>
                  <a:lnTo>
                    <a:pt x="16" y="28"/>
                  </a:lnTo>
                  <a:lnTo>
                    <a:pt x="14" y="32"/>
                  </a:lnTo>
                  <a:lnTo>
                    <a:pt x="16" y="34"/>
                  </a:lnTo>
                  <a:lnTo>
                    <a:pt x="16" y="36"/>
                  </a:lnTo>
                  <a:lnTo>
                    <a:pt x="16" y="36"/>
                  </a:lnTo>
                  <a:close/>
                  <a:moveTo>
                    <a:pt x="64" y="34"/>
                  </a:moveTo>
                  <a:lnTo>
                    <a:pt x="64" y="34"/>
                  </a:lnTo>
                  <a:lnTo>
                    <a:pt x="72" y="32"/>
                  </a:lnTo>
                  <a:lnTo>
                    <a:pt x="82" y="32"/>
                  </a:lnTo>
                  <a:lnTo>
                    <a:pt x="90" y="34"/>
                  </a:lnTo>
                  <a:lnTo>
                    <a:pt x="98" y="36"/>
                  </a:lnTo>
                  <a:lnTo>
                    <a:pt x="106" y="42"/>
                  </a:lnTo>
                  <a:lnTo>
                    <a:pt x="112" y="48"/>
                  </a:lnTo>
                  <a:lnTo>
                    <a:pt x="118" y="56"/>
                  </a:lnTo>
                  <a:lnTo>
                    <a:pt x="122" y="64"/>
                  </a:lnTo>
                  <a:lnTo>
                    <a:pt x="122" y="64"/>
                  </a:lnTo>
                  <a:lnTo>
                    <a:pt x="124" y="72"/>
                  </a:lnTo>
                  <a:lnTo>
                    <a:pt x="124" y="82"/>
                  </a:lnTo>
                  <a:lnTo>
                    <a:pt x="122" y="90"/>
                  </a:lnTo>
                  <a:lnTo>
                    <a:pt x="118" y="98"/>
                  </a:lnTo>
                  <a:lnTo>
                    <a:pt x="114" y="106"/>
                  </a:lnTo>
                  <a:lnTo>
                    <a:pt x="108" y="112"/>
                  </a:lnTo>
                  <a:lnTo>
                    <a:pt x="100" y="118"/>
                  </a:lnTo>
                  <a:lnTo>
                    <a:pt x="92" y="122"/>
                  </a:lnTo>
                  <a:lnTo>
                    <a:pt x="92" y="122"/>
                  </a:lnTo>
                  <a:lnTo>
                    <a:pt x="82" y="124"/>
                  </a:lnTo>
                  <a:lnTo>
                    <a:pt x="74" y="124"/>
                  </a:lnTo>
                  <a:lnTo>
                    <a:pt x="64" y="122"/>
                  </a:lnTo>
                  <a:lnTo>
                    <a:pt x="56" y="118"/>
                  </a:lnTo>
                  <a:lnTo>
                    <a:pt x="50" y="114"/>
                  </a:lnTo>
                  <a:lnTo>
                    <a:pt x="42" y="108"/>
                  </a:lnTo>
                  <a:lnTo>
                    <a:pt x="38" y="100"/>
                  </a:lnTo>
                  <a:lnTo>
                    <a:pt x="34" y="92"/>
                  </a:lnTo>
                  <a:lnTo>
                    <a:pt x="34" y="92"/>
                  </a:lnTo>
                  <a:lnTo>
                    <a:pt x="32" y="82"/>
                  </a:lnTo>
                  <a:lnTo>
                    <a:pt x="32" y="74"/>
                  </a:lnTo>
                  <a:lnTo>
                    <a:pt x="34" y="64"/>
                  </a:lnTo>
                  <a:lnTo>
                    <a:pt x="36" y="56"/>
                  </a:lnTo>
                  <a:lnTo>
                    <a:pt x="42" y="50"/>
                  </a:lnTo>
                  <a:lnTo>
                    <a:pt x="48" y="42"/>
                  </a:lnTo>
                  <a:lnTo>
                    <a:pt x="54" y="38"/>
                  </a:lnTo>
                  <a:lnTo>
                    <a:pt x="64" y="34"/>
                  </a:lnTo>
                  <a:lnTo>
                    <a:pt x="64"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631" name="Freeform 109"/>
            <p:cNvSpPr>
              <a:spLocks noEditPoints="1"/>
            </p:cNvSpPr>
            <p:nvPr/>
          </p:nvSpPr>
          <p:spPr bwMode="auto">
            <a:xfrm>
              <a:off x="10699750" y="2222500"/>
              <a:ext cx="158750" cy="158750"/>
            </a:xfrm>
            <a:custGeom>
              <a:avLst/>
              <a:gdLst/>
              <a:ahLst/>
              <a:cxnLst>
                <a:cxn ang="0">
                  <a:pos x="12" y="28"/>
                </a:cxn>
                <a:cxn ang="0">
                  <a:pos x="8" y="34"/>
                </a:cxn>
                <a:cxn ang="0">
                  <a:pos x="2" y="34"/>
                </a:cxn>
                <a:cxn ang="0">
                  <a:pos x="0" y="44"/>
                </a:cxn>
                <a:cxn ang="0">
                  <a:pos x="6" y="50"/>
                </a:cxn>
                <a:cxn ang="0">
                  <a:pos x="6" y="56"/>
                </a:cxn>
                <a:cxn ang="0">
                  <a:pos x="0" y="60"/>
                </a:cxn>
                <a:cxn ang="0">
                  <a:pos x="4" y="70"/>
                </a:cxn>
                <a:cxn ang="0">
                  <a:pos x="10" y="70"/>
                </a:cxn>
                <a:cxn ang="0">
                  <a:pos x="14" y="76"/>
                </a:cxn>
                <a:cxn ang="0">
                  <a:pos x="12" y="84"/>
                </a:cxn>
                <a:cxn ang="0">
                  <a:pos x="20" y="90"/>
                </a:cxn>
                <a:cxn ang="0">
                  <a:pos x="28" y="88"/>
                </a:cxn>
                <a:cxn ang="0">
                  <a:pos x="32" y="90"/>
                </a:cxn>
                <a:cxn ang="0">
                  <a:pos x="34" y="98"/>
                </a:cxn>
                <a:cxn ang="0">
                  <a:pos x="44" y="100"/>
                </a:cxn>
                <a:cxn ang="0">
                  <a:pos x="50" y="94"/>
                </a:cxn>
                <a:cxn ang="0">
                  <a:pos x="56" y="92"/>
                </a:cxn>
                <a:cxn ang="0">
                  <a:pos x="60" y="98"/>
                </a:cxn>
                <a:cxn ang="0">
                  <a:pos x="70" y="96"/>
                </a:cxn>
                <a:cxn ang="0">
                  <a:pos x="70" y="88"/>
                </a:cxn>
                <a:cxn ang="0">
                  <a:pos x="76" y="84"/>
                </a:cxn>
                <a:cxn ang="0">
                  <a:pos x="84" y="86"/>
                </a:cxn>
                <a:cxn ang="0">
                  <a:pos x="90" y="80"/>
                </a:cxn>
                <a:cxn ang="0">
                  <a:pos x="86" y="72"/>
                </a:cxn>
                <a:cxn ang="0">
                  <a:pos x="90" y="66"/>
                </a:cxn>
                <a:cxn ang="0">
                  <a:pos x="98" y="64"/>
                </a:cxn>
                <a:cxn ang="0">
                  <a:pos x="100" y="56"/>
                </a:cxn>
                <a:cxn ang="0">
                  <a:pos x="92" y="50"/>
                </a:cxn>
                <a:cxn ang="0">
                  <a:pos x="92" y="44"/>
                </a:cxn>
                <a:cxn ang="0">
                  <a:pos x="98" y="38"/>
                </a:cxn>
                <a:cxn ang="0">
                  <a:pos x="96" y="30"/>
                </a:cxn>
                <a:cxn ang="0">
                  <a:pos x="88" y="28"/>
                </a:cxn>
                <a:cxn ang="0">
                  <a:pos x="84" y="24"/>
                </a:cxn>
                <a:cxn ang="0">
                  <a:pos x="86" y="16"/>
                </a:cxn>
                <a:cxn ang="0">
                  <a:pos x="80" y="10"/>
                </a:cxn>
                <a:cxn ang="0">
                  <a:pos x="72" y="12"/>
                </a:cxn>
                <a:cxn ang="0">
                  <a:pos x="66" y="10"/>
                </a:cxn>
                <a:cxn ang="0">
                  <a:pos x="64" y="2"/>
                </a:cxn>
                <a:cxn ang="0">
                  <a:pos x="56" y="0"/>
                </a:cxn>
                <a:cxn ang="0">
                  <a:pos x="50" y="6"/>
                </a:cxn>
                <a:cxn ang="0">
                  <a:pos x="44" y="6"/>
                </a:cxn>
                <a:cxn ang="0">
                  <a:pos x="38" y="0"/>
                </a:cxn>
                <a:cxn ang="0">
                  <a:pos x="30" y="4"/>
                </a:cxn>
                <a:cxn ang="0">
                  <a:pos x="28" y="12"/>
                </a:cxn>
                <a:cxn ang="0">
                  <a:pos x="22" y="16"/>
                </a:cxn>
                <a:cxn ang="0">
                  <a:pos x="16" y="12"/>
                </a:cxn>
                <a:cxn ang="0">
                  <a:pos x="10" y="20"/>
                </a:cxn>
                <a:cxn ang="0">
                  <a:pos x="40" y="22"/>
                </a:cxn>
                <a:cxn ang="0">
                  <a:pos x="52" y="20"/>
                </a:cxn>
                <a:cxn ang="0">
                  <a:pos x="76" y="36"/>
                </a:cxn>
                <a:cxn ang="0">
                  <a:pos x="78" y="46"/>
                </a:cxn>
                <a:cxn ang="0">
                  <a:pos x="68" y="72"/>
                </a:cxn>
                <a:cxn ang="0">
                  <a:pos x="58" y="78"/>
                </a:cxn>
                <a:cxn ang="0">
                  <a:pos x="36" y="76"/>
                </a:cxn>
                <a:cxn ang="0">
                  <a:pos x="22" y="58"/>
                </a:cxn>
                <a:cxn ang="0">
                  <a:pos x="20" y="48"/>
                </a:cxn>
                <a:cxn ang="0">
                  <a:pos x="34" y="24"/>
                </a:cxn>
              </a:cxnLst>
              <a:rect l="0" t="0" r="r" b="b"/>
              <a:pathLst>
                <a:path w="100" h="100">
                  <a:moveTo>
                    <a:pt x="10" y="24"/>
                  </a:moveTo>
                  <a:lnTo>
                    <a:pt x="10" y="24"/>
                  </a:lnTo>
                  <a:lnTo>
                    <a:pt x="12" y="28"/>
                  </a:lnTo>
                  <a:lnTo>
                    <a:pt x="12" y="32"/>
                  </a:lnTo>
                  <a:lnTo>
                    <a:pt x="12" y="32"/>
                  </a:lnTo>
                  <a:lnTo>
                    <a:pt x="8" y="34"/>
                  </a:lnTo>
                  <a:lnTo>
                    <a:pt x="6" y="34"/>
                  </a:lnTo>
                  <a:lnTo>
                    <a:pt x="6" y="34"/>
                  </a:lnTo>
                  <a:lnTo>
                    <a:pt x="2" y="34"/>
                  </a:lnTo>
                  <a:lnTo>
                    <a:pt x="0" y="38"/>
                  </a:lnTo>
                  <a:lnTo>
                    <a:pt x="0" y="38"/>
                  </a:lnTo>
                  <a:lnTo>
                    <a:pt x="0" y="44"/>
                  </a:lnTo>
                  <a:lnTo>
                    <a:pt x="2" y="46"/>
                  </a:lnTo>
                  <a:lnTo>
                    <a:pt x="2" y="46"/>
                  </a:lnTo>
                  <a:lnTo>
                    <a:pt x="6" y="50"/>
                  </a:lnTo>
                  <a:lnTo>
                    <a:pt x="8" y="54"/>
                  </a:lnTo>
                  <a:lnTo>
                    <a:pt x="8" y="54"/>
                  </a:lnTo>
                  <a:lnTo>
                    <a:pt x="6" y="56"/>
                  </a:lnTo>
                  <a:lnTo>
                    <a:pt x="2" y="58"/>
                  </a:lnTo>
                  <a:lnTo>
                    <a:pt x="2" y="58"/>
                  </a:lnTo>
                  <a:lnTo>
                    <a:pt x="0" y="60"/>
                  </a:lnTo>
                  <a:lnTo>
                    <a:pt x="0" y="66"/>
                  </a:lnTo>
                  <a:lnTo>
                    <a:pt x="0" y="66"/>
                  </a:lnTo>
                  <a:lnTo>
                    <a:pt x="4" y="70"/>
                  </a:lnTo>
                  <a:lnTo>
                    <a:pt x="8" y="70"/>
                  </a:lnTo>
                  <a:lnTo>
                    <a:pt x="8" y="70"/>
                  </a:lnTo>
                  <a:lnTo>
                    <a:pt x="10" y="70"/>
                  </a:lnTo>
                  <a:lnTo>
                    <a:pt x="14" y="72"/>
                  </a:lnTo>
                  <a:lnTo>
                    <a:pt x="14" y="72"/>
                  </a:lnTo>
                  <a:lnTo>
                    <a:pt x="14" y="76"/>
                  </a:lnTo>
                  <a:lnTo>
                    <a:pt x="14" y="80"/>
                  </a:lnTo>
                  <a:lnTo>
                    <a:pt x="14" y="80"/>
                  </a:lnTo>
                  <a:lnTo>
                    <a:pt x="12" y="84"/>
                  </a:lnTo>
                  <a:lnTo>
                    <a:pt x="14" y="88"/>
                  </a:lnTo>
                  <a:lnTo>
                    <a:pt x="14" y="88"/>
                  </a:lnTo>
                  <a:lnTo>
                    <a:pt x="20" y="90"/>
                  </a:lnTo>
                  <a:lnTo>
                    <a:pt x="24" y="88"/>
                  </a:lnTo>
                  <a:lnTo>
                    <a:pt x="24" y="88"/>
                  </a:lnTo>
                  <a:lnTo>
                    <a:pt x="28" y="88"/>
                  </a:lnTo>
                  <a:lnTo>
                    <a:pt x="32" y="88"/>
                  </a:lnTo>
                  <a:lnTo>
                    <a:pt x="32" y="88"/>
                  </a:lnTo>
                  <a:lnTo>
                    <a:pt x="32" y="90"/>
                  </a:lnTo>
                  <a:lnTo>
                    <a:pt x="32" y="94"/>
                  </a:lnTo>
                  <a:lnTo>
                    <a:pt x="32" y="94"/>
                  </a:lnTo>
                  <a:lnTo>
                    <a:pt x="34" y="98"/>
                  </a:lnTo>
                  <a:lnTo>
                    <a:pt x="38" y="100"/>
                  </a:lnTo>
                  <a:lnTo>
                    <a:pt x="38" y="100"/>
                  </a:lnTo>
                  <a:lnTo>
                    <a:pt x="44" y="100"/>
                  </a:lnTo>
                  <a:lnTo>
                    <a:pt x="46" y="96"/>
                  </a:lnTo>
                  <a:lnTo>
                    <a:pt x="46" y="96"/>
                  </a:lnTo>
                  <a:lnTo>
                    <a:pt x="50" y="94"/>
                  </a:lnTo>
                  <a:lnTo>
                    <a:pt x="52" y="92"/>
                  </a:lnTo>
                  <a:lnTo>
                    <a:pt x="52" y="92"/>
                  </a:lnTo>
                  <a:lnTo>
                    <a:pt x="56" y="92"/>
                  </a:lnTo>
                  <a:lnTo>
                    <a:pt x="58" y="96"/>
                  </a:lnTo>
                  <a:lnTo>
                    <a:pt x="58" y="96"/>
                  </a:lnTo>
                  <a:lnTo>
                    <a:pt x="60" y="98"/>
                  </a:lnTo>
                  <a:lnTo>
                    <a:pt x="66" y="98"/>
                  </a:lnTo>
                  <a:lnTo>
                    <a:pt x="66" y="98"/>
                  </a:lnTo>
                  <a:lnTo>
                    <a:pt x="70" y="96"/>
                  </a:lnTo>
                  <a:lnTo>
                    <a:pt x="70" y="92"/>
                  </a:lnTo>
                  <a:lnTo>
                    <a:pt x="70" y="92"/>
                  </a:lnTo>
                  <a:lnTo>
                    <a:pt x="70" y="88"/>
                  </a:lnTo>
                  <a:lnTo>
                    <a:pt x="74" y="84"/>
                  </a:lnTo>
                  <a:lnTo>
                    <a:pt x="74" y="84"/>
                  </a:lnTo>
                  <a:lnTo>
                    <a:pt x="76" y="84"/>
                  </a:lnTo>
                  <a:lnTo>
                    <a:pt x="80" y="86"/>
                  </a:lnTo>
                  <a:lnTo>
                    <a:pt x="80" y="86"/>
                  </a:lnTo>
                  <a:lnTo>
                    <a:pt x="84" y="86"/>
                  </a:lnTo>
                  <a:lnTo>
                    <a:pt x="88" y="84"/>
                  </a:lnTo>
                  <a:lnTo>
                    <a:pt x="88" y="84"/>
                  </a:lnTo>
                  <a:lnTo>
                    <a:pt x="90" y="80"/>
                  </a:lnTo>
                  <a:lnTo>
                    <a:pt x="88" y="76"/>
                  </a:lnTo>
                  <a:lnTo>
                    <a:pt x="88" y="76"/>
                  </a:lnTo>
                  <a:lnTo>
                    <a:pt x="86" y="72"/>
                  </a:lnTo>
                  <a:lnTo>
                    <a:pt x="88" y="68"/>
                  </a:lnTo>
                  <a:lnTo>
                    <a:pt x="88" y="68"/>
                  </a:lnTo>
                  <a:lnTo>
                    <a:pt x="90" y="66"/>
                  </a:lnTo>
                  <a:lnTo>
                    <a:pt x="94" y="66"/>
                  </a:lnTo>
                  <a:lnTo>
                    <a:pt x="94" y="66"/>
                  </a:lnTo>
                  <a:lnTo>
                    <a:pt x="98" y="64"/>
                  </a:lnTo>
                  <a:lnTo>
                    <a:pt x="100" y="60"/>
                  </a:lnTo>
                  <a:lnTo>
                    <a:pt x="100" y="60"/>
                  </a:lnTo>
                  <a:lnTo>
                    <a:pt x="100" y="56"/>
                  </a:lnTo>
                  <a:lnTo>
                    <a:pt x="96" y="52"/>
                  </a:lnTo>
                  <a:lnTo>
                    <a:pt x="96" y="52"/>
                  </a:lnTo>
                  <a:lnTo>
                    <a:pt x="92" y="50"/>
                  </a:lnTo>
                  <a:lnTo>
                    <a:pt x="92" y="46"/>
                  </a:lnTo>
                  <a:lnTo>
                    <a:pt x="92" y="46"/>
                  </a:lnTo>
                  <a:lnTo>
                    <a:pt x="92" y="44"/>
                  </a:lnTo>
                  <a:lnTo>
                    <a:pt x="96" y="42"/>
                  </a:lnTo>
                  <a:lnTo>
                    <a:pt x="96" y="42"/>
                  </a:lnTo>
                  <a:lnTo>
                    <a:pt x="98" y="38"/>
                  </a:lnTo>
                  <a:lnTo>
                    <a:pt x="98" y="34"/>
                  </a:lnTo>
                  <a:lnTo>
                    <a:pt x="98" y="34"/>
                  </a:lnTo>
                  <a:lnTo>
                    <a:pt x="96" y="30"/>
                  </a:lnTo>
                  <a:lnTo>
                    <a:pt x="92" y="30"/>
                  </a:lnTo>
                  <a:lnTo>
                    <a:pt x="92" y="30"/>
                  </a:lnTo>
                  <a:lnTo>
                    <a:pt x="88" y="28"/>
                  </a:lnTo>
                  <a:lnTo>
                    <a:pt x="84" y="26"/>
                  </a:lnTo>
                  <a:lnTo>
                    <a:pt x="84" y="26"/>
                  </a:lnTo>
                  <a:lnTo>
                    <a:pt x="84" y="24"/>
                  </a:lnTo>
                  <a:lnTo>
                    <a:pt x="86" y="20"/>
                  </a:lnTo>
                  <a:lnTo>
                    <a:pt x="86" y="20"/>
                  </a:lnTo>
                  <a:lnTo>
                    <a:pt x="86" y="16"/>
                  </a:lnTo>
                  <a:lnTo>
                    <a:pt x="84" y="12"/>
                  </a:lnTo>
                  <a:lnTo>
                    <a:pt x="84" y="12"/>
                  </a:lnTo>
                  <a:lnTo>
                    <a:pt x="80" y="10"/>
                  </a:lnTo>
                  <a:lnTo>
                    <a:pt x="76" y="10"/>
                  </a:lnTo>
                  <a:lnTo>
                    <a:pt x="76" y="10"/>
                  </a:lnTo>
                  <a:lnTo>
                    <a:pt x="72" y="12"/>
                  </a:lnTo>
                  <a:lnTo>
                    <a:pt x="68" y="12"/>
                  </a:lnTo>
                  <a:lnTo>
                    <a:pt x="68" y="12"/>
                  </a:lnTo>
                  <a:lnTo>
                    <a:pt x="66" y="10"/>
                  </a:lnTo>
                  <a:lnTo>
                    <a:pt x="66" y="6"/>
                  </a:lnTo>
                  <a:lnTo>
                    <a:pt x="66" y="6"/>
                  </a:lnTo>
                  <a:lnTo>
                    <a:pt x="64" y="2"/>
                  </a:lnTo>
                  <a:lnTo>
                    <a:pt x="60" y="0"/>
                  </a:lnTo>
                  <a:lnTo>
                    <a:pt x="60" y="0"/>
                  </a:lnTo>
                  <a:lnTo>
                    <a:pt x="56" y="0"/>
                  </a:lnTo>
                  <a:lnTo>
                    <a:pt x="52" y="2"/>
                  </a:lnTo>
                  <a:lnTo>
                    <a:pt x="52" y="2"/>
                  </a:lnTo>
                  <a:lnTo>
                    <a:pt x="50" y="6"/>
                  </a:lnTo>
                  <a:lnTo>
                    <a:pt x="46" y="8"/>
                  </a:lnTo>
                  <a:lnTo>
                    <a:pt x="46" y="8"/>
                  </a:lnTo>
                  <a:lnTo>
                    <a:pt x="44" y="6"/>
                  </a:lnTo>
                  <a:lnTo>
                    <a:pt x="42" y="4"/>
                  </a:lnTo>
                  <a:lnTo>
                    <a:pt x="42" y="4"/>
                  </a:lnTo>
                  <a:lnTo>
                    <a:pt x="38" y="0"/>
                  </a:lnTo>
                  <a:lnTo>
                    <a:pt x="34" y="0"/>
                  </a:lnTo>
                  <a:lnTo>
                    <a:pt x="34" y="0"/>
                  </a:lnTo>
                  <a:lnTo>
                    <a:pt x="30" y="4"/>
                  </a:lnTo>
                  <a:lnTo>
                    <a:pt x="28" y="8"/>
                  </a:lnTo>
                  <a:lnTo>
                    <a:pt x="28" y="8"/>
                  </a:lnTo>
                  <a:lnTo>
                    <a:pt x="28" y="12"/>
                  </a:lnTo>
                  <a:lnTo>
                    <a:pt x="26" y="16"/>
                  </a:lnTo>
                  <a:lnTo>
                    <a:pt x="26" y="16"/>
                  </a:lnTo>
                  <a:lnTo>
                    <a:pt x="22" y="16"/>
                  </a:lnTo>
                  <a:lnTo>
                    <a:pt x="20" y="14"/>
                  </a:lnTo>
                  <a:lnTo>
                    <a:pt x="20" y="14"/>
                  </a:lnTo>
                  <a:lnTo>
                    <a:pt x="16" y="12"/>
                  </a:lnTo>
                  <a:lnTo>
                    <a:pt x="12" y="16"/>
                  </a:lnTo>
                  <a:lnTo>
                    <a:pt x="12" y="16"/>
                  </a:lnTo>
                  <a:lnTo>
                    <a:pt x="10" y="20"/>
                  </a:lnTo>
                  <a:lnTo>
                    <a:pt x="10" y="24"/>
                  </a:lnTo>
                  <a:lnTo>
                    <a:pt x="10" y="24"/>
                  </a:lnTo>
                  <a:close/>
                  <a:moveTo>
                    <a:pt x="40" y="22"/>
                  </a:moveTo>
                  <a:lnTo>
                    <a:pt x="40" y="22"/>
                  </a:lnTo>
                  <a:lnTo>
                    <a:pt x="46" y="20"/>
                  </a:lnTo>
                  <a:lnTo>
                    <a:pt x="52" y="20"/>
                  </a:lnTo>
                  <a:lnTo>
                    <a:pt x="62" y="24"/>
                  </a:lnTo>
                  <a:lnTo>
                    <a:pt x="72" y="30"/>
                  </a:lnTo>
                  <a:lnTo>
                    <a:pt x="76" y="36"/>
                  </a:lnTo>
                  <a:lnTo>
                    <a:pt x="78" y="40"/>
                  </a:lnTo>
                  <a:lnTo>
                    <a:pt x="78" y="40"/>
                  </a:lnTo>
                  <a:lnTo>
                    <a:pt x="78" y="46"/>
                  </a:lnTo>
                  <a:lnTo>
                    <a:pt x="78" y="52"/>
                  </a:lnTo>
                  <a:lnTo>
                    <a:pt x="76" y="64"/>
                  </a:lnTo>
                  <a:lnTo>
                    <a:pt x="68" y="72"/>
                  </a:lnTo>
                  <a:lnTo>
                    <a:pt x="64" y="76"/>
                  </a:lnTo>
                  <a:lnTo>
                    <a:pt x="58" y="78"/>
                  </a:lnTo>
                  <a:lnTo>
                    <a:pt x="58" y="78"/>
                  </a:lnTo>
                  <a:lnTo>
                    <a:pt x="52" y="80"/>
                  </a:lnTo>
                  <a:lnTo>
                    <a:pt x="46" y="80"/>
                  </a:lnTo>
                  <a:lnTo>
                    <a:pt x="36" y="76"/>
                  </a:lnTo>
                  <a:lnTo>
                    <a:pt x="26" y="70"/>
                  </a:lnTo>
                  <a:lnTo>
                    <a:pt x="24" y="64"/>
                  </a:lnTo>
                  <a:lnTo>
                    <a:pt x="22" y="58"/>
                  </a:lnTo>
                  <a:lnTo>
                    <a:pt x="22" y="58"/>
                  </a:lnTo>
                  <a:lnTo>
                    <a:pt x="20" y="52"/>
                  </a:lnTo>
                  <a:lnTo>
                    <a:pt x="20" y="48"/>
                  </a:lnTo>
                  <a:lnTo>
                    <a:pt x="24" y="36"/>
                  </a:lnTo>
                  <a:lnTo>
                    <a:pt x="30" y="28"/>
                  </a:lnTo>
                  <a:lnTo>
                    <a:pt x="34" y="24"/>
                  </a:lnTo>
                  <a:lnTo>
                    <a:pt x="40" y="22"/>
                  </a:lnTo>
                  <a:lnTo>
                    <a:pt x="4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632" name="Freeform 110"/>
            <p:cNvSpPr>
              <a:spLocks noEditPoints="1"/>
            </p:cNvSpPr>
            <p:nvPr/>
          </p:nvSpPr>
          <p:spPr bwMode="auto">
            <a:xfrm>
              <a:off x="10699750" y="2381250"/>
              <a:ext cx="120650" cy="123825"/>
            </a:xfrm>
            <a:custGeom>
              <a:avLst/>
              <a:gdLst/>
              <a:ahLst/>
              <a:cxnLst>
                <a:cxn ang="0">
                  <a:pos x="10" y="22"/>
                </a:cxn>
                <a:cxn ang="0">
                  <a:pos x="8" y="28"/>
                </a:cxn>
                <a:cxn ang="0">
                  <a:pos x="2" y="28"/>
                </a:cxn>
                <a:cxn ang="0">
                  <a:pos x="0" y="36"/>
                </a:cxn>
                <a:cxn ang="0">
                  <a:pos x="4" y="40"/>
                </a:cxn>
                <a:cxn ang="0">
                  <a:pos x="4" y="44"/>
                </a:cxn>
                <a:cxn ang="0">
                  <a:pos x="0" y="48"/>
                </a:cxn>
                <a:cxn ang="0">
                  <a:pos x="2" y="54"/>
                </a:cxn>
                <a:cxn ang="0">
                  <a:pos x="8" y="56"/>
                </a:cxn>
                <a:cxn ang="0">
                  <a:pos x="10" y="60"/>
                </a:cxn>
                <a:cxn ang="0">
                  <a:pos x="10" y="66"/>
                </a:cxn>
                <a:cxn ang="0">
                  <a:pos x="14" y="70"/>
                </a:cxn>
                <a:cxn ang="0">
                  <a:pos x="22" y="68"/>
                </a:cxn>
                <a:cxn ang="0">
                  <a:pos x="26" y="70"/>
                </a:cxn>
                <a:cxn ang="0">
                  <a:pos x="26" y="76"/>
                </a:cxn>
                <a:cxn ang="0">
                  <a:pos x="34" y="78"/>
                </a:cxn>
                <a:cxn ang="0">
                  <a:pos x="38" y="74"/>
                </a:cxn>
                <a:cxn ang="0">
                  <a:pos x="42" y="72"/>
                </a:cxn>
                <a:cxn ang="0">
                  <a:pos x="46" y="78"/>
                </a:cxn>
                <a:cxn ang="0">
                  <a:pos x="54" y="76"/>
                </a:cxn>
                <a:cxn ang="0">
                  <a:pos x="54" y="68"/>
                </a:cxn>
                <a:cxn ang="0">
                  <a:pos x="58" y="66"/>
                </a:cxn>
                <a:cxn ang="0">
                  <a:pos x="64" y="68"/>
                </a:cxn>
                <a:cxn ang="0">
                  <a:pos x="70" y="62"/>
                </a:cxn>
                <a:cxn ang="0">
                  <a:pos x="66" y="56"/>
                </a:cxn>
                <a:cxn ang="0">
                  <a:pos x="70" y="52"/>
                </a:cxn>
                <a:cxn ang="0">
                  <a:pos x="74" y="52"/>
                </a:cxn>
                <a:cxn ang="0">
                  <a:pos x="76" y="44"/>
                </a:cxn>
                <a:cxn ang="0">
                  <a:pos x="72" y="40"/>
                </a:cxn>
                <a:cxn ang="0">
                  <a:pos x="72" y="36"/>
                </a:cxn>
                <a:cxn ang="0">
                  <a:pos x="76" y="32"/>
                </a:cxn>
                <a:cxn ang="0">
                  <a:pos x="74" y="24"/>
                </a:cxn>
                <a:cxn ang="0">
                  <a:pos x="68" y="24"/>
                </a:cxn>
                <a:cxn ang="0">
                  <a:pos x="64" y="20"/>
                </a:cxn>
                <a:cxn ang="0">
                  <a:pos x="66" y="14"/>
                </a:cxn>
                <a:cxn ang="0">
                  <a:pos x="62" y="8"/>
                </a:cxn>
                <a:cxn ang="0">
                  <a:pos x="54" y="10"/>
                </a:cxn>
                <a:cxn ang="0">
                  <a:pos x="50" y="8"/>
                </a:cxn>
                <a:cxn ang="0">
                  <a:pos x="50" y="2"/>
                </a:cxn>
                <a:cxn ang="0">
                  <a:pos x="42" y="2"/>
                </a:cxn>
                <a:cxn ang="0">
                  <a:pos x="38" y="6"/>
                </a:cxn>
                <a:cxn ang="0">
                  <a:pos x="34" y="6"/>
                </a:cxn>
                <a:cxn ang="0">
                  <a:pos x="30" y="2"/>
                </a:cxn>
                <a:cxn ang="0">
                  <a:pos x="22" y="4"/>
                </a:cxn>
                <a:cxn ang="0">
                  <a:pos x="22" y="10"/>
                </a:cxn>
                <a:cxn ang="0">
                  <a:pos x="18" y="14"/>
                </a:cxn>
                <a:cxn ang="0">
                  <a:pos x="12" y="12"/>
                </a:cxn>
                <a:cxn ang="0">
                  <a:pos x="8" y="16"/>
                </a:cxn>
                <a:cxn ang="0">
                  <a:pos x="32" y="18"/>
                </a:cxn>
                <a:cxn ang="0">
                  <a:pos x="48" y="20"/>
                </a:cxn>
                <a:cxn ang="0">
                  <a:pos x="60" y="32"/>
                </a:cxn>
                <a:cxn ang="0">
                  <a:pos x="52" y="56"/>
                </a:cxn>
                <a:cxn ang="0">
                  <a:pos x="36" y="62"/>
                </a:cxn>
                <a:cxn ang="0">
                  <a:pos x="16" y="46"/>
                </a:cxn>
                <a:cxn ang="0">
                  <a:pos x="18" y="30"/>
                </a:cxn>
                <a:cxn ang="0">
                  <a:pos x="32" y="18"/>
                </a:cxn>
              </a:cxnLst>
              <a:rect l="0" t="0" r="r" b="b"/>
              <a:pathLst>
                <a:path w="76" h="78">
                  <a:moveTo>
                    <a:pt x="8" y="20"/>
                  </a:moveTo>
                  <a:lnTo>
                    <a:pt x="8" y="20"/>
                  </a:lnTo>
                  <a:lnTo>
                    <a:pt x="10" y="22"/>
                  </a:lnTo>
                  <a:lnTo>
                    <a:pt x="8" y="26"/>
                  </a:lnTo>
                  <a:lnTo>
                    <a:pt x="8" y="26"/>
                  </a:lnTo>
                  <a:lnTo>
                    <a:pt x="8" y="28"/>
                  </a:lnTo>
                  <a:lnTo>
                    <a:pt x="4" y="28"/>
                  </a:lnTo>
                  <a:lnTo>
                    <a:pt x="4" y="28"/>
                  </a:lnTo>
                  <a:lnTo>
                    <a:pt x="2" y="28"/>
                  </a:lnTo>
                  <a:lnTo>
                    <a:pt x="0" y="32"/>
                  </a:lnTo>
                  <a:lnTo>
                    <a:pt x="0" y="32"/>
                  </a:lnTo>
                  <a:lnTo>
                    <a:pt x="0" y="36"/>
                  </a:lnTo>
                  <a:lnTo>
                    <a:pt x="2" y="38"/>
                  </a:lnTo>
                  <a:lnTo>
                    <a:pt x="2" y="38"/>
                  </a:lnTo>
                  <a:lnTo>
                    <a:pt x="4" y="40"/>
                  </a:lnTo>
                  <a:lnTo>
                    <a:pt x="6" y="42"/>
                  </a:lnTo>
                  <a:lnTo>
                    <a:pt x="6" y="42"/>
                  </a:lnTo>
                  <a:lnTo>
                    <a:pt x="4" y="44"/>
                  </a:lnTo>
                  <a:lnTo>
                    <a:pt x="2" y="46"/>
                  </a:lnTo>
                  <a:lnTo>
                    <a:pt x="2" y="46"/>
                  </a:lnTo>
                  <a:lnTo>
                    <a:pt x="0" y="48"/>
                  </a:lnTo>
                  <a:lnTo>
                    <a:pt x="0" y="52"/>
                  </a:lnTo>
                  <a:lnTo>
                    <a:pt x="0" y="52"/>
                  </a:lnTo>
                  <a:lnTo>
                    <a:pt x="2" y="54"/>
                  </a:lnTo>
                  <a:lnTo>
                    <a:pt x="6" y="56"/>
                  </a:lnTo>
                  <a:lnTo>
                    <a:pt x="6" y="56"/>
                  </a:lnTo>
                  <a:lnTo>
                    <a:pt x="8" y="56"/>
                  </a:lnTo>
                  <a:lnTo>
                    <a:pt x="10" y="56"/>
                  </a:lnTo>
                  <a:lnTo>
                    <a:pt x="10" y="56"/>
                  </a:lnTo>
                  <a:lnTo>
                    <a:pt x="10" y="60"/>
                  </a:lnTo>
                  <a:lnTo>
                    <a:pt x="10" y="62"/>
                  </a:lnTo>
                  <a:lnTo>
                    <a:pt x="10" y="62"/>
                  </a:lnTo>
                  <a:lnTo>
                    <a:pt x="10" y="66"/>
                  </a:lnTo>
                  <a:lnTo>
                    <a:pt x="12" y="70"/>
                  </a:lnTo>
                  <a:lnTo>
                    <a:pt x="12" y="70"/>
                  </a:lnTo>
                  <a:lnTo>
                    <a:pt x="14" y="70"/>
                  </a:lnTo>
                  <a:lnTo>
                    <a:pt x="18" y="70"/>
                  </a:lnTo>
                  <a:lnTo>
                    <a:pt x="18" y="70"/>
                  </a:lnTo>
                  <a:lnTo>
                    <a:pt x="22" y="68"/>
                  </a:lnTo>
                  <a:lnTo>
                    <a:pt x="24" y="68"/>
                  </a:lnTo>
                  <a:lnTo>
                    <a:pt x="24" y="68"/>
                  </a:lnTo>
                  <a:lnTo>
                    <a:pt x="26" y="70"/>
                  </a:lnTo>
                  <a:lnTo>
                    <a:pt x="26" y="74"/>
                  </a:lnTo>
                  <a:lnTo>
                    <a:pt x="26" y="74"/>
                  </a:lnTo>
                  <a:lnTo>
                    <a:pt x="26" y="76"/>
                  </a:lnTo>
                  <a:lnTo>
                    <a:pt x="30" y="78"/>
                  </a:lnTo>
                  <a:lnTo>
                    <a:pt x="30" y="78"/>
                  </a:lnTo>
                  <a:lnTo>
                    <a:pt x="34" y="78"/>
                  </a:lnTo>
                  <a:lnTo>
                    <a:pt x="36" y="76"/>
                  </a:lnTo>
                  <a:lnTo>
                    <a:pt x="36" y="76"/>
                  </a:lnTo>
                  <a:lnTo>
                    <a:pt x="38" y="74"/>
                  </a:lnTo>
                  <a:lnTo>
                    <a:pt x="40" y="72"/>
                  </a:lnTo>
                  <a:lnTo>
                    <a:pt x="40" y="72"/>
                  </a:lnTo>
                  <a:lnTo>
                    <a:pt x="42" y="72"/>
                  </a:lnTo>
                  <a:lnTo>
                    <a:pt x="44" y="76"/>
                  </a:lnTo>
                  <a:lnTo>
                    <a:pt x="44" y="76"/>
                  </a:lnTo>
                  <a:lnTo>
                    <a:pt x="46" y="78"/>
                  </a:lnTo>
                  <a:lnTo>
                    <a:pt x="50" y="78"/>
                  </a:lnTo>
                  <a:lnTo>
                    <a:pt x="50" y="78"/>
                  </a:lnTo>
                  <a:lnTo>
                    <a:pt x="54" y="76"/>
                  </a:lnTo>
                  <a:lnTo>
                    <a:pt x="54" y="72"/>
                  </a:lnTo>
                  <a:lnTo>
                    <a:pt x="54" y="72"/>
                  </a:lnTo>
                  <a:lnTo>
                    <a:pt x="54" y="68"/>
                  </a:lnTo>
                  <a:lnTo>
                    <a:pt x="56" y="66"/>
                  </a:lnTo>
                  <a:lnTo>
                    <a:pt x="56" y="66"/>
                  </a:lnTo>
                  <a:lnTo>
                    <a:pt x="58" y="66"/>
                  </a:lnTo>
                  <a:lnTo>
                    <a:pt x="62" y="68"/>
                  </a:lnTo>
                  <a:lnTo>
                    <a:pt x="62" y="68"/>
                  </a:lnTo>
                  <a:lnTo>
                    <a:pt x="64" y="68"/>
                  </a:lnTo>
                  <a:lnTo>
                    <a:pt x="68" y="66"/>
                  </a:lnTo>
                  <a:lnTo>
                    <a:pt x="68" y="66"/>
                  </a:lnTo>
                  <a:lnTo>
                    <a:pt x="70" y="62"/>
                  </a:lnTo>
                  <a:lnTo>
                    <a:pt x="68" y="60"/>
                  </a:lnTo>
                  <a:lnTo>
                    <a:pt x="68" y="60"/>
                  </a:lnTo>
                  <a:lnTo>
                    <a:pt x="66" y="56"/>
                  </a:lnTo>
                  <a:lnTo>
                    <a:pt x="68" y="54"/>
                  </a:lnTo>
                  <a:lnTo>
                    <a:pt x="68" y="54"/>
                  </a:lnTo>
                  <a:lnTo>
                    <a:pt x="70" y="52"/>
                  </a:lnTo>
                  <a:lnTo>
                    <a:pt x="72" y="52"/>
                  </a:lnTo>
                  <a:lnTo>
                    <a:pt x="72" y="52"/>
                  </a:lnTo>
                  <a:lnTo>
                    <a:pt x="74" y="52"/>
                  </a:lnTo>
                  <a:lnTo>
                    <a:pt x="76" y="48"/>
                  </a:lnTo>
                  <a:lnTo>
                    <a:pt x="76" y="48"/>
                  </a:lnTo>
                  <a:lnTo>
                    <a:pt x="76" y="44"/>
                  </a:lnTo>
                  <a:lnTo>
                    <a:pt x="74" y="42"/>
                  </a:lnTo>
                  <a:lnTo>
                    <a:pt x="74" y="42"/>
                  </a:lnTo>
                  <a:lnTo>
                    <a:pt x="72" y="40"/>
                  </a:lnTo>
                  <a:lnTo>
                    <a:pt x="70" y="38"/>
                  </a:lnTo>
                  <a:lnTo>
                    <a:pt x="70" y="38"/>
                  </a:lnTo>
                  <a:lnTo>
                    <a:pt x="72" y="36"/>
                  </a:lnTo>
                  <a:lnTo>
                    <a:pt x="74" y="34"/>
                  </a:lnTo>
                  <a:lnTo>
                    <a:pt x="74" y="34"/>
                  </a:lnTo>
                  <a:lnTo>
                    <a:pt x="76" y="32"/>
                  </a:lnTo>
                  <a:lnTo>
                    <a:pt x="76" y="28"/>
                  </a:lnTo>
                  <a:lnTo>
                    <a:pt x="76" y="28"/>
                  </a:lnTo>
                  <a:lnTo>
                    <a:pt x="74" y="24"/>
                  </a:lnTo>
                  <a:lnTo>
                    <a:pt x="70" y="24"/>
                  </a:lnTo>
                  <a:lnTo>
                    <a:pt x="70" y="24"/>
                  </a:lnTo>
                  <a:lnTo>
                    <a:pt x="68" y="24"/>
                  </a:lnTo>
                  <a:lnTo>
                    <a:pt x="64" y="22"/>
                  </a:lnTo>
                  <a:lnTo>
                    <a:pt x="64" y="22"/>
                  </a:lnTo>
                  <a:lnTo>
                    <a:pt x="64" y="20"/>
                  </a:lnTo>
                  <a:lnTo>
                    <a:pt x="66" y="16"/>
                  </a:lnTo>
                  <a:lnTo>
                    <a:pt x="66" y="16"/>
                  </a:lnTo>
                  <a:lnTo>
                    <a:pt x="66" y="14"/>
                  </a:lnTo>
                  <a:lnTo>
                    <a:pt x="64" y="10"/>
                  </a:lnTo>
                  <a:lnTo>
                    <a:pt x="64" y="10"/>
                  </a:lnTo>
                  <a:lnTo>
                    <a:pt x="62" y="8"/>
                  </a:lnTo>
                  <a:lnTo>
                    <a:pt x="58" y="10"/>
                  </a:lnTo>
                  <a:lnTo>
                    <a:pt x="58" y="10"/>
                  </a:lnTo>
                  <a:lnTo>
                    <a:pt x="54" y="10"/>
                  </a:lnTo>
                  <a:lnTo>
                    <a:pt x="52" y="10"/>
                  </a:lnTo>
                  <a:lnTo>
                    <a:pt x="52" y="10"/>
                  </a:lnTo>
                  <a:lnTo>
                    <a:pt x="50" y="8"/>
                  </a:lnTo>
                  <a:lnTo>
                    <a:pt x="50" y="6"/>
                  </a:lnTo>
                  <a:lnTo>
                    <a:pt x="50" y="6"/>
                  </a:lnTo>
                  <a:lnTo>
                    <a:pt x="50" y="2"/>
                  </a:lnTo>
                  <a:lnTo>
                    <a:pt x="46" y="0"/>
                  </a:lnTo>
                  <a:lnTo>
                    <a:pt x="46" y="0"/>
                  </a:lnTo>
                  <a:lnTo>
                    <a:pt x="42" y="2"/>
                  </a:lnTo>
                  <a:lnTo>
                    <a:pt x="40" y="4"/>
                  </a:lnTo>
                  <a:lnTo>
                    <a:pt x="40" y="4"/>
                  </a:lnTo>
                  <a:lnTo>
                    <a:pt x="38" y="6"/>
                  </a:lnTo>
                  <a:lnTo>
                    <a:pt x="36" y="8"/>
                  </a:lnTo>
                  <a:lnTo>
                    <a:pt x="36" y="8"/>
                  </a:lnTo>
                  <a:lnTo>
                    <a:pt x="34" y="6"/>
                  </a:lnTo>
                  <a:lnTo>
                    <a:pt x="32" y="4"/>
                  </a:lnTo>
                  <a:lnTo>
                    <a:pt x="32" y="4"/>
                  </a:lnTo>
                  <a:lnTo>
                    <a:pt x="30" y="2"/>
                  </a:lnTo>
                  <a:lnTo>
                    <a:pt x="26" y="2"/>
                  </a:lnTo>
                  <a:lnTo>
                    <a:pt x="26" y="2"/>
                  </a:lnTo>
                  <a:lnTo>
                    <a:pt x="22" y="4"/>
                  </a:lnTo>
                  <a:lnTo>
                    <a:pt x="22" y="8"/>
                  </a:lnTo>
                  <a:lnTo>
                    <a:pt x="22" y="8"/>
                  </a:lnTo>
                  <a:lnTo>
                    <a:pt x="22" y="10"/>
                  </a:lnTo>
                  <a:lnTo>
                    <a:pt x="20" y="14"/>
                  </a:lnTo>
                  <a:lnTo>
                    <a:pt x="20" y="14"/>
                  </a:lnTo>
                  <a:lnTo>
                    <a:pt x="18" y="14"/>
                  </a:lnTo>
                  <a:lnTo>
                    <a:pt x="16" y="12"/>
                  </a:lnTo>
                  <a:lnTo>
                    <a:pt x="16" y="12"/>
                  </a:lnTo>
                  <a:lnTo>
                    <a:pt x="12" y="12"/>
                  </a:lnTo>
                  <a:lnTo>
                    <a:pt x="8" y="14"/>
                  </a:lnTo>
                  <a:lnTo>
                    <a:pt x="8" y="14"/>
                  </a:lnTo>
                  <a:lnTo>
                    <a:pt x="8" y="16"/>
                  </a:lnTo>
                  <a:lnTo>
                    <a:pt x="8" y="20"/>
                  </a:lnTo>
                  <a:lnTo>
                    <a:pt x="8" y="20"/>
                  </a:lnTo>
                  <a:close/>
                  <a:moveTo>
                    <a:pt x="32" y="18"/>
                  </a:moveTo>
                  <a:lnTo>
                    <a:pt x="32" y="18"/>
                  </a:lnTo>
                  <a:lnTo>
                    <a:pt x="40" y="18"/>
                  </a:lnTo>
                  <a:lnTo>
                    <a:pt x="48" y="20"/>
                  </a:lnTo>
                  <a:lnTo>
                    <a:pt x="56" y="24"/>
                  </a:lnTo>
                  <a:lnTo>
                    <a:pt x="60" y="32"/>
                  </a:lnTo>
                  <a:lnTo>
                    <a:pt x="60" y="32"/>
                  </a:lnTo>
                  <a:lnTo>
                    <a:pt x="60" y="42"/>
                  </a:lnTo>
                  <a:lnTo>
                    <a:pt x="58" y="50"/>
                  </a:lnTo>
                  <a:lnTo>
                    <a:pt x="52" y="56"/>
                  </a:lnTo>
                  <a:lnTo>
                    <a:pt x="46" y="62"/>
                  </a:lnTo>
                  <a:lnTo>
                    <a:pt x="46" y="62"/>
                  </a:lnTo>
                  <a:lnTo>
                    <a:pt x="36" y="62"/>
                  </a:lnTo>
                  <a:lnTo>
                    <a:pt x="28" y="60"/>
                  </a:lnTo>
                  <a:lnTo>
                    <a:pt x="20" y="54"/>
                  </a:lnTo>
                  <a:lnTo>
                    <a:pt x="16" y="46"/>
                  </a:lnTo>
                  <a:lnTo>
                    <a:pt x="16" y="46"/>
                  </a:lnTo>
                  <a:lnTo>
                    <a:pt x="16" y="38"/>
                  </a:lnTo>
                  <a:lnTo>
                    <a:pt x="18" y="30"/>
                  </a:lnTo>
                  <a:lnTo>
                    <a:pt x="24" y="22"/>
                  </a:lnTo>
                  <a:lnTo>
                    <a:pt x="32" y="18"/>
                  </a:lnTo>
                  <a:lnTo>
                    <a:pt x="3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grpSp>
      <p:sp>
        <p:nvSpPr>
          <p:cNvPr id="633" name="Freeform 11"/>
          <p:cNvSpPr>
            <a:spLocks/>
          </p:cNvSpPr>
          <p:nvPr/>
        </p:nvSpPr>
        <p:spPr bwMode="auto">
          <a:xfrm>
            <a:off x="6356932" y="3174486"/>
            <a:ext cx="347664" cy="423187"/>
          </a:xfrm>
          <a:custGeom>
            <a:avLst/>
            <a:gdLst/>
            <a:ahLst/>
            <a:cxnLst>
              <a:cxn ang="0">
                <a:pos x="12857" y="1000"/>
              </a:cxn>
              <a:cxn ang="0">
                <a:pos x="12869" y="606"/>
              </a:cxn>
              <a:cxn ang="0">
                <a:pos x="12735" y="220"/>
              </a:cxn>
              <a:cxn ang="0">
                <a:pos x="12358" y="9"/>
              </a:cxn>
              <a:cxn ang="0">
                <a:pos x="11951" y="63"/>
              </a:cxn>
              <a:cxn ang="0">
                <a:pos x="11611" y="300"/>
              </a:cxn>
              <a:cxn ang="0">
                <a:pos x="11255" y="702"/>
              </a:cxn>
              <a:cxn ang="0">
                <a:pos x="10827" y="1283"/>
              </a:cxn>
              <a:cxn ang="0">
                <a:pos x="10061" y="2542"/>
              </a:cxn>
              <a:cxn ang="0">
                <a:pos x="9250" y="3940"/>
              </a:cxn>
              <a:cxn ang="0">
                <a:pos x="7087" y="4289"/>
              </a:cxn>
              <a:cxn ang="0">
                <a:pos x="7210" y="3965"/>
              </a:cxn>
              <a:cxn ang="0">
                <a:pos x="7150" y="3666"/>
              </a:cxn>
              <a:cxn ang="0">
                <a:pos x="6770" y="3549"/>
              </a:cxn>
              <a:cxn ang="0">
                <a:pos x="6361" y="3794"/>
              </a:cxn>
              <a:cxn ang="0">
                <a:pos x="6051" y="4221"/>
              </a:cxn>
              <a:cxn ang="0">
                <a:pos x="5841" y="4649"/>
              </a:cxn>
              <a:cxn ang="0">
                <a:pos x="4258" y="4859"/>
              </a:cxn>
              <a:cxn ang="0">
                <a:pos x="4364" y="4479"/>
              </a:cxn>
              <a:cxn ang="0">
                <a:pos x="4323" y="4127"/>
              </a:cxn>
              <a:cxn ang="0">
                <a:pos x="3995" y="3987"/>
              </a:cxn>
              <a:cxn ang="0">
                <a:pos x="3558" y="4259"/>
              </a:cxn>
              <a:cxn ang="0">
                <a:pos x="3176" y="4758"/>
              </a:cxn>
              <a:cxn ang="0">
                <a:pos x="2884" y="5276"/>
              </a:cxn>
              <a:cxn ang="0">
                <a:pos x="232" y="5961"/>
              </a:cxn>
              <a:cxn ang="0">
                <a:pos x="72" y="6250"/>
              </a:cxn>
              <a:cxn ang="0">
                <a:pos x="3" y="6660"/>
              </a:cxn>
              <a:cxn ang="0">
                <a:pos x="204" y="7113"/>
              </a:cxn>
              <a:cxn ang="0">
                <a:pos x="1782" y="7189"/>
              </a:cxn>
              <a:cxn ang="0">
                <a:pos x="4830" y="7217"/>
              </a:cxn>
              <a:cxn ang="0">
                <a:pos x="5973" y="7289"/>
              </a:cxn>
              <a:cxn ang="0">
                <a:pos x="6779" y="7479"/>
              </a:cxn>
              <a:cxn ang="0">
                <a:pos x="7332" y="7684"/>
              </a:cxn>
              <a:cxn ang="0">
                <a:pos x="2325" y="13627"/>
              </a:cxn>
              <a:cxn ang="0">
                <a:pos x="9432" y="8800"/>
              </a:cxn>
              <a:cxn ang="0">
                <a:pos x="10545" y="9934"/>
              </a:cxn>
              <a:cxn ang="0">
                <a:pos x="11367" y="10787"/>
              </a:cxn>
              <a:cxn ang="0">
                <a:pos x="12028" y="11692"/>
              </a:cxn>
              <a:cxn ang="0">
                <a:pos x="13283" y="13565"/>
              </a:cxn>
              <a:cxn ang="0">
                <a:pos x="13636" y="13819"/>
              </a:cxn>
              <a:cxn ang="0">
                <a:pos x="14122" y="13761"/>
              </a:cxn>
              <a:cxn ang="0">
                <a:pos x="14603" y="13569"/>
              </a:cxn>
              <a:cxn ang="0">
                <a:pos x="14766" y="13161"/>
              </a:cxn>
              <a:cxn ang="0">
                <a:pos x="14534" y="12494"/>
              </a:cxn>
              <a:cxn ang="0">
                <a:pos x="13959" y="11122"/>
              </a:cxn>
              <a:cxn ang="0">
                <a:pos x="14346" y="9548"/>
              </a:cxn>
              <a:cxn ang="0">
                <a:pos x="14396" y="9320"/>
              </a:cxn>
              <a:cxn ang="0">
                <a:pos x="14351" y="9097"/>
              </a:cxn>
              <a:cxn ang="0">
                <a:pos x="14154" y="8908"/>
              </a:cxn>
              <a:cxn ang="0">
                <a:pos x="13923" y="8883"/>
              </a:cxn>
              <a:cxn ang="0">
                <a:pos x="13738" y="8982"/>
              </a:cxn>
              <a:cxn ang="0">
                <a:pos x="12582" y="7933"/>
              </a:cxn>
              <a:cxn ang="0">
                <a:pos x="13041" y="6911"/>
              </a:cxn>
              <a:cxn ang="0">
                <a:pos x="13091" y="6621"/>
              </a:cxn>
              <a:cxn ang="0">
                <a:pos x="13021" y="6352"/>
              </a:cxn>
              <a:cxn ang="0">
                <a:pos x="12756" y="6222"/>
              </a:cxn>
              <a:cxn ang="0">
                <a:pos x="12521" y="6288"/>
              </a:cxn>
              <a:cxn ang="0">
                <a:pos x="12374" y="6450"/>
              </a:cxn>
              <a:cxn ang="0">
                <a:pos x="12296" y="6626"/>
              </a:cxn>
            </a:cxnLst>
            <a:rect l="0" t="0" r="r" b="b"/>
            <a:pathLst>
              <a:path w="14774" h="16037">
                <a:moveTo>
                  <a:pt x="11174" y="5001"/>
                </a:moveTo>
                <a:lnTo>
                  <a:pt x="12809" y="1241"/>
                </a:lnTo>
                <a:lnTo>
                  <a:pt x="12812" y="1230"/>
                </a:lnTo>
                <a:lnTo>
                  <a:pt x="12820" y="1197"/>
                </a:lnTo>
                <a:lnTo>
                  <a:pt x="12831" y="1147"/>
                </a:lnTo>
                <a:lnTo>
                  <a:pt x="12844" y="1079"/>
                </a:lnTo>
                <a:lnTo>
                  <a:pt x="12850" y="1041"/>
                </a:lnTo>
                <a:lnTo>
                  <a:pt x="12857" y="1000"/>
                </a:lnTo>
                <a:lnTo>
                  <a:pt x="12862" y="957"/>
                </a:lnTo>
                <a:lnTo>
                  <a:pt x="12867" y="911"/>
                </a:lnTo>
                <a:lnTo>
                  <a:pt x="12871" y="863"/>
                </a:lnTo>
                <a:lnTo>
                  <a:pt x="12874" y="814"/>
                </a:lnTo>
                <a:lnTo>
                  <a:pt x="12875" y="763"/>
                </a:lnTo>
                <a:lnTo>
                  <a:pt x="12875" y="711"/>
                </a:lnTo>
                <a:lnTo>
                  <a:pt x="12873" y="659"/>
                </a:lnTo>
                <a:lnTo>
                  <a:pt x="12869" y="606"/>
                </a:lnTo>
                <a:lnTo>
                  <a:pt x="12862" y="554"/>
                </a:lnTo>
                <a:lnTo>
                  <a:pt x="12853" y="502"/>
                </a:lnTo>
                <a:lnTo>
                  <a:pt x="12842" y="451"/>
                </a:lnTo>
                <a:lnTo>
                  <a:pt x="12827" y="401"/>
                </a:lnTo>
                <a:lnTo>
                  <a:pt x="12809" y="353"/>
                </a:lnTo>
                <a:lnTo>
                  <a:pt x="12789" y="306"/>
                </a:lnTo>
                <a:lnTo>
                  <a:pt x="12764" y="262"/>
                </a:lnTo>
                <a:lnTo>
                  <a:pt x="12735" y="220"/>
                </a:lnTo>
                <a:lnTo>
                  <a:pt x="12703" y="179"/>
                </a:lnTo>
                <a:lnTo>
                  <a:pt x="12666" y="143"/>
                </a:lnTo>
                <a:lnTo>
                  <a:pt x="12625" y="110"/>
                </a:lnTo>
                <a:lnTo>
                  <a:pt x="12579" y="81"/>
                </a:lnTo>
                <a:lnTo>
                  <a:pt x="12528" y="57"/>
                </a:lnTo>
                <a:lnTo>
                  <a:pt x="12472" y="36"/>
                </a:lnTo>
                <a:lnTo>
                  <a:pt x="12414" y="20"/>
                </a:lnTo>
                <a:lnTo>
                  <a:pt x="12358" y="9"/>
                </a:lnTo>
                <a:lnTo>
                  <a:pt x="12303" y="3"/>
                </a:lnTo>
                <a:lnTo>
                  <a:pt x="12249" y="0"/>
                </a:lnTo>
                <a:lnTo>
                  <a:pt x="12196" y="2"/>
                </a:lnTo>
                <a:lnTo>
                  <a:pt x="12145" y="7"/>
                </a:lnTo>
                <a:lnTo>
                  <a:pt x="12095" y="16"/>
                </a:lnTo>
                <a:lnTo>
                  <a:pt x="12046" y="29"/>
                </a:lnTo>
                <a:lnTo>
                  <a:pt x="11998" y="44"/>
                </a:lnTo>
                <a:lnTo>
                  <a:pt x="11951" y="63"/>
                </a:lnTo>
                <a:lnTo>
                  <a:pt x="11905" y="85"/>
                </a:lnTo>
                <a:lnTo>
                  <a:pt x="11860" y="109"/>
                </a:lnTo>
                <a:lnTo>
                  <a:pt x="11816" y="136"/>
                </a:lnTo>
                <a:lnTo>
                  <a:pt x="11774" y="165"/>
                </a:lnTo>
                <a:lnTo>
                  <a:pt x="11732" y="196"/>
                </a:lnTo>
                <a:lnTo>
                  <a:pt x="11691" y="229"/>
                </a:lnTo>
                <a:lnTo>
                  <a:pt x="11651" y="264"/>
                </a:lnTo>
                <a:lnTo>
                  <a:pt x="11611" y="300"/>
                </a:lnTo>
                <a:lnTo>
                  <a:pt x="11573" y="338"/>
                </a:lnTo>
                <a:lnTo>
                  <a:pt x="11535" y="376"/>
                </a:lnTo>
                <a:lnTo>
                  <a:pt x="11498" y="416"/>
                </a:lnTo>
                <a:lnTo>
                  <a:pt x="11461" y="456"/>
                </a:lnTo>
                <a:lnTo>
                  <a:pt x="11426" y="497"/>
                </a:lnTo>
                <a:lnTo>
                  <a:pt x="11390" y="537"/>
                </a:lnTo>
                <a:lnTo>
                  <a:pt x="11321" y="620"/>
                </a:lnTo>
                <a:lnTo>
                  <a:pt x="11255" y="702"/>
                </a:lnTo>
                <a:lnTo>
                  <a:pt x="11190" y="781"/>
                </a:lnTo>
                <a:lnTo>
                  <a:pt x="11126" y="855"/>
                </a:lnTo>
                <a:lnTo>
                  <a:pt x="11091" y="898"/>
                </a:lnTo>
                <a:lnTo>
                  <a:pt x="11048" y="953"/>
                </a:lnTo>
                <a:lnTo>
                  <a:pt x="11001" y="1021"/>
                </a:lnTo>
                <a:lnTo>
                  <a:pt x="10948" y="1099"/>
                </a:lnTo>
                <a:lnTo>
                  <a:pt x="10890" y="1187"/>
                </a:lnTo>
                <a:lnTo>
                  <a:pt x="10827" y="1283"/>
                </a:lnTo>
                <a:lnTo>
                  <a:pt x="10760" y="1388"/>
                </a:lnTo>
                <a:lnTo>
                  <a:pt x="10690" y="1500"/>
                </a:lnTo>
                <a:lnTo>
                  <a:pt x="10616" y="1619"/>
                </a:lnTo>
                <a:lnTo>
                  <a:pt x="10541" y="1742"/>
                </a:lnTo>
                <a:lnTo>
                  <a:pt x="10463" y="1869"/>
                </a:lnTo>
                <a:lnTo>
                  <a:pt x="10384" y="2001"/>
                </a:lnTo>
                <a:lnTo>
                  <a:pt x="10222" y="2270"/>
                </a:lnTo>
                <a:lnTo>
                  <a:pt x="10061" y="2542"/>
                </a:lnTo>
                <a:lnTo>
                  <a:pt x="9904" y="2810"/>
                </a:lnTo>
                <a:lnTo>
                  <a:pt x="9754" y="3066"/>
                </a:lnTo>
                <a:lnTo>
                  <a:pt x="9617" y="3303"/>
                </a:lnTo>
                <a:lnTo>
                  <a:pt x="9495" y="3512"/>
                </a:lnTo>
                <a:lnTo>
                  <a:pt x="9394" y="3689"/>
                </a:lnTo>
                <a:lnTo>
                  <a:pt x="9317" y="3823"/>
                </a:lnTo>
                <a:lnTo>
                  <a:pt x="9267" y="3910"/>
                </a:lnTo>
                <a:lnTo>
                  <a:pt x="9250" y="3940"/>
                </a:lnTo>
                <a:lnTo>
                  <a:pt x="6942" y="4518"/>
                </a:lnTo>
                <a:lnTo>
                  <a:pt x="6948" y="4509"/>
                </a:lnTo>
                <a:lnTo>
                  <a:pt x="6967" y="4483"/>
                </a:lnTo>
                <a:lnTo>
                  <a:pt x="6995" y="4442"/>
                </a:lnTo>
                <a:lnTo>
                  <a:pt x="7030" y="4388"/>
                </a:lnTo>
                <a:lnTo>
                  <a:pt x="7048" y="4357"/>
                </a:lnTo>
                <a:lnTo>
                  <a:pt x="7067" y="4324"/>
                </a:lnTo>
                <a:lnTo>
                  <a:pt x="7087" y="4289"/>
                </a:lnTo>
                <a:lnTo>
                  <a:pt x="7106" y="4252"/>
                </a:lnTo>
                <a:lnTo>
                  <a:pt x="7125" y="4213"/>
                </a:lnTo>
                <a:lnTo>
                  <a:pt x="7143" y="4173"/>
                </a:lnTo>
                <a:lnTo>
                  <a:pt x="7160" y="4133"/>
                </a:lnTo>
                <a:lnTo>
                  <a:pt x="7176" y="4090"/>
                </a:lnTo>
                <a:lnTo>
                  <a:pt x="7190" y="4048"/>
                </a:lnTo>
                <a:lnTo>
                  <a:pt x="7201" y="4006"/>
                </a:lnTo>
                <a:lnTo>
                  <a:pt x="7210" y="3965"/>
                </a:lnTo>
                <a:lnTo>
                  <a:pt x="7216" y="3923"/>
                </a:lnTo>
                <a:lnTo>
                  <a:pt x="7219" y="3882"/>
                </a:lnTo>
                <a:lnTo>
                  <a:pt x="7218" y="3842"/>
                </a:lnTo>
                <a:lnTo>
                  <a:pt x="7214" y="3804"/>
                </a:lnTo>
                <a:lnTo>
                  <a:pt x="7205" y="3766"/>
                </a:lnTo>
                <a:lnTo>
                  <a:pt x="7192" y="3731"/>
                </a:lnTo>
                <a:lnTo>
                  <a:pt x="7174" y="3698"/>
                </a:lnTo>
                <a:lnTo>
                  <a:pt x="7150" y="3666"/>
                </a:lnTo>
                <a:lnTo>
                  <a:pt x="7121" y="3637"/>
                </a:lnTo>
                <a:lnTo>
                  <a:pt x="7086" y="3611"/>
                </a:lnTo>
                <a:lnTo>
                  <a:pt x="7045" y="3589"/>
                </a:lnTo>
                <a:lnTo>
                  <a:pt x="6997" y="3570"/>
                </a:lnTo>
                <a:lnTo>
                  <a:pt x="6942" y="3554"/>
                </a:lnTo>
                <a:lnTo>
                  <a:pt x="6883" y="3545"/>
                </a:lnTo>
                <a:lnTo>
                  <a:pt x="6826" y="3543"/>
                </a:lnTo>
                <a:lnTo>
                  <a:pt x="6770" y="3549"/>
                </a:lnTo>
                <a:lnTo>
                  <a:pt x="6715" y="3560"/>
                </a:lnTo>
                <a:lnTo>
                  <a:pt x="6660" y="3579"/>
                </a:lnTo>
                <a:lnTo>
                  <a:pt x="6607" y="3603"/>
                </a:lnTo>
                <a:lnTo>
                  <a:pt x="6556" y="3632"/>
                </a:lnTo>
                <a:lnTo>
                  <a:pt x="6505" y="3666"/>
                </a:lnTo>
                <a:lnTo>
                  <a:pt x="6456" y="3706"/>
                </a:lnTo>
                <a:lnTo>
                  <a:pt x="6408" y="3748"/>
                </a:lnTo>
                <a:lnTo>
                  <a:pt x="6361" y="3794"/>
                </a:lnTo>
                <a:lnTo>
                  <a:pt x="6317" y="3842"/>
                </a:lnTo>
                <a:lnTo>
                  <a:pt x="6274" y="3893"/>
                </a:lnTo>
                <a:lnTo>
                  <a:pt x="6232" y="3945"/>
                </a:lnTo>
                <a:lnTo>
                  <a:pt x="6192" y="3999"/>
                </a:lnTo>
                <a:lnTo>
                  <a:pt x="6154" y="4054"/>
                </a:lnTo>
                <a:lnTo>
                  <a:pt x="6118" y="4110"/>
                </a:lnTo>
                <a:lnTo>
                  <a:pt x="6084" y="4166"/>
                </a:lnTo>
                <a:lnTo>
                  <a:pt x="6051" y="4221"/>
                </a:lnTo>
                <a:lnTo>
                  <a:pt x="6021" y="4274"/>
                </a:lnTo>
                <a:lnTo>
                  <a:pt x="5992" y="4327"/>
                </a:lnTo>
                <a:lnTo>
                  <a:pt x="5966" y="4377"/>
                </a:lnTo>
                <a:lnTo>
                  <a:pt x="5942" y="4424"/>
                </a:lnTo>
                <a:lnTo>
                  <a:pt x="5921" y="4469"/>
                </a:lnTo>
                <a:lnTo>
                  <a:pt x="5884" y="4548"/>
                </a:lnTo>
                <a:lnTo>
                  <a:pt x="5858" y="4610"/>
                </a:lnTo>
                <a:lnTo>
                  <a:pt x="5841" y="4649"/>
                </a:lnTo>
                <a:lnTo>
                  <a:pt x="5836" y="4663"/>
                </a:lnTo>
                <a:lnTo>
                  <a:pt x="4153" y="5097"/>
                </a:lnTo>
                <a:lnTo>
                  <a:pt x="4159" y="5086"/>
                </a:lnTo>
                <a:lnTo>
                  <a:pt x="4175" y="5053"/>
                </a:lnTo>
                <a:lnTo>
                  <a:pt x="4198" y="5003"/>
                </a:lnTo>
                <a:lnTo>
                  <a:pt x="4227" y="4937"/>
                </a:lnTo>
                <a:lnTo>
                  <a:pt x="4242" y="4899"/>
                </a:lnTo>
                <a:lnTo>
                  <a:pt x="4258" y="4859"/>
                </a:lnTo>
                <a:lnTo>
                  <a:pt x="4274" y="4816"/>
                </a:lnTo>
                <a:lnTo>
                  <a:pt x="4290" y="4771"/>
                </a:lnTo>
                <a:lnTo>
                  <a:pt x="4305" y="4725"/>
                </a:lnTo>
                <a:lnTo>
                  <a:pt x="4319" y="4677"/>
                </a:lnTo>
                <a:lnTo>
                  <a:pt x="4333" y="4629"/>
                </a:lnTo>
                <a:lnTo>
                  <a:pt x="4345" y="4579"/>
                </a:lnTo>
                <a:lnTo>
                  <a:pt x="4355" y="4528"/>
                </a:lnTo>
                <a:lnTo>
                  <a:pt x="4364" y="4479"/>
                </a:lnTo>
                <a:lnTo>
                  <a:pt x="4370" y="4430"/>
                </a:lnTo>
                <a:lnTo>
                  <a:pt x="4373" y="4381"/>
                </a:lnTo>
                <a:lnTo>
                  <a:pt x="4374" y="4334"/>
                </a:lnTo>
                <a:lnTo>
                  <a:pt x="4372" y="4288"/>
                </a:lnTo>
                <a:lnTo>
                  <a:pt x="4365" y="4244"/>
                </a:lnTo>
                <a:lnTo>
                  <a:pt x="4356" y="4202"/>
                </a:lnTo>
                <a:lnTo>
                  <a:pt x="4342" y="4163"/>
                </a:lnTo>
                <a:lnTo>
                  <a:pt x="4323" y="4127"/>
                </a:lnTo>
                <a:lnTo>
                  <a:pt x="4300" y="4093"/>
                </a:lnTo>
                <a:lnTo>
                  <a:pt x="4272" y="4063"/>
                </a:lnTo>
                <a:lnTo>
                  <a:pt x="4239" y="4038"/>
                </a:lnTo>
                <a:lnTo>
                  <a:pt x="4200" y="4016"/>
                </a:lnTo>
                <a:lnTo>
                  <a:pt x="4155" y="4000"/>
                </a:lnTo>
                <a:lnTo>
                  <a:pt x="4105" y="3988"/>
                </a:lnTo>
                <a:lnTo>
                  <a:pt x="4050" y="3984"/>
                </a:lnTo>
                <a:lnTo>
                  <a:pt x="3995" y="3987"/>
                </a:lnTo>
                <a:lnTo>
                  <a:pt x="3940" y="3999"/>
                </a:lnTo>
                <a:lnTo>
                  <a:pt x="3885" y="4018"/>
                </a:lnTo>
                <a:lnTo>
                  <a:pt x="3830" y="4045"/>
                </a:lnTo>
                <a:lnTo>
                  <a:pt x="3775" y="4077"/>
                </a:lnTo>
                <a:lnTo>
                  <a:pt x="3720" y="4115"/>
                </a:lnTo>
                <a:lnTo>
                  <a:pt x="3665" y="4159"/>
                </a:lnTo>
                <a:lnTo>
                  <a:pt x="3611" y="4207"/>
                </a:lnTo>
                <a:lnTo>
                  <a:pt x="3558" y="4259"/>
                </a:lnTo>
                <a:lnTo>
                  <a:pt x="3506" y="4314"/>
                </a:lnTo>
                <a:lnTo>
                  <a:pt x="3455" y="4373"/>
                </a:lnTo>
                <a:lnTo>
                  <a:pt x="3405" y="4434"/>
                </a:lnTo>
                <a:lnTo>
                  <a:pt x="3356" y="4497"/>
                </a:lnTo>
                <a:lnTo>
                  <a:pt x="3308" y="4562"/>
                </a:lnTo>
                <a:lnTo>
                  <a:pt x="3262" y="4627"/>
                </a:lnTo>
                <a:lnTo>
                  <a:pt x="3218" y="4693"/>
                </a:lnTo>
                <a:lnTo>
                  <a:pt x="3176" y="4758"/>
                </a:lnTo>
                <a:lnTo>
                  <a:pt x="3135" y="4822"/>
                </a:lnTo>
                <a:lnTo>
                  <a:pt x="3097" y="4885"/>
                </a:lnTo>
                <a:lnTo>
                  <a:pt x="3061" y="4946"/>
                </a:lnTo>
                <a:lnTo>
                  <a:pt x="3027" y="5006"/>
                </a:lnTo>
                <a:lnTo>
                  <a:pt x="2996" y="5062"/>
                </a:lnTo>
                <a:lnTo>
                  <a:pt x="2968" y="5113"/>
                </a:lnTo>
                <a:lnTo>
                  <a:pt x="2919" y="5205"/>
                </a:lnTo>
                <a:lnTo>
                  <a:pt x="2884" y="5276"/>
                </a:lnTo>
                <a:lnTo>
                  <a:pt x="2861" y="5321"/>
                </a:lnTo>
                <a:lnTo>
                  <a:pt x="2854" y="5337"/>
                </a:lnTo>
                <a:lnTo>
                  <a:pt x="305" y="5868"/>
                </a:lnTo>
                <a:lnTo>
                  <a:pt x="298" y="5876"/>
                </a:lnTo>
                <a:lnTo>
                  <a:pt x="278" y="5900"/>
                </a:lnTo>
                <a:lnTo>
                  <a:pt x="265" y="5917"/>
                </a:lnTo>
                <a:lnTo>
                  <a:pt x="249" y="5938"/>
                </a:lnTo>
                <a:lnTo>
                  <a:pt x="232" y="5961"/>
                </a:lnTo>
                <a:lnTo>
                  <a:pt x="213" y="5988"/>
                </a:lnTo>
                <a:lnTo>
                  <a:pt x="193" y="6018"/>
                </a:lnTo>
                <a:lnTo>
                  <a:pt x="172" y="6050"/>
                </a:lnTo>
                <a:lnTo>
                  <a:pt x="151" y="6086"/>
                </a:lnTo>
                <a:lnTo>
                  <a:pt x="131" y="6123"/>
                </a:lnTo>
                <a:lnTo>
                  <a:pt x="110" y="6164"/>
                </a:lnTo>
                <a:lnTo>
                  <a:pt x="91" y="6206"/>
                </a:lnTo>
                <a:lnTo>
                  <a:pt x="72" y="6250"/>
                </a:lnTo>
                <a:lnTo>
                  <a:pt x="55" y="6297"/>
                </a:lnTo>
                <a:lnTo>
                  <a:pt x="39" y="6345"/>
                </a:lnTo>
                <a:lnTo>
                  <a:pt x="26" y="6394"/>
                </a:lnTo>
                <a:lnTo>
                  <a:pt x="15" y="6445"/>
                </a:lnTo>
                <a:lnTo>
                  <a:pt x="7" y="6497"/>
                </a:lnTo>
                <a:lnTo>
                  <a:pt x="2" y="6551"/>
                </a:lnTo>
                <a:lnTo>
                  <a:pt x="0" y="6605"/>
                </a:lnTo>
                <a:lnTo>
                  <a:pt x="3" y="6660"/>
                </a:lnTo>
                <a:lnTo>
                  <a:pt x="10" y="6716"/>
                </a:lnTo>
                <a:lnTo>
                  <a:pt x="21" y="6773"/>
                </a:lnTo>
                <a:lnTo>
                  <a:pt x="37" y="6829"/>
                </a:lnTo>
                <a:lnTo>
                  <a:pt x="59" y="6887"/>
                </a:lnTo>
                <a:lnTo>
                  <a:pt x="86" y="6943"/>
                </a:lnTo>
                <a:lnTo>
                  <a:pt x="119" y="7000"/>
                </a:lnTo>
                <a:lnTo>
                  <a:pt x="158" y="7057"/>
                </a:lnTo>
                <a:lnTo>
                  <a:pt x="204" y="7113"/>
                </a:lnTo>
                <a:lnTo>
                  <a:pt x="257" y="7169"/>
                </a:lnTo>
                <a:lnTo>
                  <a:pt x="296" y="7170"/>
                </a:lnTo>
                <a:lnTo>
                  <a:pt x="409" y="7172"/>
                </a:lnTo>
                <a:lnTo>
                  <a:pt x="586" y="7174"/>
                </a:lnTo>
                <a:lnTo>
                  <a:pt x="820" y="7177"/>
                </a:lnTo>
                <a:lnTo>
                  <a:pt x="1102" y="7181"/>
                </a:lnTo>
                <a:lnTo>
                  <a:pt x="1426" y="7185"/>
                </a:lnTo>
                <a:lnTo>
                  <a:pt x="1782" y="7189"/>
                </a:lnTo>
                <a:lnTo>
                  <a:pt x="2162" y="7193"/>
                </a:lnTo>
                <a:lnTo>
                  <a:pt x="2559" y="7198"/>
                </a:lnTo>
                <a:lnTo>
                  <a:pt x="2964" y="7202"/>
                </a:lnTo>
                <a:lnTo>
                  <a:pt x="3369" y="7207"/>
                </a:lnTo>
                <a:lnTo>
                  <a:pt x="3767" y="7210"/>
                </a:lnTo>
                <a:lnTo>
                  <a:pt x="4148" y="7213"/>
                </a:lnTo>
                <a:lnTo>
                  <a:pt x="4505" y="7216"/>
                </a:lnTo>
                <a:lnTo>
                  <a:pt x="4830" y="7217"/>
                </a:lnTo>
                <a:lnTo>
                  <a:pt x="5115" y="7218"/>
                </a:lnTo>
                <a:lnTo>
                  <a:pt x="5244" y="7219"/>
                </a:lnTo>
                <a:lnTo>
                  <a:pt x="5372" y="7224"/>
                </a:lnTo>
                <a:lnTo>
                  <a:pt x="5497" y="7232"/>
                </a:lnTo>
                <a:lnTo>
                  <a:pt x="5620" y="7242"/>
                </a:lnTo>
                <a:lnTo>
                  <a:pt x="5740" y="7256"/>
                </a:lnTo>
                <a:lnTo>
                  <a:pt x="5858" y="7271"/>
                </a:lnTo>
                <a:lnTo>
                  <a:pt x="5973" y="7289"/>
                </a:lnTo>
                <a:lnTo>
                  <a:pt x="6086" y="7308"/>
                </a:lnTo>
                <a:lnTo>
                  <a:pt x="6195" y="7329"/>
                </a:lnTo>
                <a:lnTo>
                  <a:pt x="6301" y="7352"/>
                </a:lnTo>
                <a:lnTo>
                  <a:pt x="6404" y="7375"/>
                </a:lnTo>
                <a:lnTo>
                  <a:pt x="6503" y="7400"/>
                </a:lnTo>
                <a:lnTo>
                  <a:pt x="6599" y="7426"/>
                </a:lnTo>
                <a:lnTo>
                  <a:pt x="6691" y="7452"/>
                </a:lnTo>
                <a:lnTo>
                  <a:pt x="6779" y="7479"/>
                </a:lnTo>
                <a:lnTo>
                  <a:pt x="6864" y="7506"/>
                </a:lnTo>
                <a:lnTo>
                  <a:pt x="6944" y="7533"/>
                </a:lnTo>
                <a:lnTo>
                  <a:pt x="7020" y="7560"/>
                </a:lnTo>
                <a:lnTo>
                  <a:pt x="7091" y="7588"/>
                </a:lnTo>
                <a:lnTo>
                  <a:pt x="7159" y="7613"/>
                </a:lnTo>
                <a:lnTo>
                  <a:pt x="7221" y="7638"/>
                </a:lnTo>
                <a:lnTo>
                  <a:pt x="7279" y="7662"/>
                </a:lnTo>
                <a:lnTo>
                  <a:pt x="7332" y="7684"/>
                </a:lnTo>
                <a:lnTo>
                  <a:pt x="7380" y="7705"/>
                </a:lnTo>
                <a:lnTo>
                  <a:pt x="7460" y="7743"/>
                </a:lnTo>
                <a:lnTo>
                  <a:pt x="7518" y="7771"/>
                </a:lnTo>
                <a:lnTo>
                  <a:pt x="7554" y="7789"/>
                </a:lnTo>
                <a:lnTo>
                  <a:pt x="7567" y="7796"/>
                </a:lnTo>
                <a:lnTo>
                  <a:pt x="5499" y="12085"/>
                </a:lnTo>
                <a:lnTo>
                  <a:pt x="3431" y="12375"/>
                </a:lnTo>
                <a:lnTo>
                  <a:pt x="2325" y="13627"/>
                </a:lnTo>
                <a:lnTo>
                  <a:pt x="5067" y="14012"/>
                </a:lnTo>
                <a:lnTo>
                  <a:pt x="7278" y="16037"/>
                </a:lnTo>
                <a:lnTo>
                  <a:pt x="7663" y="14736"/>
                </a:lnTo>
                <a:lnTo>
                  <a:pt x="6749" y="12711"/>
                </a:lnTo>
                <a:lnTo>
                  <a:pt x="9298" y="8663"/>
                </a:lnTo>
                <a:lnTo>
                  <a:pt x="9314" y="8680"/>
                </a:lnTo>
                <a:lnTo>
                  <a:pt x="9360" y="8726"/>
                </a:lnTo>
                <a:lnTo>
                  <a:pt x="9432" y="8800"/>
                </a:lnTo>
                <a:lnTo>
                  <a:pt x="9527" y="8898"/>
                </a:lnTo>
                <a:lnTo>
                  <a:pt x="9642" y="9015"/>
                </a:lnTo>
                <a:lnTo>
                  <a:pt x="9772" y="9148"/>
                </a:lnTo>
                <a:lnTo>
                  <a:pt x="9916" y="9293"/>
                </a:lnTo>
                <a:lnTo>
                  <a:pt x="10068" y="9449"/>
                </a:lnTo>
                <a:lnTo>
                  <a:pt x="10226" y="9610"/>
                </a:lnTo>
                <a:lnTo>
                  <a:pt x="10386" y="9773"/>
                </a:lnTo>
                <a:lnTo>
                  <a:pt x="10545" y="9934"/>
                </a:lnTo>
                <a:lnTo>
                  <a:pt x="10699" y="10090"/>
                </a:lnTo>
                <a:lnTo>
                  <a:pt x="10845" y="10239"/>
                </a:lnTo>
                <a:lnTo>
                  <a:pt x="10979" y="10375"/>
                </a:lnTo>
                <a:lnTo>
                  <a:pt x="11099" y="10495"/>
                </a:lnTo>
                <a:lnTo>
                  <a:pt x="11200" y="10595"/>
                </a:lnTo>
                <a:lnTo>
                  <a:pt x="11249" y="10648"/>
                </a:lnTo>
                <a:lnTo>
                  <a:pt x="11304" y="10712"/>
                </a:lnTo>
                <a:lnTo>
                  <a:pt x="11367" y="10787"/>
                </a:lnTo>
                <a:lnTo>
                  <a:pt x="11435" y="10873"/>
                </a:lnTo>
                <a:lnTo>
                  <a:pt x="11508" y="10968"/>
                </a:lnTo>
                <a:lnTo>
                  <a:pt x="11586" y="11073"/>
                </a:lnTo>
                <a:lnTo>
                  <a:pt x="11668" y="11185"/>
                </a:lnTo>
                <a:lnTo>
                  <a:pt x="11754" y="11303"/>
                </a:lnTo>
                <a:lnTo>
                  <a:pt x="11843" y="11428"/>
                </a:lnTo>
                <a:lnTo>
                  <a:pt x="11935" y="11558"/>
                </a:lnTo>
                <a:lnTo>
                  <a:pt x="12028" y="11692"/>
                </a:lnTo>
                <a:lnTo>
                  <a:pt x="12123" y="11828"/>
                </a:lnTo>
                <a:lnTo>
                  <a:pt x="12315" y="12108"/>
                </a:lnTo>
                <a:lnTo>
                  <a:pt x="12505" y="12390"/>
                </a:lnTo>
                <a:lnTo>
                  <a:pt x="12690" y="12665"/>
                </a:lnTo>
                <a:lnTo>
                  <a:pt x="12865" y="12928"/>
                </a:lnTo>
                <a:lnTo>
                  <a:pt x="13025" y="13170"/>
                </a:lnTo>
                <a:lnTo>
                  <a:pt x="13166" y="13385"/>
                </a:lnTo>
                <a:lnTo>
                  <a:pt x="13283" y="13565"/>
                </a:lnTo>
                <a:lnTo>
                  <a:pt x="13373" y="13703"/>
                </a:lnTo>
                <a:lnTo>
                  <a:pt x="13430" y="13791"/>
                </a:lnTo>
                <a:lnTo>
                  <a:pt x="13450" y="13821"/>
                </a:lnTo>
                <a:lnTo>
                  <a:pt x="13467" y="13822"/>
                </a:lnTo>
                <a:lnTo>
                  <a:pt x="13516" y="13822"/>
                </a:lnTo>
                <a:lnTo>
                  <a:pt x="13550" y="13822"/>
                </a:lnTo>
                <a:lnTo>
                  <a:pt x="13590" y="13820"/>
                </a:lnTo>
                <a:lnTo>
                  <a:pt x="13636" y="13819"/>
                </a:lnTo>
                <a:lnTo>
                  <a:pt x="13687" y="13816"/>
                </a:lnTo>
                <a:lnTo>
                  <a:pt x="13741" y="13813"/>
                </a:lnTo>
                <a:lnTo>
                  <a:pt x="13799" y="13808"/>
                </a:lnTo>
                <a:lnTo>
                  <a:pt x="13860" y="13802"/>
                </a:lnTo>
                <a:lnTo>
                  <a:pt x="13924" y="13794"/>
                </a:lnTo>
                <a:lnTo>
                  <a:pt x="13989" y="13785"/>
                </a:lnTo>
                <a:lnTo>
                  <a:pt x="14056" y="13774"/>
                </a:lnTo>
                <a:lnTo>
                  <a:pt x="14122" y="13761"/>
                </a:lnTo>
                <a:lnTo>
                  <a:pt x="14189" y="13746"/>
                </a:lnTo>
                <a:lnTo>
                  <a:pt x="14255" y="13729"/>
                </a:lnTo>
                <a:lnTo>
                  <a:pt x="14320" y="13709"/>
                </a:lnTo>
                <a:lnTo>
                  <a:pt x="14383" y="13687"/>
                </a:lnTo>
                <a:lnTo>
                  <a:pt x="14443" y="13662"/>
                </a:lnTo>
                <a:lnTo>
                  <a:pt x="14500" y="13634"/>
                </a:lnTo>
                <a:lnTo>
                  <a:pt x="14554" y="13603"/>
                </a:lnTo>
                <a:lnTo>
                  <a:pt x="14603" y="13569"/>
                </a:lnTo>
                <a:lnTo>
                  <a:pt x="14647" y="13531"/>
                </a:lnTo>
                <a:lnTo>
                  <a:pt x="14686" y="13490"/>
                </a:lnTo>
                <a:lnTo>
                  <a:pt x="14718" y="13446"/>
                </a:lnTo>
                <a:lnTo>
                  <a:pt x="14744" y="13397"/>
                </a:lnTo>
                <a:lnTo>
                  <a:pt x="14762" y="13345"/>
                </a:lnTo>
                <a:lnTo>
                  <a:pt x="14772" y="13288"/>
                </a:lnTo>
                <a:lnTo>
                  <a:pt x="14774" y="13228"/>
                </a:lnTo>
                <a:lnTo>
                  <a:pt x="14766" y="13161"/>
                </a:lnTo>
                <a:lnTo>
                  <a:pt x="14749" y="13091"/>
                </a:lnTo>
                <a:lnTo>
                  <a:pt x="14725" y="13017"/>
                </a:lnTo>
                <a:lnTo>
                  <a:pt x="14698" y="12938"/>
                </a:lnTo>
                <a:lnTo>
                  <a:pt x="14669" y="12856"/>
                </a:lnTo>
                <a:lnTo>
                  <a:pt x="14638" y="12768"/>
                </a:lnTo>
                <a:lnTo>
                  <a:pt x="14605" y="12679"/>
                </a:lnTo>
                <a:lnTo>
                  <a:pt x="14570" y="12588"/>
                </a:lnTo>
                <a:lnTo>
                  <a:pt x="14534" y="12494"/>
                </a:lnTo>
                <a:lnTo>
                  <a:pt x="14497" y="12398"/>
                </a:lnTo>
                <a:lnTo>
                  <a:pt x="14418" y="12202"/>
                </a:lnTo>
                <a:lnTo>
                  <a:pt x="14338" y="12006"/>
                </a:lnTo>
                <a:lnTo>
                  <a:pt x="14256" y="11810"/>
                </a:lnTo>
                <a:lnTo>
                  <a:pt x="14176" y="11621"/>
                </a:lnTo>
                <a:lnTo>
                  <a:pt x="14099" y="11440"/>
                </a:lnTo>
                <a:lnTo>
                  <a:pt x="14026" y="11273"/>
                </a:lnTo>
                <a:lnTo>
                  <a:pt x="13959" y="11122"/>
                </a:lnTo>
                <a:lnTo>
                  <a:pt x="13901" y="10989"/>
                </a:lnTo>
                <a:lnTo>
                  <a:pt x="13853" y="10880"/>
                </a:lnTo>
                <a:lnTo>
                  <a:pt x="13816" y="10798"/>
                </a:lnTo>
                <a:lnTo>
                  <a:pt x="13793" y="10747"/>
                </a:lnTo>
                <a:lnTo>
                  <a:pt x="13785" y="10729"/>
                </a:lnTo>
                <a:lnTo>
                  <a:pt x="14313" y="9620"/>
                </a:lnTo>
                <a:lnTo>
                  <a:pt x="14323" y="9601"/>
                </a:lnTo>
                <a:lnTo>
                  <a:pt x="14346" y="9548"/>
                </a:lnTo>
                <a:lnTo>
                  <a:pt x="14358" y="9512"/>
                </a:lnTo>
                <a:lnTo>
                  <a:pt x="14372" y="9470"/>
                </a:lnTo>
                <a:lnTo>
                  <a:pt x="14377" y="9447"/>
                </a:lnTo>
                <a:lnTo>
                  <a:pt x="14383" y="9424"/>
                </a:lnTo>
                <a:lnTo>
                  <a:pt x="14388" y="9399"/>
                </a:lnTo>
                <a:lnTo>
                  <a:pt x="14391" y="9373"/>
                </a:lnTo>
                <a:lnTo>
                  <a:pt x="14394" y="9347"/>
                </a:lnTo>
                <a:lnTo>
                  <a:pt x="14396" y="9320"/>
                </a:lnTo>
                <a:lnTo>
                  <a:pt x="14396" y="9292"/>
                </a:lnTo>
                <a:lnTo>
                  <a:pt x="14395" y="9264"/>
                </a:lnTo>
                <a:lnTo>
                  <a:pt x="14393" y="9237"/>
                </a:lnTo>
                <a:lnTo>
                  <a:pt x="14388" y="9208"/>
                </a:lnTo>
                <a:lnTo>
                  <a:pt x="14382" y="9180"/>
                </a:lnTo>
                <a:lnTo>
                  <a:pt x="14374" y="9152"/>
                </a:lnTo>
                <a:lnTo>
                  <a:pt x="14363" y="9125"/>
                </a:lnTo>
                <a:lnTo>
                  <a:pt x="14351" y="9097"/>
                </a:lnTo>
                <a:lnTo>
                  <a:pt x="14336" y="9070"/>
                </a:lnTo>
                <a:lnTo>
                  <a:pt x="14318" y="9044"/>
                </a:lnTo>
                <a:lnTo>
                  <a:pt x="14297" y="9018"/>
                </a:lnTo>
                <a:lnTo>
                  <a:pt x="14274" y="8993"/>
                </a:lnTo>
                <a:lnTo>
                  <a:pt x="14247" y="8969"/>
                </a:lnTo>
                <a:lnTo>
                  <a:pt x="14217" y="8945"/>
                </a:lnTo>
                <a:lnTo>
                  <a:pt x="14186" y="8925"/>
                </a:lnTo>
                <a:lnTo>
                  <a:pt x="14154" y="8908"/>
                </a:lnTo>
                <a:lnTo>
                  <a:pt x="14124" y="8895"/>
                </a:lnTo>
                <a:lnTo>
                  <a:pt x="14093" y="8884"/>
                </a:lnTo>
                <a:lnTo>
                  <a:pt x="14064" y="8877"/>
                </a:lnTo>
                <a:lnTo>
                  <a:pt x="14034" y="8873"/>
                </a:lnTo>
                <a:lnTo>
                  <a:pt x="14005" y="8872"/>
                </a:lnTo>
                <a:lnTo>
                  <a:pt x="13977" y="8873"/>
                </a:lnTo>
                <a:lnTo>
                  <a:pt x="13950" y="8877"/>
                </a:lnTo>
                <a:lnTo>
                  <a:pt x="13923" y="8883"/>
                </a:lnTo>
                <a:lnTo>
                  <a:pt x="13897" y="8891"/>
                </a:lnTo>
                <a:lnTo>
                  <a:pt x="13871" y="8901"/>
                </a:lnTo>
                <a:lnTo>
                  <a:pt x="13847" y="8912"/>
                </a:lnTo>
                <a:lnTo>
                  <a:pt x="13823" y="8924"/>
                </a:lnTo>
                <a:lnTo>
                  <a:pt x="13800" y="8937"/>
                </a:lnTo>
                <a:lnTo>
                  <a:pt x="13778" y="8951"/>
                </a:lnTo>
                <a:lnTo>
                  <a:pt x="13757" y="8967"/>
                </a:lnTo>
                <a:lnTo>
                  <a:pt x="13738" y="8982"/>
                </a:lnTo>
                <a:lnTo>
                  <a:pt x="13719" y="8998"/>
                </a:lnTo>
                <a:lnTo>
                  <a:pt x="13701" y="9014"/>
                </a:lnTo>
                <a:lnTo>
                  <a:pt x="13669" y="9045"/>
                </a:lnTo>
                <a:lnTo>
                  <a:pt x="13642" y="9074"/>
                </a:lnTo>
                <a:lnTo>
                  <a:pt x="13605" y="9120"/>
                </a:lnTo>
                <a:lnTo>
                  <a:pt x="13592" y="9138"/>
                </a:lnTo>
                <a:lnTo>
                  <a:pt x="13352" y="9571"/>
                </a:lnTo>
                <a:lnTo>
                  <a:pt x="12582" y="7933"/>
                </a:lnTo>
                <a:lnTo>
                  <a:pt x="12967" y="7113"/>
                </a:lnTo>
                <a:lnTo>
                  <a:pt x="12971" y="7105"/>
                </a:lnTo>
                <a:lnTo>
                  <a:pt x="12981" y="7082"/>
                </a:lnTo>
                <a:lnTo>
                  <a:pt x="12995" y="7046"/>
                </a:lnTo>
                <a:lnTo>
                  <a:pt x="13013" y="6998"/>
                </a:lnTo>
                <a:lnTo>
                  <a:pt x="13022" y="6971"/>
                </a:lnTo>
                <a:lnTo>
                  <a:pt x="13032" y="6942"/>
                </a:lnTo>
                <a:lnTo>
                  <a:pt x="13041" y="6911"/>
                </a:lnTo>
                <a:lnTo>
                  <a:pt x="13051" y="6878"/>
                </a:lnTo>
                <a:lnTo>
                  <a:pt x="13059" y="6843"/>
                </a:lnTo>
                <a:lnTo>
                  <a:pt x="13068" y="6808"/>
                </a:lnTo>
                <a:lnTo>
                  <a:pt x="13075" y="6772"/>
                </a:lnTo>
                <a:lnTo>
                  <a:pt x="13081" y="6735"/>
                </a:lnTo>
                <a:lnTo>
                  <a:pt x="13086" y="6696"/>
                </a:lnTo>
                <a:lnTo>
                  <a:pt x="13090" y="6659"/>
                </a:lnTo>
                <a:lnTo>
                  <a:pt x="13091" y="6621"/>
                </a:lnTo>
                <a:lnTo>
                  <a:pt x="13091" y="6584"/>
                </a:lnTo>
                <a:lnTo>
                  <a:pt x="13089" y="6548"/>
                </a:lnTo>
                <a:lnTo>
                  <a:pt x="13085" y="6511"/>
                </a:lnTo>
                <a:lnTo>
                  <a:pt x="13078" y="6477"/>
                </a:lnTo>
                <a:lnTo>
                  <a:pt x="13068" y="6443"/>
                </a:lnTo>
                <a:lnTo>
                  <a:pt x="13056" y="6411"/>
                </a:lnTo>
                <a:lnTo>
                  <a:pt x="13040" y="6380"/>
                </a:lnTo>
                <a:lnTo>
                  <a:pt x="13021" y="6352"/>
                </a:lnTo>
                <a:lnTo>
                  <a:pt x="12999" y="6325"/>
                </a:lnTo>
                <a:lnTo>
                  <a:pt x="12973" y="6302"/>
                </a:lnTo>
                <a:lnTo>
                  <a:pt x="12943" y="6279"/>
                </a:lnTo>
                <a:lnTo>
                  <a:pt x="12909" y="6261"/>
                </a:lnTo>
                <a:lnTo>
                  <a:pt x="12871" y="6246"/>
                </a:lnTo>
                <a:lnTo>
                  <a:pt x="12831" y="6234"/>
                </a:lnTo>
                <a:lnTo>
                  <a:pt x="12793" y="6226"/>
                </a:lnTo>
                <a:lnTo>
                  <a:pt x="12756" y="6222"/>
                </a:lnTo>
                <a:lnTo>
                  <a:pt x="12722" y="6221"/>
                </a:lnTo>
                <a:lnTo>
                  <a:pt x="12688" y="6223"/>
                </a:lnTo>
                <a:lnTo>
                  <a:pt x="12657" y="6228"/>
                </a:lnTo>
                <a:lnTo>
                  <a:pt x="12626" y="6235"/>
                </a:lnTo>
                <a:lnTo>
                  <a:pt x="12598" y="6245"/>
                </a:lnTo>
                <a:lnTo>
                  <a:pt x="12571" y="6257"/>
                </a:lnTo>
                <a:lnTo>
                  <a:pt x="12545" y="6271"/>
                </a:lnTo>
                <a:lnTo>
                  <a:pt x="12521" y="6288"/>
                </a:lnTo>
                <a:lnTo>
                  <a:pt x="12498" y="6305"/>
                </a:lnTo>
                <a:lnTo>
                  <a:pt x="12476" y="6324"/>
                </a:lnTo>
                <a:lnTo>
                  <a:pt x="12456" y="6344"/>
                </a:lnTo>
                <a:lnTo>
                  <a:pt x="12437" y="6364"/>
                </a:lnTo>
                <a:lnTo>
                  <a:pt x="12420" y="6385"/>
                </a:lnTo>
                <a:lnTo>
                  <a:pt x="12404" y="6407"/>
                </a:lnTo>
                <a:lnTo>
                  <a:pt x="12388" y="6429"/>
                </a:lnTo>
                <a:lnTo>
                  <a:pt x="12374" y="6450"/>
                </a:lnTo>
                <a:lnTo>
                  <a:pt x="12362" y="6472"/>
                </a:lnTo>
                <a:lnTo>
                  <a:pt x="12351" y="6493"/>
                </a:lnTo>
                <a:lnTo>
                  <a:pt x="12340" y="6513"/>
                </a:lnTo>
                <a:lnTo>
                  <a:pt x="12331" y="6533"/>
                </a:lnTo>
                <a:lnTo>
                  <a:pt x="12323" y="6551"/>
                </a:lnTo>
                <a:lnTo>
                  <a:pt x="12310" y="6584"/>
                </a:lnTo>
                <a:lnTo>
                  <a:pt x="12301" y="6609"/>
                </a:lnTo>
                <a:lnTo>
                  <a:pt x="12296" y="6626"/>
                </a:lnTo>
                <a:lnTo>
                  <a:pt x="12294" y="6631"/>
                </a:lnTo>
                <a:lnTo>
                  <a:pt x="12005" y="6777"/>
                </a:lnTo>
                <a:lnTo>
                  <a:pt x="11174" y="5001"/>
                </a:lnTo>
                <a:close/>
              </a:path>
            </a:pathLst>
          </a:custGeom>
          <a:solidFill>
            <a:schemeClr val="tx1">
              <a:lumMod val="75000"/>
              <a:lumOff val="25000"/>
            </a:schemeClr>
          </a:solidFill>
          <a:ln w="9525">
            <a:noFill/>
            <a:round/>
            <a:headEnd/>
            <a:tailEnd/>
          </a:ln>
        </p:spPr>
        <p:txBody>
          <a:bodyPr vert="horz" wrap="square" lIns="121910" tIns="60957" rIns="121910" bIns="60957" numCol="1" anchor="t" anchorCtr="0" compatLnSpc="1">
            <a:prstTxWarp prst="textNoShape">
              <a:avLst/>
            </a:prstTxWarp>
          </a:bodyPr>
          <a:lstStyle/>
          <a:p>
            <a:endParaRPr lang="zh-CN" altLang="en-US">
              <a:latin typeface="+mn-lt"/>
              <a:ea typeface="+mn-ea"/>
            </a:endParaRPr>
          </a:p>
        </p:txBody>
      </p:sp>
      <p:grpSp>
        <p:nvGrpSpPr>
          <p:cNvPr id="3" name="组合 44"/>
          <p:cNvGrpSpPr/>
          <p:nvPr/>
        </p:nvGrpSpPr>
        <p:grpSpPr>
          <a:xfrm>
            <a:off x="841237" y="1797616"/>
            <a:ext cx="4529878" cy="2641564"/>
            <a:chOff x="485842" y="1364935"/>
            <a:chExt cx="7622112" cy="3346168"/>
          </a:xfrm>
        </p:grpSpPr>
        <p:pic>
          <p:nvPicPr>
            <p:cNvPr id="174" name="Picture 6" descr="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756819" y="1364935"/>
              <a:ext cx="2808312" cy="1118459"/>
            </a:xfrm>
            <a:prstGeom prst="rect">
              <a:avLst/>
            </a:prstGeom>
            <a:noFill/>
            <a:ln w="9525">
              <a:noFill/>
              <a:miter lim="800000"/>
              <a:headEnd/>
              <a:tailEnd/>
            </a:ln>
          </p:spPr>
        </p:pic>
        <p:cxnSp>
          <p:nvCxnSpPr>
            <p:cNvPr id="175" name="直接连接符 805"/>
            <p:cNvCxnSpPr/>
            <p:nvPr/>
          </p:nvCxnSpPr>
          <p:spPr bwMode="auto">
            <a:xfrm rot="5400000" flipH="1" flipV="1">
              <a:off x="4467066" y="2632218"/>
              <a:ext cx="1307067" cy="559678"/>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cxnSp>
          <p:nvCxnSpPr>
            <p:cNvPr id="177" name="直接连接符 807"/>
            <p:cNvCxnSpPr/>
            <p:nvPr/>
          </p:nvCxnSpPr>
          <p:spPr bwMode="auto">
            <a:xfrm rot="16200000" flipV="1">
              <a:off x="5896291" y="2890791"/>
              <a:ext cx="1153295" cy="196305"/>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cxnSp>
          <p:nvCxnSpPr>
            <p:cNvPr id="178" name="直接连接符 809"/>
            <p:cNvCxnSpPr/>
            <p:nvPr/>
          </p:nvCxnSpPr>
          <p:spPr bwMode="auto">
            <a:xfrm rot="16200000" flipV="1">
              <a:off x="6548768" y="2642278"/>
              <a:ext cx="1153295" cy="693332"/>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sp>
          <p:nvSpPr>
            <p:cNvPr id="179" name="下箭头 817"/>
            <p:cNvSpPr/>
            <p:nvPr/>
          </p:nvSpPr>
          <p:spPr bwMode="auto">
            <a:xfrm rot="14116988">
              <a:off x="3668808" y="1796887"/>
              <a:ext cx="459610" cy="2056270"/>
            </a:xfrm>
            <a:prstGeom prst="downArrow">
              <a:avLst>
                <a:gd name="adj1" fmla="val 32710"/>
                <a:gd name="adj2" fmla="val 70519"/>
              </a:avLst>
            </a:prstGeom>
            <a:solidFill>
              <a:srgbClr val="FFFFFF">
                <a:lumMod val="85000"/>
              </a:srgbClr>
            </a:solidFill>
            <a:ln w="9525" cap="flat" cmpd="sng" algn="ctr">
              <a:noFill/>
              <a:prstDash val="solid"/>
              <a:round/>
              <a:headEnd type="none" w="med" len="med"/>
              <a:tailEnd type="none" w="med" len="med"/>
            </a:ln>
            <a:effectLst/>
          </p:spPr>
          <p:txBody>
            <a:bodyPr lIns="87812" tIns="43905" rIns="87812" bIns="43905"/>
            <a:lstStyle/>
            <a:p>
              <a:pPr defTabSz="1170355" fontAlgn="auto">
                <a:lnSpc>
                  <a:spcPct val="110000"/>
                </a:lnSpc>
                <a:spcBef>
                  <a:spcPts val="0"/>
                </a:spcBef>
                <a:spcAft>
                  <a:spcPts val="0"/>
                </a:spcAft>
                <a:buClr>
                  <a:srgbClr val="FFFFFF"/>
                </a:buClr>
                <a:buFont typeface="Wingdings" pitchFamily="2" charset="2"/>
                <a:buChar char="•"/>
                <a:defRPr/>
              </a:pPr>
              <a:endParaRPr lang="zh-CN" altLang="en-US" sz="1200" b="0" kern="0" dirty="0">
                <a:latin typeface="+mn-lt"/>
                <a:ea typeface="+mn-ea"/>
              </a:endParaRPr>
            </a:p>
          </p:txBody>
        </p:sp>
        <p:sp>
          <p:nvSpPr>
            <p:cNvPr id="180" name="TextBox 179"/>
            <p:cNvSpPr txBox="1"/>
            <p:nvPr/>
          </p:nvSpPr>
          <p:spPr>
            <a:xfrm>
              <a:off x="1049998" y="1880811"/>
              <a:ext cx="3168921" cy="1017559"/>
            </a:xfrm>
            <a:prstGeom prst="rect">
              <a:avLst/>
            </a:prstGeom>
            <a:noFill/>
            <a:ln w="25400" cap="flat" cmpd="sng" algn="ctr">
              <a:noFill/>
              <a:prstDash val="solid"/>
            </a:ln>
            <a:effectLst/>
          </p:spPr>
          <p:txBody>
            <a:bodyPr wrap="square" lIns="91434" tIns="45717" rIns="91434" bIns="45717">
              <a:spAutoFit/>
            </a:bodyPr>
            <a:lstStyle/>
            <a:p>
              <a:pPr defTabSz="1219109" fontAlgn="auto">
                <a:lnSpc>
                  <a:spcPct val="110000"/>
                </a:lnSpc>
                <a:spcBef>
                  <a:spcPts val="0"/>
                </a:spcBef>
                <a:spcAft>
                  <a:spcPts val="0"/>
                </a:spcAft>
                <a:buClr>
                  <a:srgbClr val="FFFFFF"/>
                </a:buClr>
                <a:defRPr/>
              </a:pPr>
              <a:r>
                <a:rPr lang="zh-CN" altLang="en-US" sz="1400" b="0" kern="0" dirty="0">
                  <a:latin typeface="+mn-lt"/>
                  <a:ea typeface="+mn-ea"/>
                </a:rPr>
                <a:t>本</a:t>
              </a:r>
              <a:r>
                <a:rPr lang="zh-CN" altLang="en-US" sz="1400" b="0" kern="0" dirty="0" smtClean="0">
                  <a:latin typeface="+mn-lt"/>
                  <a:ea typeface="+mn-ea"/>
                </a:rPr>
                <a:t>地存储、计</a:t>
              </a:r>
              <a:r>
                <a:rPr lang="zh-CN" altLang="en-US" sz="1400" b="0" kern="0" dirty="0">
                  <a:latin typeface="+mn-lt"/>
                  <a:ea typeface="+mn-ea"/>
                </a:rPr>
                <a:t>算和应</a:t>
              </a:r>
              <a:r>
                <a:rPr lang="zh-CN" altLang="en-US" sz="1400" b="0" kern="0" dirty="0" smtClean="0">
                  <a:latin typeface="+mn-lt"/>
                  <a:ea typeface="+mn-ea"/>
                </a:rPr>
                <a:t>用程序全</a:t>
              </a:r>
              <a:r>
                <a:rPr lang="zh-CN" altLang="en-US" sz="1400" b="0" kern="0" dirty="0">
                  <a:latin typeface="+mn-lt"/>
                  <a:ea typeface="+mn-ea"/>
                </a:rPr>
                <a:t>部迁移</a:t>
              </a:r>
              <a:r>
                <a:rPr lang="zh-CN" altLang="en-US" sz="1400" b="0" kern="0" dirty="0" smtClean="0">
                  <a:latin typeface="+mn-lt"/>
                  <a:ea typeface="+mn-ea"/>
                </a:rPr>
                <a:t>到云数据中心</a:t>
              </a:r>
              <a:endParaRPr lang="zh-CN" altLang="en-US" sz="1400" b="0" kern="0" dirty="0">
                <a:latin typeface="+mn-lt"/>
                <a:ea typeface="+mn-ea"/>
              </a:endParaRPr>
            </a:p>
          </p:txBody>
        </p:sp>
        <p:sp>
          <p:nvSpPr>
            <p:cNvPr id="181" name="下箭头 818"/>
            <p:cNvSpPr/>
            <p:nvPr/>
          </p:nvSpPr>
          <p:spPr bwMode="auto">
            <a:xfrm rot="16200000">
              <a:off x="3553221" y="3200650"/>
              <a:ext cx="459609" cy="1497029"/>
            </a:xfrm>
            <a:prstGeom prst="downArrow">
              <a:avLst>
                <a:gd name="adj1" fmla="val 32710"/>
                <a:gd name="adj2" fmla="val 70519"/>
              </a:avLst>
            </a:prstGeom>
            <a:solidFill>
              <a:srgbClr val="FFFFFF">
                <a:lumMod val="85000"/>
              </a:srgbClr>
            </a:solidFill>
            <a:ln w="9525" cap="flat" cmpd="sng" algn="ctr">
              <a:noFill/>
              <a:prstDash val="solid"/>
              <a:round/>
              <a:headEnd type="none" w="med" len="med"/>
              <a:tailEnd type="none" w="med" len="med"/>
            </a:ln>
            <a:effectLst/>
          </p:spPr>
          <p:txBody>
            <a:bodyPr lIns="87812" tIns="43905" rIns="87812" bIns="43905"/>
            <a:lstStyle/>
            <a:p>
              <a:pPr defTabSz="1170355" fontAlgn="auto">
                <a:lnSpc>
                  <a:spcPct val="110000"/>
                </a:lnSpc>
                <a:spcBef>
                  <a:spcPts val="0"/>
                </a:spcBef>
                <a:spcAft>
                  <a:spcPts val="0"/>
                </a:spcAft>
                <a:buClr>
                  <a:srgbClr val="FFFFFF"/>
                </a:buClr>
                <a:buFont typeface="Wingdings" pitchFamily="2" charset="2"/>
                <a:buChar char="•"/>
                <a:defRPr/>
              </a:pPr>
              <a:endParaRPr lang="zh-CN" altLang="en-US" sz="1200" b="0" kern="0" dirty="0">
                <a:latin typeface="+mn-lt"/>
                <a:ea typeface="+mn-ea"/>
              </a:endParaRPr>
            </a:p>
          </p:txBody>
        </p:sp>
        <p:sp>
          <p:nvSpPr>
            <p:cNvPr id="182" name="TextBox 181"/>
            <p:cNvSpPr txBox="1"/>
            <p:nvPr/>
          </p:nvSpPr>
          <p:spPr>
            <a:xfrm>
              <a:off x="2947222" y="4079518"/>
              <a:ext cx="1500229" cy="631585"/>
            </a:xfrm>
            <a:prstGeom prst="rect">
              <a:avLst/>
            </a:prstGeom>
            <a:noFill/>
            <a:ln w="25400" cap="flat" cmpd="sng" algn="ctr">
              <a:noFill/>
              <a:prstDash val="solid"/>
            </a:ln>
            <a:effectLst/>
          </p:spPr>
          <p:txBody>
            <a:bodyPr wrap="square" lIns="91434" tIns="45717" rIns="91434" bIns="45717">
              <a:spAutoFit/>
            </a:bodyPr>
            <a:lstStyle/>
            <a:p>
              <a:pPr defTabSz="1219109" fontAlgn="auto">
                <a:lnSpc>
                  <a:spcPct val="110000"/>
                </a:lnSpc>
                <a:spcBef>
                  <a:spcPts val="0"/>
                </a:spcBef>
                <a:spcAft>
                  <a:spcPts val="0"/>
                </a:spcAft>
                <a:buClr>
                  <a:srgbClr val="FFFFFF"/>
                </a:buClr>
                <a:defRPr/>
              </a:pPr>
              <a:r>
                <a:rPr lang="en-US" altLang="zh-CN" sz="1200" b="0" kern="0" dirty="0">
                  <a:latin typeface="+mn-lt"/>
                  <a:ea typeface="+mn-ea"/>
                </a:rPr>
                <a:t>PC</a:t>
              </a:r>
              <a:r>
                <a:rPr lang="zh-CN" altLang="en-US" sz="1200" b="0" kern="0" dirty="0">
                  <a:latin typeface="+mn-lt"/>
                  <a:ea typeface="+mn-ea"/>
                </a:rPr>
                <a:t>变成</a:t>
              </a:r>
              <a:r>
                <a:rPr lang="zh-CN" altLang="en-US" sz="1200" b="0" kern="0" dirty="0" smtClean="0">
                  <a:latin typeface="+mn-lt"/>
                  <a:ea typeface="+mn-ea"/>
                </a:rPr>
                <a:t>瘦</a:t>
              </a:r>
              <a:r>
                <a:rPr lang="zh-CN" altLang="en-US" sz="1200" kern="0" dirty="0" smtClean="0">
                  <a:latin typeface="+mn-lt"/>
                  <a:ea typeface="+mn-ea"/>
                </a:rPr>
                <a:t>客户机</a:t>
              </a:r>
              <a:endParaRPr lang="zh-CN" altLang="en-US" sz="1200" b="0" kern="0" dirty="0">
                <a:latin typeface="+mn-lt"/>
                <a:ea typeface="+mn-ea"/>
              </a:endParaRPr>
            </a:p>
          </p:txBody>
        </p:sp>
        <p:pic>
          <p:nvPicPr>
            <p:cNvPr id="183" name="Picture 66" descr="appleLike-Computer.png"/>
            <p:cNvPicPr>
              <a:picLocks noChangeAspect="1"/>
            </p:cNvPicPr>
            <p:nvPr/>
          </p:nvPicPr>
          <p:blipFill>
            <a:blip r:embed="rId4" cstate="print"/>
            <a:srcRect/>
            <a:stretch>
              <a:fillRect/>
            </a:stretch>
          </p:blipFill>
          <p:spPr bwMode="auto">
            <a:xfrm>
              <a:off x="5355641" y="3748005"/>
              <a:ext cx="584407" cy="460375"/>
            </a:xfrm>
            <a:prstGeom prst="rect">
              <a:avLst/>
            </a:prstGeom>
            <a:noFill/>
            <a:ln w="9525">
              <a:noFill/>
              <a:miter lim="800000"/>
              <a:headEnd/>
              <a:tailEnd/>
            </a:ln>
          </p:spPr>
        </p:pic>
        <p:pic>
          <p:nvPicPr>
            <p:cNvPr id="184" name="Picture 32" descr="ICON_PDA_Q308"/>
            <p:cNvPicPr>
              <a:picLocks noChangeAspect="1" noChangeArrowheads="1"/>
            </p:cNvPicPr>
            <p:nvPr/>
          </p:nvPicPr>
          <p:blipFill>
            <a:blip r:embed="rId5" cstate="print"/>
            <a:srcRect/>
            <a:stretch>
              <a:fillRect/>
            </a:stretch>
          </p:blipFill>
          <p:spPr bwMode="auto">
            <a:xfrm>
              <a:off x="4642364" y="3657291"/>
              <a:ext cx="264107" cy="551089"/>
            </a:xfrm>
            <a:prstGeom prst="rect">
              <a:avLst/>
            </a:prstGeom>
            <a:noFill/>
            <a:ln w="9525">
              <a:noFill/>
              <a:miter lim="800000"/>
              <a:headEnd/>
              <a:tailEnd/>
            </a:ln>
          </p:spPr>
        </p:pic>
        <p:sp>
          <p:nvSpPr>
            <p:cNvPr id="185" name="Text Box 33"/>
            <p:cNvSpPr txBox="1">
              <a:spLocks noChangeArrowheads="1"/>
            </p:cNvSpPr>
            <p:nvPr/>
          </p:nvSpPr>
          <p:spPr bwMode="auto">
            <a:xfrm>
              <a:off x="4296781" y="4266563"/>
              <a:ext cx="917350" cy="329206"/>
            </a:xfrm>
            <a:prstGeom prst="rect">
              <a:avLst/>
            </a:prstGeom>
            <a:noFill/>
            <a:ln w="9525">
              <a:noFill/>
              <a:miter lim="800000"/>
              <a:headEnd/>
              <a:tailEnd/>
            </a:ln>
          </p:spPr>
          <p:txBody>
            <a:bodyPr lIns="74491" tIns="37246" rIns="74491" bIns="37246">
              <a:spAutoFit/>
            </a:bodyPr>
            <a:lstStyle/>
            <a:p>
              <a:pPr algn="ctr">
                <a:spcBef>
                  <a:spcPct val="50000"/>
                </a:spcBef>
                <a:buNone/>
              </a:pPr>
              <a:r>
                <a:rPr lang="zh-CN" altLang="en-US" sz="1200" dirty="0" smtClean="0">
                  <a:latin typeface="+mn-lt"/>
                  <a:ea typeface="+mn-ea"/>
                </a:rPr>
                <a:t>手机</a:t>
              </a:r>
              <a:endParaRPr lang="en-US" sz="1200" dirty="0">
                <a:latin typeface="+mn-lt"/>
                <a:ea typeface="+mn-ea"/>
              </a:endParaRPr>
            </a:p>
          </p:txBody>
        </p:sp>
        <p:sp>
          <p:nvSpPr>
            <p:cNvPr id="186" name="Text Box 34"/>
            <p:cNvSpPr txBox="1">
              <a:spLocks noChangeArrowheads="1"/>
            </p:cNvSpPr>
            <p:nvPr/>
          </p:nvSpPr>
          <p:spPr bwMode="auto">
            <a:xfrm>
              <a:off x="5953818" y="4266563"/>
              <a:ext cx="1382165" cy="329206"/>
            </a:xfrm>
            <a:prstGeom prst="rect">
              <a:avLst/>
            </a:prstGeom>
            <a:noFill/>
            <a:ln w="9525">
              <a:noFill/>
              <a:miter lim="800000"/>
              <a:headEnd/>
              <a:tailEnd/>
            </a:ln>
          </p:spPr>
          <p:txBody>
            <a:bodyPr wrap="square" lIns="74491" tIns="37246" rIns="74491" bIns="37246">
              <a:spAutoFit/>
            </a:bodyPr>
            <a:lstStyle/>
            <a:p>
              <a:pPr algn="ctr">
                <a:spcBef>
                  <a:spcPct val="50000"/>
                </a:spcBef>
                <a:buNone/>
              </a:pPr>
              <a:r>
                <a:rPr lang="zh-CN" altLang="en-US" sz="1200" dirty="0" smtClean="0">
                  <a:latin typeface="+mn-lt"/>
                  <a:ea typeface="+mn-ea"/>
                </a:rPr>
                <a:t>瘦客户机</a:t>
              </a:r>
              <a:endParaRPr lang="en-US" sz="1200" dirty="0">
                <a:latin typeface="+mn-lt"/>
                <a:ea typeface="+mn-ea"/>
              </a:endParaRPr>
            </a:p>
          </p:txBody>
        </p:sp>
        <p:sp>
          <p:nvSpPr>
            <p:cNvPr id="187" name="Text Box 35"/>
            <p:cNvSpPr txBox="1">
              <a:spLocks noChangeArrowheads="1"/>
            </p:cNvSpPr>
            <p:nvPr/>
          </p:nvSpPr>
          <p:spPr bwMode="auto">
            <a:xfrm>
              <a:off x="5141441" y="4287743"/>
              <a:ext cx="917350" cy="329206"/>
            </a:xfrm>
            <a:prstGeom prst="rect">
              <a:avLst/>
            </a:prstGeom>
            <a:noFill/>
            <a:ln w="9525">
              <a:noFill/>
              <a:miter lim="800000"/>
              <a:headEnd/>
              <a:tailEnd/>
            </a:ln>
          </p:spPr>
          <p:txBody>
            <a:bodyPr lIns="74491" tIns="37246" rIns="74491" bIns="37246">
              <a:spAutoFit/>
            </a:bodyPr>
            <a:lstStyle/>
            <a:p>
              <a:pPr algn="ctr">
                <a:spcBef>
                  <a:spcPct val="50000"/>
                </a:spcBef>
                <a:buNone/>
              </a:pPr>
              <a:r>
                <a:rPr lang="en-US" altLang="zh-CN" sz="1200" dirty="0" smtClean="0">
                  <a:latin typeface="+mn-lt"/>
                  <a:ea typeface="+mn-ea"/>
                </a:rPr>
                <a:t>PC</a:t>
              </a:r>
              <a:endParaRPr lang="en-US" sz="1200" dirty="0">
                <a:latin typeface="+mn-lt"/>
                <a:ea typeface="+mn-ea"/>
              </a:endParaRPr>
            </a:p>
          </p:txBody>
        </p:sp>
        <p:sp>
          <p:nvSpPr>
            <p:cNvPr id="188" name="Text Box 37"/>
            <p:cNvSpPr txBox="1">
              <a:spLocks noChangeArrowheads="1"/>
            </p:cNvSpPr>
            <p:nvPr/>
          </p:nvSpPr>
          <p:spPr bwMode="auto">
            <a:xfrm>
              <a:off x="7190604" y="4266564"/>
              <a:ext cx="917350" cy="329206"/>
            </a:xfrm>
            <a:prstGeom prst="rect">
              <a:avLst/>
            </a:prstGeom>
            <a:noFill/>
            <a:ln w="9525">
              <a:noFill/>
              <a:miter lim="800000"/>
              <a:headEnd/>
              <a:tailEnd/>
            </a:ln>
          </p:spPr>
          <p:txBody>
            <a:bodyPr lIns="74491" tIns="37246" rIns="74491" bIns="37246">
              <a:spAutoFit/>
            </a:bodyPr>
            <a:lstStyle/>
            <a:p>
              <a:pPr algn="ctr">
                <a:spcBef>
                  <a:spcPct val="50000"/>
                </a:spcBef>
                <a:buNone/>
              </a:pPr>
              <a:r>
                <a:rPr lang="en-US" sz="1200" dirty="0" smtClean="0">
                  <a:latin typeface="+mn-lt"/>
                  <a:ea typeface="+mn-ea"/>
                </a:rPr>
                <a:t>Pad</a:t>
              </a:r>
              <a:endParaRPr lang="en-US" sz="1200" dirty="0">
                <a:latin typeface="+mn-lt"/>
                <a:ea typeface="+mn-ea"/>
              </a:endParaRPr>
            </a:p>
          </p:txBody>
        </p:sp>
        <p:pic>
          <p:nvPicPr>
            <p:cNvPr id="189" name="Picture 42" descr="ipad.png"/>
            <p:cNvPicPr>
              <a:picLocks noChangeAspect="1"/>
            </p:cNvPicPr>
            <p:nvPr/>
          </p:nvPicPr>
          <p:blipFill>
            <a:blip r:embed="rId6" cstate="print"/>
            <a:stretch>
              <a:fillRect/>
            </a:stretch>
          </p:blipFill>
          <p:spPr>
            <a:xfrm>
              <a:off x="7446985" y="3792797"/>
              <a:ext cx="404589" cy="415583"/>
            </a:xfrm>
            <a:prstGeom prst="rect">
              <a:avLst/>
            </a:prstGeom>
          </p:spPr>
        </p:pic>
        <p:pic>
          <p:nvPicPr>
            <p:cNvPr id="190" name="Picture 12" descr="Wyse Vista Desktop"/>
            <p:cNvPicPr>
              <a:picLocks noChangeAspect="1" noChangeArrowheads="1"/>
            </p:cNvPicPr>
            <p:nvPr/>
          </p:nvPicPr>
          <p:blipFill>
            <a:blip r:embed="rId7" cstate="email"/>
            <a:srcRect/>
            <a:stretch>
              <a:fillRect/>
            </a:stretch>
          </p:blipFill>
          <p:spPr bwMode="auto">
            <a:xfrm>
              <a:off x="6281082" y="3671552"/>
              <a:ext cx="732739" cy="536828"/>
            </a:xfrm>
            <a:prstGeom prst="rect">
              <a:avLst/>
            </a:prstGeom>
            <a:noFill/>
            <a:ln w="9525">
              <a:noFill/>
              <a:miter lim="800000"/>
              <a:headEnd/>
              <a:tailEnd/>
            </a:ln>
          </p:spPr>
        </p:pic>
        <p:cxnSp>
          <p:nvCxnSpPr>
            <p:cNvPr id="191" name="直接连接符 807"/>
            <p:cNvCxnSpPr/>
            <p:nvPr/>
          </p:nvCxnSpPr>
          <p:spPr bwMode="auto">
            <a:xfrm flipV="1">
              <a:off x="5711641" y="2301640"/>
              <a:ext cx="146754" cy="1318774"/>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pic>
          <p:nvPicPr>
            <p:cNvPr id="192" name="Picture 8" descr="http://cdn.sheknows.com/articles/pc-computer.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85842" y="2973447"/>
              <a:ext cx="2388043" cy="1568391"/>
            </a:xfrm>
            <a:prstGeom prst="rect">
              <a:avLst/>
            </a:prstGeom>
            <a:noFill/>
          </p:spPr>
        </p:pic>
        <p:grpSp>
          <p:nvGrpSpPr>
            <p:cNvPr id="4" name="组合 38"/>
            <p:cNvGrpSpPr/>
            <p:nvPr/>
          </p:nvGrpSpPr>
          <p:grpSpPr>
            <a:xfrm>
              <a:off x="5295014" y="1739563"/>
              <a:ext cx="512159" cy="408214"/>
              <a:chOff x="5174571" y="1581594"/>
              <a:chExt cx="1050925" cy="660401"/>
            </a:xfrm>
          </p:grpSpPr>
          <p:sp>
            <p:nvSpPr>
              <p:cNvPr id="206" name="Freeform 431"/>
              <p:cNvSpPr>
                <a:spLocks noEditPoints="1"/>
              </p:cNvSpPr>
              <p:nvPr/>
            </p:nvSpPr>
            <p:spPr bwMode="auto">
              <a:xfrm>
                <a:off x="5174571" y="1932432"/>
                <a:ext cx="1050925" cy="309563"/>
              </a:xfrm>
              <a:custGeom>
                <a:avLst/>
                <a:gdLst>
                  <a:gd name="T0" fmla="*/ 0 w 662"/>
                  <a:gd name="T1" fmla="*/ 16 h 195"/>
                  <a:gd name="T2" fmla="*/ 18 w 662"/>
                  <a:gd name="T3" fmla="*/ 195 h 195"/>
                  <a:gd name="T4" fmla="*/ 662 w 662"/>
                  <a:gd name="T5" fmla="*/ 178 h 195"/>
                  <a:gd name="T6" fmla="*/ 643 w 662"/>
                  <a:gd name="T7" fmla="*/ 0 h 195"/>
                  <a:gd name="T8" fmla="*/ 579 w 662"/>
                  <a:gd name="T9" fmla="*/ 17 h 195"/>
                  <a:gd name="T10" fmla="*/ 506 w 662"/>
                  <a:gd name="T11" fmla="*/ 63 h 195"/>
                  <a:gd name="T12" fmla="*/ 501 w 662"/>
                  <a:gd name="T13" fmla="*/ 76 h 195"/>
                  <a:gd name="T14" fmla="*/ 602 w 662"/>
                  <a:gd name="T15" fmla="*/ 117 h 195"/>
                  <a:gd name="T16" fmla="*/ 501 w 662"/>
                  <a:gd name="T17" fmla="*/ 118 h 195"/>
                  <a:gd name="T18" fmla="*/ 421 w 662"/>
                  <a:gd name="T19" fmla="*/ 16 h 195"/>
                  <a:gd name="T20" fmla="*/ 446 w 662"/>
                  <a:gd name="T21" fmla="*/ 61 h 195"/>
                  <a:gd name="T22" fmla="*/ 346 w 662"/>
                  <a:gd name="T23" fmla="*/ 78 h 195"/>
                  <a:gd name="T24" fmla="*/ 426 w 662"/>
                  <a:gd name="T25" fmla="*/ 76 h 195"/>
                  <a:gd name="T26" fmla="*/ 351 w 662"/>
                  <a:gd name="T27" fmla="*/ 120 h 195"/>
                  <a:gd name="T28" fmla="*/ 194 w 662"/>
                  <a:gd name="T29" fmla="*/ 17 h 195"/>
                  <a:gd name="T30" fmla="*/ 292 w 662"/>
                  <a:gd name="T31" fmla="*/ 59 h 195"/>
                  <a:gd name="T32" fmla="*/ 192 w 662"/>
                  <a:gd name="T33" fmla="*/ 59 h 195"/>
                  <a:gd name="T34" fmla="*/ 266 w 662"/>
                  <a:gd name="T35" fmla="*/ 74 h 195"/>
                  <a:gd name="T36" fmla="*/ 289 w 662"/>
                  <a:gd name="T37" fmla="*/ 120 h 195"/>
                  <a:gd name="T38" fmla="*/ 37 w 662"/>
                  <a:gd name="T39" fmla="*/ 21 h 195"/>
                  <a:gd name="T40" fmla="*/ 117 w 662"/>
                  <a:gd name="T41" fmla="*/ 21 h 195"/>
                  <a:gd name="T42" fmla="*/ 39 w 662"/>
                  <a:gd name="T43" fmla="*/ 61 h 195"/>
                  <a:gd name="T44" fmla="*/ 42 w 662"/>
                  <a:gd name="T45" fmla="*/ 74 h 195"/>
                  <a:gd name="T46" fmla="*/ 137 w 662"/>
                  <a:gd name="T47" fmla="*/ 118 h 195"/>
                  <a:gd name="T48" fmla="*/ 37 w 662"/>
                  <a:gd name="T49" fmla="*/ 78 h 195"/>
                  <a:gd name="T50" fmla="*/ 37 w 662"/>
                  <a:gd name="T51" fmla="*/ 136 h 195"/>
                  <a:gd name="T52" fmla="*/ 117 w 662"/>
                  <a:gd name="T53" fmla="*/ 136 h 195"/>
                  <a:gd name="T54" fmla="*/ 161 w 662"/>
                  <a:gd name="T55" fmla="*/ 171 h 195"/>
                  <a:gd name="T56" fmla="*/ 130 w 662"/>
                  <a:gd name="T57" fmla="*/ 137 h 195"/>
                  <a:gd name="T58" fmla="*/ 161 w 662"/>
                  <a:gd name="T59" fmla="*/ 115 h 195"/>
                  <a:gd name="T60" fmla="*/ 130 w 662"/>
                  <a:gd name="T61" fmla="*/ 80 h 195"/>
                  <a:gd name="T62" fmla="*/ 161 w 662"/>
                  <a:gd name="T63" fmla="*/ 57 h 195"/>
                  <a:gd name="T64" fmla="*/ 130 w 662"/>
                  <a:gd name="T65" fmla="*/ 22 h 195"/>
                  <a:gd name="T66" fmla="*/ 196 w 662"/>
                  <a:gd name="T67" fmla="*/ 178 h 195"/>
                  <a:gd name="T68" fmla="*/ 194 w 662"/>
                  <a:gd name="T69" fmla="*/ 133 h 195"/>
                  <a:gd name="T70" fmla="*/ 292 w 662"/>
                  <a:gd name="T71" fmla="*/ 175 h 195"/>
                  <a:gd name="T72" fmla="*/ 313 w 662"/>
                  <a:gd name="T73" fmla="*/ 173 h 195"/>
                  <a:gd name="T74" fmla="*/ 313 w 662"/>
                  <a:gd name="T75" fmla="*/ 136 h 195"/>
                  <a:gd name="T76" fmla="*/ 313 w 662"/>
                  <a:gd name="T77" fmla="*/ 116 h 195"/>
                  <a:gd name="T78" fmla="*/ 313 w 662"/>
                  <a:gd name="T79" fmla="*/ 78 h 195"/>
                  <a:gd name="T80" fmla="*/ 313 w 662"/>
                  <a:gd name="T81" fmla="*/ 58 h 195"/>
                  <a:gd name="T82" fmla="*/ 313 w 662"/>
                  <a:gd name="T83" fmla="*/ 21 h 195"/>
                  <a:gd name="T84" fmla="*/ 347 w 662"/>
                  <a:gd name="T85" fmla="*/ 177 h 195"/>
                  <a:gd name="T86" fmla="*/ 421 w 662"/>
                  <a:gd name="T87" fmla="*/ 132 h 195"/>
                  <a:gd name="T88" fmla="*/ 446 w 662"/>
                  <a:gd name="T89" fmla="*/ 177 h 195"/>
                  <a:gd name="T90" fmla="*/ 458 w 662"/>
                  <a:gd name="T91" fmla="*/ 173 h 195"/>
                  <a:gd name="T92" fmla="*/ 470 w 662"/>
                  <a:gd name="T93" fmla="*/ 137 h 195"/>
                  <a:gd name="T94" fmla="*/ 458 w 662"/>
                  <a:gd name="T95" fmla="*/ 116 h 195"/>
                  <a:gd name="T96" fmla="*/ 470 w 662"/>
                  <a:gd name="T97" fmla="*/ 80 h 195"/>
                  <a:gd name="T98" fmla="*/ 458 w 662"/>
                  <a:gd name="T99" fmla="*/ 58 h 195"/>
                  <a:gd name="T100" fmla="*/ 470 w 662"/>
                  <a:gd name="T101" fmla="*/ 22 h 195"/>
                  <a:gd name="T102" fmla="*/ 501 w 662"/>
                  <a:gd name="T103" fmla="*/ 175 h 195"/>
                  <a:gd name="T104" fmla="*/ 579 w 662"/>
                  <a:gd name="T105" fmla="*/ 133 h 195"/>
                  <a:gd name="T106" fmla="*/ 598 w 662"/>
                  <a:gd name="T107" fmla="*/ 178 h 195"/>
                  <a:gd name="T108" fmla="*/ 594 w 662"/>
                  <a:gd name="T109" fmla="*/ 137 h 195"/>
                  <a:gd name="T110" fmla="*/ 625 w 662"/>
                  <a:gd name="T111" fmla="*/ 171 h 195"/>
                  <a:gd name="T112" fmla="*/ 594 w 662"/>
                  <a:gd name="T113" fmla="*/ 80 h 195"/>
                  <a:gd name="T114" fmla="*/ 625 w 662"/>
                  <a:gd name="T115" fmla="*/ 115 h 195"/>
                  <a:gd name="T116" fmla="*/ 594 w 662"/>
                  <a:gd name="T117" fmla="*/ 22 h 195"/>
                  <a:gd name="T118" fmla="*/ 625 w 662"/>
                  <a:gd name="T119" fmla="*/ 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3" y="0"/>
                    </a:moveTo>
                    <a:lnTo>
                      <a:pt x="18" y="0"/>
                    </a:lnTo>
                    <a:lnTo>
                      <a:pt x="18" y="0"/>
                    </a:lnTo>
                    <a:lnTo>
                      <a:pt x="11" y="1"/>
                    </a:lnTo>
                    <a:lnTo>
                      <a:pt x="6" y="5"/>
                    </a:lnTo>
                    <a:lnTo>
                      <a:pt x="1" y="9"/>
                    </a:lnTo>
                    <a:lnTo>
                      <a:pt x="0" y="13"/>
                    </a:lnTo>
                    <a:lnTo>
                      <a:pt x="0" y="16"/>
                    </a:lnTo>
                    <a:lnTo>
                      <a:pt x="0" y="178"/>
                    </a:lnTo>
                    <a:lnTo>
                      <a:pt x="0" y="178"/>
                    </a:lnTo>
                    <a:lnTo>
                      <a:pt x="0" y="181"/>
                    </a:lnTo>
                    <a:lnTo>
                      <a:pt x="1" y="185"/>
                    </a:lnTo>
                    <a:lnTo>
                      <a:pt x="6" y="190"/>
                    </a:lnTo>
                    <a:lnTo>
                      <a:pt x="11" y="194"/>
                    </a:lnTo>
                    <a:lnTo>
                      <a:pt x="15" y="195"/>
                    </a:lnTo>
                    <a:lnTo>
                      <a:pt x="18" y="195"/>
                    </a:lnTo>
                    <a:lnTo>
                      <a:pt x="643" y="195"/>
                    </a:lnTo>
                    <a:lnTo>
                      <a:pt x="643" y="195"/>
                    </a:lnTo>
                    <a:lnTo>
                      <a:pt x="646" y="195"/>
                    </a:lnTo>
                    <a:lnTo>
                      <a:pt x="651" y="194"/>
                    </a:lnTo>
                    <a:lnTo>
                      <a:pt x="656" y="190"/>
                    </a:lnTo>
                    <a:lnTo>
                      <a:pt x="660" y="185"/>
                    </a:lnTo>
                    <a:lnTo>
                      <a:pt x="661" y="181"/>
                    </a:lnTo>
                    <a:lnTo>
                      <a:pt x="662" y="178"/>
                    </a:lnTo>
                    <a:lnTo>
                      <a:pt x="662" y="16"/>
                    </a:lnTo>
                    <a:lnTo>
                      <a:pt x="662" y="16"/>
                    </a:lnTo>
                    <a:lnTo>
                      <a:pt x="661" y="13"/>
                    </a:lnTo>
                    <a:lnTo>
                      <a:pt x="660" y="10"/>
                    </a:lnTo>
                    <a:lnTo>
                      <a:pt x="656" y="5"/>
                    </a:lnTo>
                    <a:lnTo>
                      <a:pt x="651" y="1"/>
                    </a:lnTo>
                    <a:lnTo>
                      <a:pt x="643" y="0"/>
                    </a:lnTo>
                    <a:lnTo>
                      <a:pt x="643" y="0"/>
                    </a:lnTo>
                    <a:close/>
                    <a:moveTo>
                      <a:pt x="501" y="21"/>
                    </a:moveTo>
                    <a:lnTo>
                      <a:pt x="501" y="21"/>
                    </a:lnTo>
                    <a:lnTo>
                      <a:pt x="501" y="18"/>
                    </a:lnTo>
                    <a:lnTo>
                      <a:pt x="502" y="17"/>
                    </a:lnTo>
                    <a:lnTo>
                      <a:pt x="506" y="16"/>
                    </a:lnTo>
                    <a:lnTo>
                      <a:pt x="575" y="16"/>
                    </a:lnTo>
                    <a:lnTo>
                      <a:pt x="575" y="16"/>
                    </a:lnTo>
                    <a:lnTo>
                      <a:pt x="579" y="17"/>
                    </a:lnTo>
                    <a:lnTo>
                      <a:pt x="581" y="18"/>
                    </a:lnTo>
                    <a:lnTo>
                      <a:pt x="581" y="21"/>
                    </a:lnTo>
                    <a:lnTo>
                      <a:pt x="602" y="59"/>
                    </a:lnTo>
                    <a:lnTo>
                      <a:pt x="602" y="59"/>
                    </a:lnTo>
                    <a:lnTo>
                      <a:pt x="602" y="60"/>
                    </a:lnTo>
                    <a:lnTo>
                      <a:pt x="601" y="61"/>
                    </a:lnTo>
                    <a:lnTo>
                      <a:pt x="598" y="63"/>
                    </a:lnTo>
                    <a:lnTo>
                      <a:pt x="506" y="63"/>
                    </a:lnTo>
                    <a:lnTo>
                      <a:pt x="506" y="63"/>
                    </a:lnTo>
                    <a:lnTo>
                      <a:pt x="502" y="61"/>
                    </a:lnTo>
                    <a:lnTo>
                      <a:pt x="501" y="60"/>
                    </a:lnTo>
                    <a:lnTo>
                      <a:pt x="501" y="59"/>
                    </a:lnTo>
                    <a:lnTo>
                      <a:pt x="501" y="21"/>
                    </a:lnTo>
                    <a:close/>
                    <a:moveTo>
                      <a:pt x="501" y="78"/>
                    </a:moveTo>
                    <a:lnTo>
                      <a:pt x="501" y="78"/>
                    </a:lnTo>
                    <a:lnTo>
                      <a:pt x="501" y="76"/>
                    </a:lnTo>
                    <a:lnTo>
                      <a:pt x="502" y="75"/>
                    </a:lnTo>
                    <a:lnTo>
                      <a:pt x="506" y="74"/>
                    </a:lnTo>
                    <a:lnTo>
                      <a:pt x="575" y="74"/>
                    </a:lnTo>
                    <a:lnTo>
                      <a:pt x="575" y="74"/>
                    </a:lnTo>
                    <a:lnTo>
                      <a:pt x="579" y="75"/>
                    </a:lnTo>
                    <a:lnTo>
                      <a:pt x="581" y="76"/>
                    </a:lnTo>
                    <a:lnTo>
                      <a:pt x="581" y="78"/>
                    </a:lnTo>
                    <a:lnTo>
                      <a:pt x="602" y="117"/>
                    </a:lnTo>
                    <a:lnTo>
                      <a:pt x="602" y="117"/>
                    </a:lnTo>
                    <a:lnTo>
                      <a:pt x="602" y="118"/>
                    </a:lnTo>
                    <a:lnTo>
                      <a:pt x="601" y="119"/>
                    </a:lnTo>
                    <a:lnTo>
                      <a:pt x="598" y="120"/>
                    </a:lnTo>
                    <a:lnTo>
                      <a:pt x="506" y="120"/>
                    </a:lnTo>
                    <a:lnTo>
                      <a:pt x="506" y="120"/>
                    </a:lnTo>
                    <a:lnTo>
                      <a:pt x="502" y="119"/>
                    </a:lnTo>
                    <a:lnTo>
                      <a:pt x="501" y="118"/>
                    </a:lnTo>
                    <a:lnTo>
                      <a:pt x="501" y="117"/>
                    </a:lnTo>
                    <a:lnTo>
                      <a:pt x="501" y="78"/>
                    </a:lnTo>
                    <a:close/>
                    <a:moveTo>
                      <a:pt x="346" y="21"/>
                    </a:moveTo>
                    <a:lnTo>
                      <a:pt x="346" y="21"/>
                    </a:lnTo>
                    <a:lnTo>
                      <a:pt x="347" y="18"/>
                    </a:lnTo>
                    <a:lnTo>
                      <a:pt x="347" y="17"/>
                    </a:lnTo>
                    <a:lnTo>
                      <a:pt x="351" y="16"/>
                    </a:lnTo>
                    <a:lnTo>
                      <a:pt x="421" y="16"/>
                    </a:lnTo>
                    <a:lnTo>
                      <a:pt x="421" y="16"/>
                    </a:lnTo>
                    <a:lnTo>
                      <a:pt x="424" y="17"/>
                    </a:lnTo>
                    <a:lnTo>
                      <a:pt x="426" y="18"/>
                    </a:lnTo>
                    <a:lnTo>
                      <a:pt x="427" y="21"/>
                    </a:lnTo>
                    <a:lnTo>
                      <a:pt x="447" y="59"/>
                    </a:lnTo>
                    <a:lnTo>
                      <a:pt x="447" y="59"/>
                    </a:lnTo>
                    <a:lnTo>
                      <a:pt x="447" y="60"/>
                    </a:lnTo>
                    <a:lnTo>
                      <a:pt x="446" y="61"/>
                    </a:lnTo>
                    <a:lnTo>
                      <a:pt x="442" y="63"/>
                    </a:lnTo>
                    <a:lnTo>
                      <a:pt x="351" y="63"/>
                    </a:lnTo>
                    <a:lnTo>
                      <a:pt x="351" y="63"/>
                    </a:lnTo>
                    <a:lnTo>
                      <a:pt x="347" y="61"/>
                    </a:lnTo>
                    <a:lnTo>
                      <a:pt x="347" y="60"/>
                    </a:lnTo>
                    <a:lnTo>
                      <a:pt x="346" y="59"/>
                    </a:lnTo>
                    <a:lnTo>
                      <a:pt x="346" y="21"/>
                    </a:lnTo>
                    <a:close/>
                    <a:moveTo>
                      <a:pt x="346" y="78"/>
                    </a:moveTo>
                    <a:lnTo>
                      <a:pt x="346" y="78"/>
                    </a:lnTo>
                    <a:lnTo>
                      <a:pt x="347" y="76"/>
                    </a:lnTo>
                    <a:lnTo>
                      <a:pt x="347" y="75"/>
                    </a:lnTo>
                    <a:lnTo>
                      <a:pt x="351" y="74"/>
                    </a:lnTo>
                    <a:lnTo>
                      <a:pt x="421" y="74"/>
                    </a:lnTo>
                    <a:lnTo>
                      <a:pt x="421" y="74"/>
                    </a:lnTo>
                    <a:lnTo>
                      <a:pt x="424" y="75"/>
                    </a:lnTo>
                    <a:lnTo>
                      <a:pt x="426" y="76"/>
                    </a:lnTo>
                    <a:lnTo>
                      <a:pt x="427" y="78"/>
                    </a:lnTo>
                    <a:lnTo>
                      <a:pt x="447" y="117"/>
                    </a:lnTo>
                    <a:lnTo>
                      <a:pt x="447" y="117"/>
                    </a:lnTo>
                    <a:lnTo>
                      <a:pt x="447" y="118"/>
                    </a:lnTo>
                    <a:lnTo>
                      <a:pt x="446" y="119"/>
                    </a:lnTo>
                    <a:lnTo>
                      <a:pt x="442" y="120"/>
                    </a:lnTo>
                    <a:lnTo>
                      <a:pt x="351" y="120"/>
                    </a:lnTo>
                    <a:lnTo>
                      <a:pt x="351" y="120"/>
                    </a:lnTo>
                    <a:lnTo>
                      <a:pt x="347" y="119"/>
                    </a:lnTo>
                    <a:lnTo>
                      <a:pt x="347" y="118"/>
                    </a:lnTo>
                    <a:lnTo>
                      <a:pt x="346" y="117"/>
                    </a:lnTo>
                    <a:lnTo>
                      <a:pt x="346" y="78"/>
                    </a:lnTo>
                    <a:close/>
                    <a:moveTo>
                      <a:pt x="192" y="21"/>
                    </a:moveTo>
                    <a:lnTo>
                      <a:pt x="192" y="21"/>
                    </a:lnTo>
                    <a:lnTo>
                      <a:pt x="192" y="18"/>
                    </a:lnTo>
                    <a:lnTo>
                      <a:pt x="194" y="17"/>
                    </a:lnTo>
                    <a:lnTo>
                      <a:pt x="196" y="16"/>
                    </a:lnTo>
                    <a:lnTo>
                      <a:pt x="266" y="16"/>
                    </a:lnTo>
                    <a:lnTo>
                      <a:pt x="266" y="16"/>
                    </a:lnTo>
                    <a:lnTo>
                      <a:pt x="269" y="17"/>
                    </a:lnTo>
                    <a:lnTo>
                      <a:pt x="272" y="18"/>
                    </a:lnTo>
                    <a:lnTo>
                      <a:pt x="272" y="21"/>
                    </a:lnTo>
                    <a:lnTo>
                      <a:pt x="292" y="59"/>
                    </a:lnTo>
                    <a:lnTo>
                      <a:pt x="292" y="59"/>
                    </a:lnTo>
                    <a:lnTo>
                      <a:pt x="292" y="60"/>
                    </a:lnTo>
                    <a:lnTo>
                      <a:pt x="291" y="61"/>
                    </a:lnTo>
                    <a:lnTo>
                      <a:pt x="289" y="63"/>
                    </a:lnTo>
                    <a:lnTo>
                      <a:pt x="196" y="63"/>
                    </a:lnTo>
                    <a:lnTo>
                      <a:pt x="196" y="63"/>
                    </a:lnTo>
                    <a:lnTo>
                      <a:pt x="194" y="61"/>
                    </a:lnTo>
                    <a:lnTo>
                      <a:pt x="192" y="60"/>
                    </a:lnTo>
                    <a:lnTo>
                      <a:pt x="192" y="59"/>
                    </a:lnTo>
                    <a:lnTo>
                      <a:pt x="192" y="21"/>
                    </a:lnTo>
                    <a:close/>
                    <a:moveTo>
                      <a:pt x="192" y="78"/>
                    </a:moveTo>
                    <a:lnTo>
                      <a:pt x="192" y="78"/>
                    </a:lnTo>
                    <a:lnTo>
                      <a:pt x="192" y="76"/>
                    </a:lnTo>
                    <a:lnTo>
                      <a:pt x="194" y="75"/>
                    </a:lnTo>
                    <a:lnTo>
                      <a:pt x="196" y="74"/>
                    </a:lnTo>
                    <a:lnTo>
                      <a:pt x="266" y="74"/>
                    </a:lnTo>
                    <a:lnTo>
                      <a:pt x="266" y="74"/>
                    </a:lnTo>
                    <a:lnTo>
                      <a:pt x="269" y="75"/>
                    </a:lnTo>
                    <a:lnTo>
                      <a:pt x="272" y="76"/>
                    </a:lnTo>
                    <a:lnTo>
                      <a:pt x="272" y="78"/>
                    </a:lnTo>
                    <a:lnTo>
                      <a:pt x="292" y="117"/>
                    </a:lnTo>
                    <a:lnTo>
                      <a:pt x="292" y="117"/>
                    </a:lnTo>
                    <a:lnTo>
                      <a:pt x="292" y="118"/>
                    </a:lnTo>
                    <a:lnTo>
                      <a:pt x="291" y="119"/>
                    </a:lnTo>
                    <a:lnTo>
                      <a:pt x="289" y="120"/>
                    </a:lnTo>
                    <a:lnTo>
                      <a:pt x="196" y="120"/>
                    </a:lnTo>
                    <a:lnTo>
                      <a:pt x="196" y="120"/>
                    </a:lnTo>
                    <a:lnTo>
                      <a:pt x="194" y="119"/>
                    </a:lnTo>
                    <a:lnTo>
                      <a:pt x="192" y="118"/>
                    </a:lnTo>
                    <a:lnTo>
                      <a:pt x="192" y="117"/>
                    </a:lnTo>
                    <a:lnTo>
                      <a:pt x="192" y="78"/>
                    </a:lnTo>
                    <a:close/>
                    <a:moveTo>
                      <a:pt x="37" y="21"/>
                    </a:moveTo>
                    <a:lnTo>
                      <a:pt x="37" y="21"/>
                    </a:lnTo>
                    <a:lnTo>
                      <a:pt x="37" y="18"/>
                    </a:lnTo>
                    <a:lnTo>
                      <a:pt x="39" y="17"/>
                    </a:lnTo>
                    <a:lnTo>
                      <a:pt x="42" y="16"/>
                    </a:lnTo>
                    <a:lnTo>
                      <a:pt x="111" y="16"/>
                    </a:lnTo>
                    <a:lnTo>
                      <a:pt x="111" y="16"/>
                    </a:lnTo>
                    <a:lnTo>
                      <a:pt x="115" y="17"/>
                    </a:lnTo>
                    <a:lnTo>
                      <a:pt x="117" y="18"/>
                    </a:lnTo>
                    <a:lnTo>
                      <a:pt x="117" y="21"/>
                    </a:lnTo>
                    <a:lnTo>
                      <a:pt x="138" y="59"/>
                    </a:lnTo>
                    <a:lnTo>
                      <a:pt x="138" y="59"/>
                    </a:lnTo>
                    <a:lnTo>
                      <a:pt x="137" y="60"/>
                    </a:lnTo>
                    <a:lnTo>
                      <a:pt x="137" y="61"/>
                    </a:lnTo>
                    <a:lnTo>
                      <a:pt x="134" y="63"/>
                    </a:lnTo>
                    <a:lnTo>
                      <a:pt x="42" y="63"/>
                    </a:lnTo>
                    <a:lnTo>
                      <a:pt x="42" y="63"/>
                    </a:lnTo>
                    <a:lnTo>
                      <a:pt x="39" y="61"/>
                    </a:lnTo>
                    <a:lnTo>
                      <a:pt x="37" y="60"/>
                    </a:lnTo>
                    <a:lnTo>
                      <a:pt x="37" y="59"/>
                    </a:lnTo>
                    <a:lnTo>
                      <a:pt x="37" y="21"/>
                    </a:lnTo>
                    <a:close/>
                    <a:moveTo>
                      <a:pt x="37" y="78"/>
                    </a:moveTo>
                    <a:lnTo>
                      <a:pt x="37" y="78"/>
                    </a:lnTo>
                    <a:lnTo>
                      <a:pt x="37" y="76"/>
                    </a:lnTo>
                    <a:lnTo>
                      <a:pt x="39" y="75"/>
                    </a:lnTo>
                    <a:lnTo>
                      <a:pt x="42" y="74"/>
                    </a:lnTo>
                    <a:lnTo>
                      <a:pt x="111" y="74"/>
                    </a:lnTo>
                    <a:lnTo>
                      <a:pt x="111" y="74"/>
                    </a:lnTo>
                    <a:lnTo>
                      <a:pt x="115" y="75"/>
                    </a:lnTo>
                    <a:lnTo>
                      <a:pt x="117" y="76"/>
                    </a:lnTo>
                    <a:lnTo>
                      <a:pt x="117" y="78"/>
                    </a:lnTo>
                    <a:lnTo>
                      <a:pt x="138" y="117"/>
                    </a:lnTo>
                    <a:lnTo>
                      <a:pt x="138" y="117"/>
                    </a:lnTo>
                    <a:lnTo>
                      <a:pt x="137" y="118"/>
                    </a:lnTo>
                    <a:lnTo>
                      <a:pt x="137" y="119"/>
                    </a:lnTo>
                    <a:lnTo>
                      <a:pt x="134" y="120"/>
                    </a:lnTo>
                    <a:lnTo>
                      <a:pt x="42" y="120"/>
                    </a:lnTo>
                    <a:lnTo>
                      <a:pt x="42" y="120"/>
                    </a:lnTo>
                    <a:lnTo>
                      <a:pt x="39" y="119"/>
                    </a:lnTo>
                    <a:lnTo>
                      <a:pt x="37" y="118"/>
                    </a:lnTo>
                    <a:lnTo>
                      <a:pt x="37" y="117"/>
                    </a:lnTo>
                    <a:lnTo>
                      <a:pt x="37" y="78"/>
                    </a:lnTo>
                    <a:close/>
                    <a:moveTo>
                      <a:pt x="134" y="178"/>
                    </a:moveTo>
                    <a:lnTo>
                      <a:pt x="42" y="178"/>
                    </a:lnTo>
                    <a:lnTo>
                      <a:pt x="42" y="178"/>
                    </a:lnTo>
                    <a:lnTo>
                      <a:pt x="39" y="177"/>
                    </a:lnTo>
                    <a:lnTo>
                      <a:pt x="37" y="176"/>
                    </a:lnTo>
                    <a:lnTo>
                      <a:pt x="37" y="175"/>
                    </a:lnTo>
                    <a:lnTo>
                      <a:pt x="37" y="136"/>
                    </a:lnTo>
                    <a:lnTo>
                      <a:pt x="37" y="136"/>
                    </a:lnTo>
                    <a:lnTo>
                      <a:pt x="37" y="134"/>
                    </a:lnTo>
                    <a:lnTo>
                      <a:pt x="39" y="133"/>
                    </a:lnTo>
                    <a:lnTo>
                      <a:pt x="42" y="132"/>
                    </a:lnTo>
                    <a:lnTo>
                      <a:pt x="111" y="132"/>
                    </a:lnTo>
                    <a:lnTo>
                      <a:pt x="111" y="132"/>
                    </a:lnTo>
                    <a:lnTo>
                      <a:pt x="115" y="133"/>
                    </a:lnTo>
                    <a:lnTo>
                      <a:pt x="117" y="134"/>
                    </a:lnTo>
                    <a:lnTo>
                      <a:pt x="117" y="136"/>
                    </a:lnTo>
                    <a:lnTo>
                      <a:pt x="138" y="175"/>
                    </a:lnTo>
                    <a:lnTo>
                      <a:pt x="138" y="175"/>
                    </a:lnTo>
                    <a:lnTo>
                      <a:pt x="137" y="176"/>
                    </a:lnTo>
                    <a:lnTo>
                      <a:pt x="137" y="177"/>
                    </a:lnTo>
                    <a:lnTo>
                      <a:pt x="134" y="178"/>
                    </a:lnTo>
                    <a:lnTo>
                      <a:pt x="134" y="178"/>
                    </a:lnTo>
                    <a:close/>
                    <a:moveTo>
                      <a:pt x="161" y="171"/>
                    </a:moveTo>
                    <a:lnTo>
                      <a:pt x="161" y="171"/>
                    </a:lnTo>
                    <a:lnTo>
                      <a:pt x="160" y="172"/>
                    </a:lnTo>
                    <a:lnTo>
                      <a:pt x="160" y="173"/>
                    </a:lnTo>
                    <a:lnTo>
                      <a:pt x="149" y="173"/>
                    </a:lnTo>
                    <a:lnTo>
                      <a:pt x="149" y="173"/>
                    </a:lnTo>
                    <a:lnTo>
                      <a:pt x="147" y="172"/>
                    </a:lnTo>
                    <a:lnTo>
                      <a:pt x="130" y="137"/>
                    </a:lnTo>
                    <a:lnTo>
                      <a:pt x="130" y="137"/>
                    </a:lnTo>
                    <a:lnTo>
                      <a:pt x="130" y="137"/>
                    </a:lnTo>
                    <a:lnTo>
                      <a:pt x="130" y="136"/>
                    </a:lnTo>
                    <a:lnTo>
                      <a:pt x="160" y="136"/>
                    </a:lnTo>
                    <a:lnTo>
                      <a:pt x="160" y="136"/>
                    </a:lnTo>
                    <a:lnTo>
                      <a:pt x="160" y="137"/>
                    </a:lnTo>
                    <a:lnTo>
                      <a:pt x="161" y="138"/>
                    </a:lnTo>
                    <a:lnTo>
                      <a:pt x="161" y="171"/>
                    </a:lnTo>
                    <a:close/>
                    <a:moveTo>
                      <a:pt x="161" y="115"/>
                    </a:moveTo>
                    <a:lnTo>
                      <a:pt x="161" y="115"/>
                    </a:lnTo>
                    <a:lnTo>
                      <a:pt x="160" y="115"/>
                    </a:lnTo>
                    <a:lnTo>
                      <a:pt x="160" y="116"/>
                    </a:lnTo>
                    <a:lnTo>
                      <a:pt x="149" y="116"/>
                    </a:lnTo>
                    <a:lnTo>
                      <a:pt x="149" y="116"/>
                    </a:lnTo>
                    <a:lnTo>
                      <a:pt x="147" y="115"/>
                    </a:lnTo>
                    <a:lnTo>
                      <a:pt x="130" y="80"/>
                    </a:lnTo>
                    <a:lnTo>
                      <a:pt x="130" y="80"/>
                    </a:lnTo>
                    <a:lnTo>
                      <a:pt x="130" y="80"/>
                    </a:lnTo>
                    <a:lnTo>
                      <a:pt x="130" y="78"/>
                    </a:lnTo>
                    <a:lnTo>
                      <a:pt x="160" y="78"/>
                    </a:lnTo>
                    <a:lnTo>
                      <a:pt x="160" y="78"/>
                    </a:lnTo>
                    <a:lnTo>
                      <a:pt x="160" y="80"/>
                    </a:lnTo>
                    <a:lnTo>
                      <a:pt x="161" y="81"/>
                    </a:lnTo>
                    <a:lnTo>
                      <a:pt x="161" y="115"/>
                    </a:lnTo>
                    <a:close/>
                    <a:moveTo>
                      <a:pt x="161" y="57"/>
                    </a:moveTo>
                    <a:lnTo>
                      <a:pt x="161" y="57"/>
                    </a:lnTo>
                    <a:lnTo>
                      <a:pt x="160" y="57"/>
                    </a:lnTo>
                    <a:lnTo>
                      <a:pt x="160" y="58"/>
                    </a:lnTo>
                    <a:lnTo>
                      <a:pt x="149" y="58"/>
                    </a:lnTo>
                    <a:lnTo>
                      <a:pt x="149" y="58"/>
                    </a:lnTo>
                    <a:lnTo>
                      <a:pt x="147" y="57"/>
                    </a:lnTo>
                    <a:lnTo>
                      <a:pt x="130" y="22"/>
                    </a:lnTo>
                    <a:lnTo>
                      <a:pt x="130" y="22"/>
                    </a:lnTo>
                    <a:lnTo>
                      <a:pt x="130" y="22"/>
                    </a:lnTo>
                    <a:lnTo>
                      <a:pt x="130" y="21"/>
                    </a:lnTo>
                    <a:lnTo>
                      <a:pt x="160" y="21"/>
                    </a:lnTo>
                    <a:lnTo>
                      <a:pt x="160" y="21"/>
                    </a:lnTo>
                    <a:lnTo>
                      <a:pt x="160" y="22"/>
                    </a:lnTo>
                    <a:lnTo>
                      <a:pt x="161" y="23"/>
                    </a:lnTo>
                    <a:lnTo>
                      <a:pt x="161" y="57"/>
                    </a:lnTo>
                    <a:close/>
                    <a:moveTo>
                      <a:pt x="289" y="178"/>
                    </a:moveTo>
                    <a:lnTo>
                      <a:pt x="196" y="178"/>
                    </a:lnTo>
                    <a:lnTo>
                      <a:pt x="196" y="178"/>
                    </a:lnTo>
                    <a:lnTo>
                      <a:pt x="194" y="177"/>
                    </a:lnTo>
                    <a:lnTo>
                      <a:pt x="192" y="176"/>
                    </a:lnTo>
                    <a:lnTo>
                      <a:pt x="192" y="175"/>
                    </a:lnTo>
                    <a:lnTo>
                      <a:pt x="192" y="136"/>
                    </a:lnTo>
                    <a:lnTo>
                      <a:pt x="192" y="136"/>
                    </a:lnTo>
                    <a:lnTo>
                      <a:pt x="192" y="134"/>
                    </a:lnTo>
                    <a:lnTo>
                      <a:pt x="194" y="133"/>
                    </a:lnTo>
                    <a:lnTo>
                      <a:pt x="196" y="132"/>
                    </a:lnTo>
                    <a:lnTo>
                      <a:pt x="266" y="132"/>
                    </a:lnTo>
                    <a:lnTo>
                      <a:pt x="266" y="132"/>
                    </a:lnTo>
                    <a:lnTo>
                      <a:pt x="269" y="133"/>
                    </a:lnTo>
                    <a:lnTo>
                      <a:pt x="272" y="134"/>
                    </a:lnTo>
                    <a:lnTo>
                      <a:pt x="272" y="136"/>
                    </a:lnTo>
                    <a:lnTo>
                      <a:pt x="292" y="175"/>
                    </a:lnTo>
                    <a:lnTo>
                      <a:pt x="292" y="175"/>
                    </a:lnTo>
                    <a:lnTo>
                      <a:pt x="292" y="176"/>
                    </a:lnTo>
                    <a:lnTo>
                      <a:pt x="291" y="177"/>
                    </a:lnTo>
                    <a:lnTo>
                      <a:pt x="289" y="178"/>
                    </a:lnTo>
                    <a:lnTo>
                      <a:pt x="289" y="178"/>
                    </a:lnTo>
                    <a:close/>
                    <a:moveTo>
                      <a:pt x="315" y="171"/>
                    </a:moveTo>
                    <a:lnTo>
                      <a:pt x="315" y="171"/>
                    </a:lnTo>
                    <a:lnTo>
                      <a:pt x="315" y="172"/>
                    </a:lnTo>
                    <a:lnTo>
                      <a:pt x="313" y="173"/>
                    </a:lnTo>
                    <a:lnTo>
                      <a:pt x="304" y="173"/>
                    </a:lnTo>
                    <a:lnTo>
                      <a:pt x="304" y="173"/>
                    </a:lnTo>
                    <a:lnTo>
                      <a:pt x="302" y="172"/>
                    </a:lnTo>
                    <a:lnTo>
                      <a:pt x="284" y="137"/>
                    </a:lnTo>
                    <a:lnTo>
                      <a:pt x="284" y="137"/>
                    </a:lnTo>
                    <a:lnTo>
                      <a:pt x="284" y="137"/>
                    </a:lnTo>
                    <a:lnTo>
                      <a:pt x="285" y="136"/>
                    </a:lnTo>
                    <a:lnTo>
                      <a:pt x="313" y="136"/>
                    </a:lnTo>
                    <a:lnTo>
                      <a:pt x="313" y="136"/>
                    </a:lnTo>
                    <a:lnTo>
                      <a:pt x="315" y="137"/>
                    </a:lnTo>
                    <a:lnTo>
                      <a:pt x="315" y="138"/>
                    </a:lnTo>
                    <a:lnTo>
                      <a:pt x="315" y="171"/>
                    </a:lnTo>
                    <a:close/>
                    <a:moveTo>
                      <a:pt x="315" y="115"/>
                    </a:moveTo>
                    <a:lnTo>
                      <a:pt x="315" y="115"/>
                    </a:lnTo>
                    <a:lnTo>
                      <a:pt x="315" y="115"/>
                    </a:lnTo>
                    <a:lnTo>
                      <a:pt x="313" y="116"/>
                    </a:lnTo>
                    <a:lnTo>
                      <a:pt x="304" y="116"/>
                    </a:lnTo>
                    <a:lnTo>
                      <a:pt x="304" y="116"/>
                    </a:lnTo>
                    <a:lnTo>
                      <a:pt x="302" y="115"/>
                    </a:lnTo>
                    <a:lnTo>
                      <a:pt x="284" y="80"/>
                    </a:lnTo>
                    <a:lnTo>
                      <a:pt x="284" y="80"/>
                    </a:lnTo>
                    <a:lnTo>
                      <a:pt x="284" y="80"/>
                    </a:lnTo>
                    <a:lnTo>
                      <a:pt x="285" y="78"/>
                    </a:lnTo>
                    <a:lnTo>
                      <a:pt x="313" y="78"/>
                    </a:lnTo>
                    <a:lnTo>
                      <a:pt x="313" y="78"/>
                    </a:lnTo>
                    <a:lnTo>
                      <a:pt x="315" y="80"/>
                    </a:lnTo>
                    <a:lnTo>
                      <a:pt x="315" y="81"/>
                    </a:lnTo>
                    <a:lnTo>
                      <a:pt x="315" y="115"/>
                    </a:lnTo>
                    <a:close/>
                    <a:moveTo>
                      <a:pt x="315" y="57"/>
                    </a:moveTo>
                    <a:lnTo>
                      <a:pt x="315" y="57"/>
                    </a:lnTo>
                    <a:lnTo>
                      <a:pt x="315" y="57"/>
                    </a:lnTo>
                    <a:lnTo>
                      <a:pt x="313" y="58"/>
                    </a:lnTo>
                    <a:lnTo>
                      <a:pt x="304" y="58"/>
                    </a:lnTo>
                    <a:lnTo>
                      <a:pt x="304" y="58"/>
                    </a:lnTo>
                    <a:lnTo>
                      <a:pt x="302" y="57"/>
                    </a:lnTo>
                    <a:lnTo>
                      <a:pt x="284" y="22"/>
                    </a:lnTo>
                    <a:lnTo>
                      <a:pt x="284" y="22"/>
                    </a:lnTo>
                    <a:lnTo>
                      <a:pt x="284" y="22"/>
                    </a:lnTo>
                    <a:lnTo>
                      <a:pt x="285" y="21"/>
                    </a:lnTo>
                    <a:lnTo>
                      <a:pt x="313" y="21"/>
                    </a:lnTo>
                    <a:lnTo>
                      <a:pt x="313" y="21"/>
                    </a:lnTo>
                    <a:lnTo>
                      <a:pt x="315" y="22"/>
                    </a:lnTo>
                    <a:lnTo>
                      <a:pt x="315" y="23"/>
                    </a:lnTo>
                    <a:lnTo>
                      <a:pt x="315" y="57"/>
                    </a:lnTo>
                    <a:close/>
                    <a:moveTo>
                      <a:pt x="442" y="178"/>
                    </a:moveTo>
                    <a:lnTo>
                      <a:pt x="351" y="178"/>
                    </a:lnTo>
                    <a:lnTo>
                      <a:pt x="351" y="178"/>
                    </a:lnTo>
                    <a:lnTo>
                      <a:pt x="347" y="177"/>
                    </a:lnTo>
                    <a:lnTo>
                      <a:pt x="347" y="176"/>
                    </a:lnTo>
                    <a:lnTo>
                      <a:pt x="346" y="175"/>
                    </a:lnTo>
                    <a:lnTo>
                      <a:pt x="346" y="136"/>
                    </a:lnTo>
                    <a:lnTo>
                      <a:pt x="346" y="136"/>
                    </a:lnTo>
                    <a:lnTo>
                      <a:pt x="347" y="134"/>
                    </a:lnTo>
                    <a:lnTo>
                      <a:pt x="347" y="133"/>
                    </a:lnTo>
                    <a:lnTo>
                      <a:pt x="351" y="132"/>
                    </a:lnTo>
                    <a:lnTo>
                      <a:pt x="421" y="132"/>
                    </a:lnTo>
                    <a:lnTo>
                      <a:pt x="421" y="132"/>
                    </a:lnTo>
                    <a:lnTo>
                      <a:pt x="424" y="133"/>
                    </a:lnTo>
                    <a:lnTo>
                      <a:pt x="426" y="134"/>
                    </a:lnTo>
                    <a:lnTo>
                      <a:pt x="427" y="136"/>
                    </a:lnTo>
                    <a:lnTo>
                      <a:pt x="447" y="175"/>
                    </a:lnTo>
                    <a:lnTo>
                      <a:pt x="447" y="175"/>
                    </a:lnTo>
                    <a:lnTo>
                      <a:pt x="447" y="176"/>
                    </a:lnTo>
                    <a:lnTo>
                      <a:pt x="446" y="177"/>
                    </a:lnTo>
                    <a:lnTo>
                      <a:pt x="442" y="178"/>
                    </a:lnTo>
                    <a:lnTo>
                      <a:pt x="442" y="178"/>
                    </a:lnTo>
                    <a:close/>
                    <a:moveTo>
                      <a:pt x="470" y="171"/>
                    </a:moveTo>
                    <a:lnTo>
                      <a:pt x="470" y="171"/>
                    </a:lnTo>
                    <a:lnTo>
                      <a:pt x="470" y="172"/>
                    </a:lnTo>
                    <a:lnTo>
                      <a:pt x="469" y="173"/>
                    </a:lnTo>
                    <a:lnTo>
                      <a:pt x="458" y="173"/>
                    </a:lnTo>
                    <a:lnTo>
                      <a:pt x="458" y="173"/>
                    </a:lnTo>
                    <a:lnTo>
                      <a:pt x="457" y="172"/>
                    </a:lnTo>
                    <a:lnTo>
                      <a:pt x="439" y="137"/>
                    </a:lnTo>
                    <a:lnTo>
                      <a:pt x="439" y="137"/>
                    </a:lnTo>
                    <a:lnTo>
                      <a:pt x="439" y="137"/>
                    </a:lnTo>
                    <a:lnTo>
                      <a:pt x="440" y="136"/>
                    </a:lnTo>
                    <a:lnTo>
                      <a:pt x="469" y="136"/>
                    </a:lnTo>
                    <a:lnTo>
                      <a:pt x="469" y="136"/>
                    </a:lnTo>
                    <a:lnTo>
                      <a:pt x="470" y="137"/>
                    </a:lnTo>
                    <a:lnTo>
                      <a:pt x="470" y="138"/>
                    </a:lnTo>
                    <a:lnTo>
                      <a:pt x="470" y="171"/>
                    </a:lnTo>
                    <a:close/>
                    <a:moveTo>
                      <a:pt x="470" y="115"/>
                    </a:moveTo>
                    <a:lnTo>
                      <a:pt x="470" y="115"/>
                    </a:lnTo>
                    <a:lnTo>
                      <a:pt x="470" y="115"/>
                    </a:lnTo>
                    <a:lnTo>
                      <a:pt x="469" y="116"/>
                    </a:lnTo>
                    <a:lnTo>
                      <a:pt x="458" y="116"/>
                    </a:lnTo>
                    <a:lnTo>
                      <a:pt x="458" y="116"/>
                    </a:lnTo>
                    <a:lnTo>
                      <a:pt x="457" y="115"/>
                    </a:lnTo>
                    <a:lnTo>
                      <a:pt x="439" y="80"/>
                    </a:lnTo>
                    <a:lnTo>
                      <a:pt x="439" y="80"/>
                    </a:lnTo>
                    <a:lnTo>
                      <a:pt x="439" y="80"/>
                    </a:lnTo>
                    <a:lnTo>
                      <a:pt x="440" y="78"/>
                    </a:lnTo>
                    <a:lnTo>
                      <a:pt x="469" y="78"/>
                    </a:lnTo>
                    <a:lnTo>
                      <a:pt x="469" y="78"/>
                    </a:lnTo>
                    <a:lnTo>
                      <a:pt x="470" y="80"/>
                    </a:lnTo>
                    <a:lnTo>
                      <a:pt x="470" y="81"/>
                    </a:lnTo>
                    <a:lnTo>
                      <a:pt x="470" y="115"/>
                    </a:lnTo>
                    <a:close/>
                    <a:moveTo>
                      <a:pt x="470" y="57"/>
                    </a:moveTo>
                    <a:lnTo>
                      <a:pt x="470" y="57"/>
                    </a:lnTo>
                    <a:lnTo>
                      <a:pt x="470" y="57"/>
                    </a:lnTo>
                    <a:lnTo>
                      <a:pt x="469" y="58"/>
                    </a:lnTo>
                    <a:lnTo>
                      <a:pt x="458" y="58"/>
                    </a:lnTo>
                    <a:lnTo>
                      <a:pt x="458" y="58"/>
                    </a:lnTo>
                    <a:lnTo>
                      <a:pt x="457" y="57"/>
                    </a:lnTo>
                    <a:lnTo>
                      <a:pt x="439" y="22"/>
                    </a:lnTo>
                    <a:lnTo>
                      <a:pt x="439" y="22"/>
                    </a:lnTo>
                    <a:lnTo>
                      <a:pt x="439" y="22"/>
                    </a:lnTo>
                    <a:lnTo>
                      <a:pt x="440" y="21"/>
                    </a:lnTo>
                    <a:lnTo>
                      <a:pt x="469" y="21"/>
                    </a:lnTo>
                    <a:lnTo>
                      <a:pt x="469" y="21"/>
                    </a:lnTo>
                    <a:lnTo>
                      <a:pt x="470" y="22"/>
                    </a:lnTo>
                    <a:lnTo>
                      <a:pt x="470" y="23"/>
                    </a:lnTo>
                    <a:lnTo>
                      <a:pt x="470" y="57"/>
                    </a:lnTo>
                    <a:close/>
                    <a:moveTo>
                      <a:pt x="598" y="178"/>
                    </a:moveTo>
                    <a:lnTo>
                      <a:pt x="506" y="178"/>
                    </a:lnTo>
                    <a:lnTo>
                      <a:pt x="506" y="178"/>
                    </a:lnTo>
                    <a:lnTo>
                      <a:pt x="502" y="177"/>
                    </a:lnTo>
                    <a:lnTo>
                      <a:pt x="501" y="176"/>
                    </a:lnTo>
                    <a:lnTo>
                      <a:pt x="501" y="175"/>
                    </a:lnTo>
                    <a:lnTo>
                      <a:pt x="501" y="136"/>
                    </a:lnTo>
                    <a:lnTo>
                      <a:pt x="501" y="136"/>
                    </a:lnTo>
                    <a:lnTo>
                      <a:pt x="501" y="134"/>
                    </a:lnTo>
                    <a:lnTo>
                      <a:pt x="502" y="133"/>
                    </a:lnTo>
                    <a:lnTo>
                      <a:pt x="506" y="132"/>
                    </a:lnTo>
                    <a:lnTo>
                      <a:pt x="575" y="132"/>
                    </a:lnTo>
                    <a:lnTo>
                      <a:pt x="575" y="132"/>
                    </a:lnTo>
                    <a:lnTo>
                      <a:pt x="579" y="133"/>
                    </a:lnTo>
                    <a:lnTo>
                      <a:pt x="581" y="134"/>
                    </a:lnTo>
                    <a:lnTo>
                      <a:pt x="581" y="136"/>
                    </a:lnTo>
                    <a:lnTo>
                      <a:pt x="602" y="175"/>
                    </a:lnTo>
                    <a:lnTo>
                      <a:pt x="602" y="175"/>
                    </a:lnTo>
                    <a:lnTo>
                      <a:pt x="602" y="176"/>
                    </a:lnTo>
                    <a:lnTo>
                      <a:pt x="601" y="177"/>
                    </a:lnTo>
                    <a:lnTo>
                      <a:pt x="598" y="178"/>
                    </a:lnTo>
                    <a:lnTo>
                      <a:pt x="598" y="178"/>
                    </a:lnTo>
                    <a:close/>
                    <a:moveTo>
                      <a:pt x="625" y="171"/>
                    </a:moveTo>
                    <a:lnTo>
                      <a:pt x="625" y="171"/>
                    </a:lnTo>
                    <a:lnTo>
                      <a:pt x="624" y="172"/>
                    </a:lnTo>
                    <a:lnTo>
                      <a:pt x="624" y="173"/>
                    </a:lnTo>
                    <a:lnTo>
                      <a:pt x="613" y="173"/>
                    </a:lnTo>
                    <a:lnTo>
                      <a:pt x="613" y="173"/>
                    </a:lnTo>
                    <a:lnTo>
                      <a:pt x="611" y="172"/>
                    </a:lnTo>
                    <a:lnTo>
                      <a:pt x="594" y="137"/>
                    </a:lnTo>
                    <a:lnTo>
                      <a:pt x="594" y="137"/>
                    </a:lnTo>
                    <a:lnTo>
                      <a:pt x="594" y="137"/>
                    </a:lnTo>
                    <a:lnTo>
                      <a:pt x="594" y="136"/>
                    </a:lnTo>
                    <a:lnTo>
                      <a:pt x="624" y="136"/>
                    </a:lnTo>
                    <a:lnTo>
                      <a:pt x="624" y="136"/>
                    </a:lnTo>
                    <a:lnTo>
                      <a:pt x="624" y="137"/>
                    </a:lnTo>
                    <a:lnTo>
                      <a:pt x="625" y="138"/>
                    </a:lnTo>
                    <a:lnTo>
                      <a:pt x="625" y="171"/>
                    </a:lnTo>
                    <a:close/>
                    <a:moveTo>
                      <a:pt x="625" y="115"/>
                    </a:moveTo>
                    <a:lnTo>
                      <a:pt x="625" y="115"/>
                    </a:lnTo>
                    <a:lnTo>
                      <a:pt x="624" y="115"/>
                    </a:lnTo>
                    <a:lnTo>
                      <a:pt x="624" y="116"/>
                    </a:lnTo>
                    <a:lnTo>
                      <a:pt x="613" y="116"/>
                    </a:lnTo>
                    <a:lnTo>
                      <a:pt x="613" y="116"/>
                    </a:lnTo>
                    <a:lnTo>
                      <a:pt x="611" y="115"/>
                    </a:lnTo>
                    <a:lnTo>
                      <a:pt x="594" y="80"/>
                    </a:lnTo>
                    <a:lnTo>
                      <a:pt x="594" y="80"/>
                    </a:lnTo>
                    <a:lnTo>
                      <a:pt x="594" y="80"/>
                    </a:lnTo>
                    <a:lnTo>
                      <a:pt x="594" y="78"/>
                    </a:lnTo>
                    <a:lnTo>
                      <a:pt x="624" y="78"/>
                    </a:lnTo>
                    <a:lnTo>
                      <a:pt x="624" y="78"/>
                    </a:lnTo>
                    <a:lnTo>
                      <a:pt x="624" y="80"/>
                    </a:lnTo>
                    <a:lnTo>
                      <a:pt x="625" y="81"/>
                    </a:lnTo>
                    <a:lnTo>
                      <a:pt x="625" y="115"/>
                    </a:lnTo>
                    <a:close/>
                    <a:moveTo>
                      <a:pt x="625" y="57"/>
                    </a:moveTo>
                    <a:lnTo>
                      <a:pt x="625" y="57"/>
                    </a:lnTo>
                    <a:lnTo>
                      <a:pt x="624" y="57"/>
                    </a:lnTo>
                    <a:lnTo>
                      <a:pt x="624" y="58"/>
                    </a:lnTo>
                    <a:lnTo>
                      <a:pt x="613" y="58"/>
                    </a:lnTo>
                    <a:lnTo>
                      <a:pt x="613" y="58"/>
                    </a:lnTo>
                    <a:lnTo>
                      <a:pt x="611" y="57"/>
                    </a:lnTo>
                    <a:lnTo>
                      <a:pt x="594" y="22"/>
                    </a:lnTo>
                    <a:lnTo>
                      <a:pt x="594" y="22"/>
                    </a:lnTo>
                    <a:lnTo>
                      <a:pt x="594" y="22"/>
                    </a:lnTo>
                    <a:lnTo>
                      <a:pt x="594" y="21"/>
                    </a:lnTo>
                    <a:lnTo>
                      <a:pt x="624" y="21"/>
                    </a:lnTo>
                    <a:lnTo>
                      <a:pt x="624" y="21"/>
                    </a:lnTo>
                    <a:lnTo>
                      <a:pt x="624" y="22"/>
                    </a:lnTo>
                    <a:lnTo>
                      <a:pt x="625" y="23"/>
                    </a:lnTo>
                    <a:lnTo>
                      <a:pt x="625" y="57"/>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207" name="Freeform 437"/>
              <p:cNvSpPr>
                <a:spLocks/>
              </p:cNvSpPr>
              <p:nvPr/>
            </p:nvSpPr>
            <p:spPr bwMode="auto">
              <a:xfrm>
                <a:off x="5711146" y="1643507"/>
                <a:ext cx="104775" cy="112713"/>
              </a:xfrm>
              <a:custGeom>
                <a:avLst/>
                <a:gdLst>
                  <a:gd name="T0" fmla="*/ 34 w 66"/>
                  <a:gd name="T1" fmla="*/ 18 h 71"/>
                  <a:gd name="T2" fmla="*/ 34 w 66"/>
                  <a:gd name="T3" fmla="*/ 18 h 71"/>
                  <a:gd name="T4" fmla="*/ 28 w 66"/>
                  <a:gd name="T5" fmla="*/ 17 h 71"/>
                  <a:gd name="T6" fmla="*/ 28 w 66"/>
                  <a:gd name="T7" fmla="*/ 0 h 71"/>
                  <a:gd name="T8" fmla="*/ 0 w 66"/>
                  <a:gd name="T9" fmla="*/ 27 h 71"/>
                  <a:gd name="T10" fmla="*/ 28 w 66"/>
                  <a:gd name="T11" fmla="*/ 54 h 71"/>
                  <a:gd name="T12" fmla="*/ 28 w 66"/>
                  <a:gd name="T13" fmla="*/ 36 h 71"/>
                  <a:gd name="T14" fmla="*/ 28 w 66"/>
                  <a:gd name="T15" fmla="*/ 36 h 71"/>
                  <a:gd name="T16" fmla="*/ 34 w 66"/>
                  <a:gd name="T17" fmla="*/ 37 h 71"/>
                  <a:gd name="T18" fmla="*/ 41 w 66"/>
                  <a:gd name="T19" fmla="*/ 40 h 71"/>
                  <a:gd name="T20" fmla="*/ 46 w 66"/>
                  <a:gd name="T21" fmla="*/ 42 h 71"/>
                  <a:gd name="T22" fmla="*/ 50 w 66"/>
                  <a:gd name="T23" fmla="*/ 44 h 71"/>
                  <a:gd name="T24" fmla="*/ 52 w 66"/>
                  <a:gd name="T25" fmla="*/ 48 h 71"/>
                  <a:gd name="T26" fmla="*/ 54 w 66"/>
                  <a:gd name="T27" fmla="*/ 52 h 71"/>
                  <a:gd name="T28" fmla="*/ 55 w 66"/>
                  <a:gd name="T29" fmla="*/ 56 h 71"/>
                  <a:gd name="T30" fmla="*/ 54 w 66"/>
                  <a:gd name="T31" fmla="*/ 60 h 71"/>
                  <a:gd name="T32" fmla="*/ 54 w 66"/>
                  <a:gd name="T33" fmla="*/ 60 h 71"/>
                  <a:gd name="T34" fmla="*/ 52 w 66"/>
                  <a:gd name="T35" fmla="*/ 63 h 71"/>
                  <a:gd name="T36" fmla="*/ 50 w 66"/>
                  <a:gd name="T37" fmla="*/ 67 h 71"/>
                  <a:gd name="T38" fmla="*/ 47 w 66"/>
                  <a:gd name="T39" fmla="*/ 69 h 71"/>
                  <a:gd name="T40" fmla="*/ 43 w 66"/>
                  <a:gd name="T41" fmla="*/ 71 h 71"/>
                  <a:gd name="T42" fmla="*/ 43 w 66"/>
                  <a:gd name="T43" fmla="*/ 71 h 71"/>
                  <a:gd name="T44" fmla="*/ 51 w 66"/>
                  <a:gd name="T45" fmla="*/ 69 h 71"/>
                  <a:gd name="T46" fmla="*/ 57 w 66"/>
                  <a:gd name="T47" fmla="*/ 66 h 71"/>
                  <a:gd name="T48" fmla="*/ 61 w 66"/>
                  <a:gd name="T49" fmla="*/ 61 h 71"/>
                  <a:gd name="T50" fmla="*/ 65 w 66"/>
                  <a:gd name="T51" fmla="*/ 56 h 71"/>
                  <a:gd name="T52" fmla="*/ 65 w 66"/>
                  <a:gd name="T53" fmla="*/ 56 h 71"/>
                  <a:gd name="T54" fmla="*/ 66 w 66"/>
                  <a:gd name="T55" fmla="*/ 50 h 71"/>
                  <a:gd name="T56" fmla="*/ 65 w 66"/>
                  <a:gd name="T57" fmla="*/ 44 h 71"/>
                  <a:gd name="T58" fmla="*/ 63 w 66"/>
                  <a:gd name="T59" fmla="*/ 39 h 71"/>
                  <a:gd name="T60" fmla="*/ 59 w 66"/>
                  <a:gd name="T61" fmla="*/ 34 h 71"/>
                  <a:gd name="T62" fmla="*/ 55 w 66"/>
                  <a:gd name="T63" fmla="*/ 28 h 71"/>
                  <a:gd name="T64" fmla="*/ 49 w 66"/>
                  <a:gd name="T65" fmla="*/ 25 h 71"/>
                  <a:gd name="T66" fmla="*/ 42 w 66"/>
                  <a:gd name="T67" fmla="*/ 22 h 71"/>
                  <a:gd name="T68" fmla="*/ 34 w 66"/>
                  <a:gd name="T69" fmla="*/ 18 h 71"/>
                  <a:gd name="T70" fmla="*/ 34 w 66"/>
                  <a:gd name="T71" fmla="*/ 1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71">
                    <a:moveTo>
                      <a:pt x="34" y="18"/>
                    </a:moveTo>
                    <a:lnTo>
                      <a:pt x="34" y="18"/>
                    </a:lnTo>
                    <a:lnTo>
                      <a:pt x="28" y="17"/>
                    </a:lnTo>
                    <a:lnTo>
                      <a:pt x="28" y="0"/>
                    </a:lnTo>
                    <a:lnTo>
                      <a:pt x="0" y="27"/>
                    </a:lnTo>
                    <a:lnTo>
                      <a:pt x="28" y="54"/>
                    </a:lnTo>
                    <a:lnTo>
                      <a:pt x="28" y="36"/>
                    </a:lnTo>
                    <a:lnTo>
                      <a:pt x="28" y="36"/>
                    </a:lnTo>
                    <a:lnTo>
                      <a:pt x="34" y="37"/>
                    </a:lnTo>
                    <a:lnTo>
                      <a:pt x="41" y="40"/>
                    </a:lnTo>
                    <a:lnTo>
                      <a:pt x="46" y="42"/>
                    </a:lnTo>
                    <a:lnTo>
                      <a:pt x="50" y="44"/>
                    </a:lnTo>
                    <a:lnTo>
                      <a:pt x="52" y="48"/>
                    </a:lnTo>
                    <a:lnTo>
                      <a:pt x="54" y="52"/>
                    </a:lnTo>
                    <a:lnTo>
                      <a:pt x="55" y="56"/>
                    </a:lnTo>
                    <a:lnTo>
                      <a:pt x="54" y="60"/>
                    </a:lnTo>
                    <a:lnTo>
                      <a:pt x="54" y="60"/>
                    </a:lnTo>
                    <a:lnTo>
                      <a:pt x="52" y="63"/>
                    </a:lnTo>
                    <a:lnTo>
                      <a:pt x="50" y="67"/>
                    </a:lnTo>
                    <a:lnTo>
                      <a:pt x="47" y="69"/>
                    </a:lnTo>
                    <a:lnTo>
                      <a:pt x="43" y="71"/>
                    </a:lnTo>
                    <a:lnTo>
                      <a:pt x="43" y="71"/>
                    </a:lnTo>
                    <a:lnTo>
                      <a:pt x="51" y="69"/>
                    </a:lnTo>
                    <a:lnTo>
                      <a:pt x="57" y="66"/>
                    </a:lnTo>
                    <a:lnTo>
                      <a:pt x="61" y="61"/>
                    </a:lnTo>
                    <a:lnTo>
                      <a:pt x="65" y="56"/>
                    </a:lnTo>
                    <a:lnTo>
                      <a:pt x="65" y="56"/>
                    </a:lnTo>
                    <a:lnTo>
                      <a:pt x="66" y="50"/>
                    </a:lnTo>
                    <a:lnTo>
                      <a:pt x="65" y="44"/>
                    </a:lnTo>
                    <a:lnTo>
                      <a:pt x="63" y="39"/>
                    </a:lnTo>
                    <a:lnTo>
                      <a:pt x="59" y="34"/>
                    </a:lnTo>
                    <a:lnTo>
                      <a:pt x="55" y="28"/>
                    </a:lnTo>
                    <a:lnTo>
                      <a:pt x="49" y="25"/>
                    </a:lnTo>
                    <a:lnTo>
                      <a:pt x="42" y="22"/>
                    </a:lnTo>
                    <a:lnTo>
                      <a:pt x="34" y="18"/>
                    </a:lnTo>
                    <a:lnTo>
                      <a:pt x="34" y="18"/>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208" name="Freeform 438"/>
              <p:cNvSpPr>
                <a:spLocks/>
              </p:cNvSpPr>
              <p:nvPr/>
            </p:nvSpPr>
            <p:spPr bwMode="auto">
              <a:xfrm>
                <a:off x="5646059" y="1710182"/>
                <a:ext cx="103188" cy="114300"/>
              </a:xfrm>
              <a:custGeom>
                <a:avLst/>
                <a:gdLst>
                  <a:gd name="T0" fmla="*/ 31 w 65"/>
                  <a:gd name="T1" fmla="*/ 53 h 72"/>
                  <a:gd name="T2" fmla="*/ 31 w 65"/>
                  <a:gd name="T3" fmla="*/ 53 h 72"/>
                  <a:gd name="T4" fmla="*/ 38 w 65"/>
                  <a:gd name="T5" fmla="*/ 55 h 72"/>
                  <a:gd name="T6" fmla="*/ 38 w 65"/>
                  <a:gd name="T7" fmla="*/ 72 h 72"/>
                  <a:gd name="T8" fmla="*/ 65 w 65"/>
                  <a:gd name="T9" fmla="*/ 45 h 72"/>
                  <a:gd name="T10" fmla="*/ 38 w 65"/>
                  <a:gd name="T11" fmla="*/ 18 h 72"/>
                  <a:gd name="T12" fmla="*/ 38 w 65"/>
                  <a:gd name="T13" fmla="*/ 35 h 72"/>
                  <a:gd name="T14" fmla="*/ 38 w 65"/>
                  <a:gd name="T15" fmla="*/ 35 h 72"/>
                  <a:gd name="T16" fmla="*/ 31 w 65"/>
                  <a:gd name="T17" fmla="*/ 34 h 72"/>
                  <a:gd name="T18" fmla="*/ 24 w 65"/>
                  <a:gd name="T19" fmla="*/ 33 h 72"/>
                  <a:gd name="T20" fmla="*/ 20 w 65"/>
                  <a:gd name="T21" fmla="*/ 31 h 72"/>
                  <a:gd name="T22" fmla="*/ 15 w 65"/>
                  <a:gd name="T23" fmla="*/ 27 h 72"/>
                  <a:gd name="T24" fmla="*/ 13 w 65"/>
                  <a:gd name="T25" fmla="*/ 24 h 72"/>
                  <a:gd name="T26" fmla="*/ 12 w 65"/>
                  <a:gd name="T27" fmla="*/ 20 h 72"/>
                  <a:gd name="T28" fmla="*/ 11 w 65"/>
                  <a:gd name="T29" fmla="*/ 16 h 72"/>
                  <a:gd name="T30" fmla="*/ 12 w 65"/>
                  <a:gd name="T31" fmla="*/ 11 h 72"/>
                  <a:gd name="T32" fmla="*/ 12 w 65"/>
                  <a:gd name="T33" fmla="*/ 11 h 72"/>
                  <a:gd name="T34" fmla="*/ 13 w 65"/>
                  <a:gd name="T35" fmla="*/ 8 h 72"/>
                  <a:gd name="T36" fmla="*/ 15 w 65"/>
                  <a:gd name="T37" fmla="*/ 5 h 72"/>
                  <a:gd name="T38" fmla="*/ 19 w 65"/>
                  <a:gd name="T39" fmla="*/ 2 h 72"/>
                  <a:gd name="T40" fmla="*/ 22 w 65"/>
                  <a:gd name="T41" fmla="*/ 0 h 72"/>
                  <a:gd name="T42" fmla="*/ 22 w 65"/>
                  <a:gd name="T43" fmla="*/ 0 h 72"/>
                  <a:gd name="T44" fmla="*/ 14 w 65"/>
                  <a:gd name="T45" fmla="*/ 2 h 72"/>
                  <a:gd name="T46" fmla="*/ 9 w 65"/>
                  <a:gd name="T47" fmla="*/ 6 h 72"/>
                  <a:gd name="T48" fmla="*/ 4 w 65"/>
                  <a:gd name="T49" fmla="*/ 11 h 72"/>
                  <a:gd name="T50" fmla="*/ 1 w 65"/>
                  <a:gd name="T51" fmla="*/ 17 h 72"/>
                  <a:gd name="T52" fmla="*/ 1 w 65"/>
                  <a:gd name="T53" fmla="*/ 17 h 72"/>
                  <a:gd name="T54" fmla="*/ 0 w 65"/>
                  <a:gd name="T55" fmla="*/ 23 h 72"/>
                  <a:gd name="T56" fmla="*/ 1 w 65"/>
                  <a:gd name="T57" fmla="*/ 28 h 72"/>
                  <a:gd name="T58" fmla="*/ 3 w 65"/>
                  <a:gd name="T59" fmla="*/ 33 h 72"/>
                  <a:gd name="T60" fmla="*/ 6 w 65"/>
                  <a:gd name="T61" fmla="*/ 38 h 72"/>
                  <a:gd name="T62" fmla="*/ 11 w 65"/>
                  <a:gd name="T63" fmla="*/ 43 h 72"/>
                  <a:gd name="T64" fmla="*/ 16 w 65"/>
                  <a:gd name="T65" fmla="*/ 48 h 72"/>
                  <a:gd name="T66" fmla="*/ 23 w 65"/>
                  <a:gd name="T67" fmla="*/ 51 h 72"/>
                  <a:gd name="T68" fmla="*/ 31 w 65"/>
                  <a:gd name="T69" fmla="*/ 53 h 72"/>
                  <a:gd name="T70" fmla="*/ 31 w 65"/>
                  <a:gd name="T71"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31" y="53"/>
                    </a:moveTo>
                    <a:lnTo>
                      <a:pt x="31" y="53"/>
                    </a:lnTo>
                    <a:lnTo>
                      <a:pt x="38" y="55"/>
                    </a:lnTo>
                    <a:lnTo>
                      <a:pt x="38" y="72"/>
                    </a:lnTo>
                    <a:lnTo>
                      <a:pt x="65" y="45"/>
                    </a:lnTo>
                    <a:lnTo>
                      <a:pt x="38" y="18"/>
                    </a:lnTo>
                    <a:lnTo>
                      <a:pt x="38" y="35"/>
                    </a:lnTo>
                    <a:lnTo>
                      <a:pt x="38" y="35"/>
                    </a:lnTo>
                    <a:lnTo>
                      <a:pt x="31" y="34"/>
                    </a:lnTo>
                    <a:lnTo>
                      <a:pt x="24" y="33"/>
                    </a:lnTo>
                    <a:lnTo>
                      <a:pt x="20" y="31"/>
                    </a:lnTo>
                    <a:lnTo>
                      <a:pt x="15" y="27"/>
                    </a:lnTo>
                    <a:lnTo>
                      <a:pt x="13" y="24"/>
                    </a:lnTo>
                    <a:lnTo>
                      <a:pt x="12" y="20"/>
                    </a:lnTo>
                    <a:lnTo>
                      <a:pt x="11" y="16"/>
                    </a:lnTo>
                    <a:lnTo>
                      <a:pt x="12" y="11"/>
                    </a:lnTo>
                    <a:lnTo>
                      <a:pt x="12" y="11"/>
                    </a:lnTo>
                    <a:lnTo>
                      <a:pt x="13" y="8"/>
                    </a:lnTo>
                    <a:lnTo>
                      <a:pt x="15" y="5"/>
                    </a:lnTo>
                    <a:lnTo>
                      <a:pt x="19" y="2"/>
                    </a:lnTo>
                    <a:lnTo>
                      <a:pt x="22" y="0"/>
                    </a:lnTo>
                    <a:lnTo>
                      <a:pt x="22" y="0"/>
                    </a:lnTo>
                    <a:lnTo>
                      <a:pt x="14" y="2"/>
                    </a:lnTo>
                    <a:lnTo>
                      <a:pt x="9" y="6"/>
                    </a:lnTo>
                    <a:lnTo>
                      <a:pt x="4" y="11"/>
                    </a:lnTo>
                    <a:lnTo>
                      <a:pt x="1" y="17"/>
                    </a:lnTo>
                    <a:lnTo>
                      <a:pt x="1" y="17"/>
                    </a:lnTo>
                    <a:lnTo>
                      <a:pt x="0" y="23"/>
                    </a:lnTo>
                    <a:lnTo>
                      <a:pt x="1" y="28"/>
                    </a:lnTo>
                    <a:lnTo>
                      <a:pt x="3" y="33"/>
                    </a:lnTo>
                    <a:lnTo>
                      <a:pt x="6" y="38"/>
                    </a:lnTo>
                    <a:lnTo>
                      <a:pt x="11" y="43"/>
                    </a:lnTo>
                    <a:lnTo>
                      <a:pt x="16" y="48"/>
                    </a:lnTo>
                    <a:lnTo>
                      <a:pt x="23" y="51"/>
                    </a:lnTo>
                    <a:lnTo>
                      <a:pt x="31" y="53"/>
                    </a:lnTo>
                    <a:lnTo>
                      <a:pt x="31" y="53"/>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209" name="Freeform 439"/>
              <p:cNvSpPr>
                <a:spLocks/>
              </p:cNvSpPr>
              <p:nvPr/>
            </p:nvSpPr>
            <p:spPr bwMode="auto">
              <a:xfrm>
                <a:off x="5703209" y="1581594"/>
                <a:ext cx="250825" cy="265113"/>
              </a:xfrm>
              <a:custGeom>
                <a:avLst/>
                <a:gdLst>
                  <a:gd name="T0" fmla="*/ 98 w 158"/>
                  <a:gd name="T1" fmla="*/ 48 h 167"/>
                  <a:gd name="T2" fmla="*/ 96 w 158"/>
                  <a:gd name="T3" fmla="*/ 48 h 167"/>
                  <a:gd name="T4" fmla="*/ 85 w 158"/>
                  <a:gd name="T5" fmla="*/ 29 h 167"/>
                  <a:gd name="T6" fmla="*/ 68 w 158"/>
                  <a:gd name="T7" fmla="*/ 13 h 167"/>
                  <a:gd name="T8" fmla="*/ 47 w 158"/>
                  <a:gd name="T9" fmla="*/ 4 h 167"/>
                  <a:gd name="T10" fmla="*/ 25 w 158"/>
                  <a:gd name="T11" fmla="*/ 0 h 167"/>
                  <a:gd name="T12" fmla="*/ 12 w 158"/>
                  <a:gd name="T13" fmla="*/ 1 h 167"/>
                  <a:gd name="T14" fmla="*/ 0 w 158"/>
                  <a:gd name="T15" fmla="*/ 4 h 167"/>
                  <a:gd name="T16" fmla="*/ 9 w 158"/>
                  <a:gd name="T17" fmla="*/ 4 h 167"/>
                  <a:gd name="T18" fmla="*/ 33 w 158"/>
                  <a:gd name="T19" fmla="*/ 7 h 167"/>
                  <a:gd name="T20" fmla="*/ 53 w 158"/>
                  <a:gd name="T21" fmla="*/ 16 h 167"/>
                  <a:gd name="T22" fmla="*/ 69 w 158"/>
                  <a:gd name="T23" fmla="*/ 32 h 167"/>
                  <a:gd name="T24" fmla="*/ 80 w 158"/>
                  <a:gd name="T25" fmla="*/ 52 h 167"/>
                  <a:gd name="T26" fmla="*/ 83 w 158"/>
                  <a:gd name="T27" fmla="*/ 52 h 167"/>
                  <a:gd name="T28" fmla="*/ 95 w 158"/>
                  <a:gd name="T29" fmla="*/ 53 h 167"/>
                  <a:gd name="T30" fmla="*/ 116 w 158"/>
                  <a:gd name="T31" fmla="*/ 62 h 167"/>
                  <a:gd name="T32" fmla="*/ 133 w 158"/>
                  <a:gd name="T33" fmla="*/ 78 h 167"/>
                  <a:gd name="T34" fmla="*/ 142 w 158"/>
                  <a:gd name="T35" fmla="*/ 99 h 167"/>
                  <a:gd name="T36" fmla="*/ 143 w 158"/>
                  <a:gd name="T37" fmla="*/ 112 h 167"/>
                  <a:gd name="T38" fmla="*/ 140 w 158"/>
                  <a:gd name="T39" fmla="*/ 130 h 167"/>
                  <a:gd name="T40" fmla="*/ 132 w 158"/>
                  <a:gd name="T41" fmla="*/ 145 h 167"/>
                  <a:gd name="T42" fmla="*/ 120 w 158"/>
                  <a:gd name="T43" fmla="*/ 159 h 167"/>
                  <a:gd name="T44" fmla="*/ 105 w 158"/>
                  <a:gd name="T45" fmla="*/ 167 h 167"/>
                  <a:gd name="T46" fmla="*/ 115 w 158"/>
                  <a:gd name="T47" fmla="*/ 165 h 167"/>
                  <a:gd name="T48" fmla="*/ 136 w 158"/>
                  <a:gd name="T49" fmla="*/ 156 h 167"/>
                  <a:gd name="T50" fmla="*/ 149 w 158"/>
                  <a:gd name="T51" fmla="*/ 140 h 167"/>
                  <a:gd name="T52" fmla="*/ 157 w 158"/>
                  <a:gd name="T53" fmla="*/ 119 h 167"/>
                  <a:gd name="T54" fmla="*/ 158 w 158"/>
                  <a:gd name="T55" fmla="*/ 108 h 167"/>
                  <a:gd name="T56" fmla="*/ 154 w 158"/>
                  <a:gd name="T57" fmla="*/ 84 h 167"/>
                  <a:gd name="T58" fmla="*/ 141 w 158"/>
                  <a:gd name="T59" fmla="*/ 65 h 167"/>
                  <a:gd name="T60" fmla="*/ 122 w 158"/>
                  <a:gd name="T61" fmla="*/ 53 h 167"/>
                  <a:gd name="T62" fmla="*/ 98 w 158"/>
                  <a:gd name="T63"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67">
                    <a:moveTo>
                      <a:pt x="98" y="48"/>
                    </a:moveTo>
                    <a:lnTo>
                      <a:pt x="98" y="48"/>
                    </a:lnTo>
                    <a:lnTo>
                      <a:pt x="96" y="48"/>
                    </a:lnTo>
                    <a:lnTo>
                      <a:pt x="96" y="48"/>
                    </a:lnTo>
                    <a:lnTo>
                      <a:pt x="90" y="38"/>
                    </a:lnTo>
                    <a:lnTo>
                      <a:pt x="85" y="29"/>
                    </a:lnTo>
                    <a:lnTo>
                      <a:pt x="77" y="20"/>
                    </a:lnTo>
                    <a:lnTo>
                      <a:pt x="68" y="13"/>
                    </a:lnTo>
                    <a:lnTo>
                      <a:pt x="59" y="7"/>
                    </a:lnTo>
                    <a:lnTo>
                      <a:pt x="47" y="4"/>
                    </a:lnTo>
                    <a:lnTo>
                      <a:pt x="36" y="1"/>
                    </a:lnTo>
                    <a:lnTo>
                      <a:pt x="25" y="0"/>
                    </a:lnTo>
                    <a:lnTo>
                      <a:pt x="25" y="0"/>
                    </a:lnTo>
                    <a:lnTo>
                      <a:pt x="12" y="1"/>
                    </a:lnTo>
                    <a:lnTo>
                      <a:pt x="0" y="4"/>
                    </a:lnTo>
                    <a:lnTo>
                      <a:pt x="0" y="4"/>
                    </a:lnTo>
                    <a:lnTo>
                      <a:pt x="9" y="4"/>
                    </a:lnTo>
                    <a:lnTo>
                      <a:pt x="9" y="4"/>
                    </a:lnTo>
                    <a:lnTo>
                      <a:pt x="21" y="4"/>
                    </a:lnTo>
                    <a:lnTo>
                      <a:pt x="33" y="7"/>
                    </a:lnTo>
                    <a:lnTo>
                      <a:pt x="43" y="11"/>
                    </a:lnTo>
                    <a:lnTo>
                      <a:pt x="53" y="16"/>
                    </a:lnTo>
                    <a:lnTo>
                      <a:pt x="61" y="24"/>
                    </a:lnTo>
                    <a:lnTo>
                      <a:pt x="69" y="32"/>
                    </a:lnTo>
                    <a:lnTo>
                      <a:pt x="76" y="41"/>
                    </a:lnTo>
                    <a:lnTo>
                      <a:pt x="80" y="52"/>
                    </a:lnTo>
                    <a:lnTo>
                      <a:pt x="80" y="52"/>
                    </a:lnTo>
                    <a:lnTo>
                      <a:pt x="83" y="52"/>
                    </a:lnTo>
                    <a:lnTo>
                      <a:pt x="83" y="52"/>
                    </a:lnTo>
                    <a:lnTo>
                      <a:pt x="95" y="53"/>
                    </a:lnTo>
                    <a:lnTo>
                      <a:pt x="106" y="56"/>
                    </a:lnTo>
                    <a:lnTo>
                      <a:pt x="116" y="62"/>
                    </a:lnTo>
                    <a:lnTo>
                      <a:pt x="125" y="69"/>
                    </a:lnTo>
                    <a:lnTo>
                      <a:pt x="133" y="78"/>
                    </a:lnTo>
                    <a:lnTo>
                      <a:pt x="139" y="88"/>
                    </a:lnTo>
                    <a:lnTo>
                      <a:pt x="142" y="99"/>
                    </a:lnTo>
                    <a:lnTo>
                      <a:pt x="143" y="112"/>
                    </a:lnTo>
                    <a:lnTo>
                      <a:pt x="143" y="112"/>
                    </a:lnTo>
                    <a:lnTo>
                      <a:pt x="142" y="121"/>
                    </a:lnTo>
                    <a:lnTo>
                      <a:pt x="140" y="130"/>
                    </a:lnTo>
                    <a:lnTo>
                      <a:pt x="137" y="138"/>
                    </a:lnTo>
                    <a:lnTo>
                      <a:pt x="132" y="145"/>
                    </a:lnTo>
                    <a:lnTo>
                      <a:pt x="126" y="152"/>
                    </a:lnTo>
                    <a:lnTo>
                      <a:pt x="120" y="159"/>
                    </a:lnTo>
                    <a:lnTo>
                      <a:pt x="113" y="164"/>
                    </a:lnTo>
                    <a:lnTo>
                      <a:pt x="105" y="167"/>
                    </a:lnTo>
                    <a:lnTo>
                      <a:pt x="105" y="167"/>
                    </a:lnTo>
                    <a:lnTo>
                      <a:pt x="115" y="165"/>
                    </a:lnTo>
                    <a:lnTo>
                      <a:pt x="125" y="161"/>
                    </a:lnTo>
                    <a:lnTo>
                      <a:pt x="136" y="156"/>
                    </a:lnTo>
                    <a:lnTo>
                      <a:pt x="143" y="148"/>
                    </a:lnTo>
                    <a:lnTo>
                      <a:pt x="149" y="140"/>
                    </a:lnTo>
                    <a:lnTo>
                      <a:pt x="155" y="130"/>
                    </a:lnTo>
                    <a:lnTo>
                      <a:pt x="157" y="119"/>
                    </a:lnTo>
                    <a:lnTo>
                      <a:pt x="158" y="108"/>
                    </a:lnTo>
                    <a:lnTo>
                      <a:pt x="158" y="108"/>
                    </a:lnTo>
                    <a:lnTo>
                      <a:pt x="157" y="96"/>
                    </a:lnTo>
                    <a:lnTo>
                      <a:pt x="154" y="84"/>
                    </a:lnTo>
                    <a:lnTo>
                      <a:pt x="148" y="74"/>
                    </a:lnTo>
                    <a:lnTo>
                      <a:pt x="141" y="65"/>
                    </a:lnTo>
                    <a:lnTo>
                      <a:pt x="132" y="58"/>
                    </a:lnTo>
                    <a:lnTo>
                      <a:pt x="122" y="53"/>
                    </a:lnTo>
                    <a:lnTo>
                      <a:pt x="111" y="49"/>
                    </a:lnTo>
                    <a:lnTo>
                      <a:pt x="98" y="48"/>
                    </a:lnTo>
                    <a:lnTo>
                      <a:pt x="98" y="48"/>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210" name="Freeform 440"/>
              <p:cNvSpPr>
                <a:spLocks/>
              </p:cNvSpPr>
              <p:nvPr/>
            </p:nvSpPr>
            <p:spPr bwMode="auto">
              <a:xfrm>
                <a:off x="5514296" y="1587944"/>
                <a:ext cx="339725" cy="266700"/>
              </a:xfrm>
              <a:custGeom>
                <a:avLst/>
                <a:gdLst>
                  <a:gd name="T0" fmla="*/ 208 w 214"/>
                  <a:gd name="T1" fmla="*/ 164 h 168"/>
                  <a:gd name="T2" fmla="*/ 66 w 214"/>
                  <a:gd name="T3" fmla="*/ 164 h 168"/>
                  <a:gd name="T4" fmla="*/ 66 w 214"/>
                  <a:gd name="T5" fmla="*/ 164 h 168"/>
                  <a:gd name="T6" fmla="*/ 55 w 214"/>
                  <a:gd name="T7" fmla="*/ 163 h 168"/>
                  <a:gd name="T8" fmla="*/ 46 w 214"/>
                  <a:gd name="T9" fmla="*/ 160 h 168"/>
                  <a:gd name="T10" fmla="*/ 37 w 214"/>
                  <a:gd name="T11" fmla="*/ 155 h 168"/>
                  <a:gd name="T12" fmla="*/ 30 w 214"/>
                  <a:gd name="T13" fmla="*/ 149 h 168"/>
                  <a:gd name="T14" fmla="*/ 24 w 214"/>
                  <a:gd name="T15" fmla="*/ 141 h 168"/>
                  <a:gd name="T16" fmla="*/ 19 w 214"/>
                  <a:gd name="T17" fmla="*/ 134 h 168"/>
                  <a:gd name="T18" fmla="*/ 17 w 214"/>
                  <a:gd name="T19" fmla="*/ 123 h 168"/>
                  <a:gd name="T20" fmla="*/ 16 w 214"/>
                  <a:gd name="T21" fmla="*/ 113 h 168"/>
                  <a:gd name="T22" fmla="*/ 16 w 214"/>
                  <a:gd name="T23" fmla="*/ 113 h 168"/>
                  <a:gd name="T24" fmla="*/ 17 w 214"/>
                  <a:gd name="T25" fmla="*/ 104 h 168"/>
                  <a:gd name="T26" fmla="*/ 19 w 214"/>
                  <a:gd name="T27" fmla="*/ 96 h 168"/>
                  <a:gd name="T28" fmla="*/ 23 w 214"/>
                  <a:gd name="T29" fmla="*/ 88 h 168"/>
                  <a:gd name="T30" fmla="*/ 27 w 214"/>
                  <a:gd name="T31" fmla="*/ 82 h 168"/>
                  <a:gd name="T32" fmla="*/ 34 w 214"/>
                  <a:gd name="T33" fmla="*/ 75 h 168"/>
                  <a:gd name="T34" fmla="*/ 41 w 214"/>
                  <a:gd name="T35" fmla="*/ 70 h 168"/>
                  <a:gd name="T36" fmla="*/ 49 w 214"/>
                  <a:gd name="T37" fmla="*/ 67 h 168"/>
                  <a:gd name="T38" fmla="*/ 58 w 214"/>
                  <a:gd name="T39" fmla="*/ 65 h 168"/>
                  <a:gd name="T40" fmla="*/ 58 w 214"/>
                  <a:gd name="T41" fmla="*/ 65 h 168"/>
                  <a:gd name="T42" fmla="*/ 59 w 214"/>
                  <a:gd name="T43" fmla="*/ 53 h 168"/>
                  <a:gd name="T44" fmla="*/ 63 w 214"/>
                  <a:gd name="T45" fmla="*/ 43 h 168"/>
                  <a:gd name="T46" fmla="*/ 68 w 214"/>
                  <a:gd name="T47" fmla="*/ 34 h 168"/>
                  <a:gd name="T48" fmla="*/ 73 w 214"/>
                  <a:gd name="T49" fmla="*/ 25 h 168"/>
                  <a:gd name="T50" fmla="*/ 81 w 214"/>
                  <a:gd name="T51" fmla="*/ 17 h 168"/>
                  <a:gd name="T52" fmla="*/ 89 w 214"/>
                  <a:gd name="T53" fmla="*/ 10 h 168"/>
                  <a:gd name="T54" fmla="*/ 98 w 214"/>
                  <a:gd name="T55" fmla="*/ 5 h 168"/>
                  <a:gd name="T56" fmla="*/ 109 w 214"/>
                  <a:gd name="T57" fmla="*/ 0 h 168"/>
                  <a:gd name="T58" fmla="*/ 109 w 214"/>
                  <a:gd name="T59" fmla="*/ 0 h 168"/>
                  <a:gd name="T60" fmla="*/ 96 w 214"/>
                  <a:gd name="T61" fmla="*/ 3 h 168"/>
                  <a:gd name="T62" fmla="*/ 84 w 214"/>
                  <a:gd name="T63" fmla="*/ 8 h 168"/>
                  <a:gd name="T64" fmla="*/ 73 w 214"/>
                  <a:gd name="T65" fmla="*/ 15 h 168"/>
                  <a:gd name="T66" fmla="*/ 63 w 214"/>
                  <a:gd name="T67" fmla="*/ 23 h 168"/>
                  <a:gd name="T68" fmla="*/ 55 w 214"/>
                  <a:gd name="T69" fmla="*/ 33 h 168"/>
                  <a:gd name="T70" fmla="*/ 49 w 214"/>
                  <a:gd name="T71" fmla="*/ 43 h 168"/>
                  <a:gd name="T72" fmla="*/ 44 w 214"/>
                  <a:gd name="T73" fmla="*/ 55 h 168"/>
                  <a:gd name="T74" fmla="*/ 42 w 214"/>
                  <a:gd name="T75" fmla="*/ 68 h 168"/>
                  <a:gd name="T76" fmla="*/ 42 w 214"/>
                  <a:gd name="T77" fmla="*/ 68 h 168"/>
                  <a:gd name="T78" fmla="*/ 33 w 214"/>
                  <a:gd name="T79" fmla="*/ 70 h 168"/>
                  <a:gd name="T80" fmla="*/ 25 w 214"/>
                  <a:gd name="T81" fmla="*/ 74 h 168"/>
                  <a:gd name="T82" fmla="*/ 18 w 214"/>
                  <a:gd name="T83" fmla="*/ 79 h 168"/>
                  <a:gd name="T84" fmla="*/ 12 w 214"/>
                  <a:gd name="T85" fmla="*/ 85 h 168"/>
                  <a:gd name="T86" fmla="*/ 7 w 214"/>
                  <a:gd name="T87" fmla="*/ 92 h 168"/>
                  <a:gd name="T88" fmla="*/ 3 w 214"/>
                  <a:gd name="T89" fmla="*/ 100 h 168"/>
                  <a:gd name="T90" fmla="*/ 1 w 214"/>
                  <a:gd name="T91" fmla="*/ 109 h 168"/>
                  <a:gd name="T92" fmla="*/ 0 w 214"/>
                  <a:gd name="T93" fmla="*/ 118 h 168"/>
                  <a:gd name="T94" fmla="*/ 0 w 214"/>
                  <a:gd name="T95" fmla="*/ 118 h 168"/>
                  <a:gd name="T96" fmla="*/ 1 w 214"/>
                  <a:gd name="T97" fmla="*/ 128 h 168"/>
                  <a:gd name="T98" fmla="*/ 4 w 214"/>
                  <a:gd name="T99" fmla="*/ 137 h 168"/>
                  <a:gd name="T100" fmla="*/ 9 w 214"/>
                  <a:gd name="T101" fmla="*/ 145 h 168"/>
                  <a:gd name="T102" fmla="*/ 15 w 214"/>
                  <a:gd name="T103" fmla="*/ 153 h 168"/>
                  <a:gd name="T104" fmla="*/ 23 w 214"/>
                  <a:gd name="T105" fmla="*/ 158 h 168"/>
                  <a:gd name="T106" fmla="*/ 30 w 214"/>
                  <a:gd name="T107" fmla="*/ 163 h 168"/>
                  <a:gd name="T108" fmla="*/ 40 w 214"/>
                  <a:gd name="T109" fmla="*/ 166 h 168"/>
                  <a:gd name="T110" fmla="*/ 50 w 214"/>
                  <a:gd name="T111" fmla="*/ 168 h 168"/>
                  <a:gd name="T112" fmla="*/ 192 w 214"/>
                  <a:gd name="T113" fmla="*/ 168 h 168"/>
                  <a:gd name="T114" fmla="*/ 192 w 214"/>
                  <a:gd name="T115" fmla="*/ 168 h 168"/>
                  <a:gd name="T116" fmla="*/ 204 w 214"/>
                  <a:gd name="T117" fmla="*/ 166 h 168"/>
                  <a:gd name="T118" fmla="*/ 214 w 214"/>
                  <a:gd name="T119" fmla="*/ 163 h 168"/>
                  <a:gd name="T120" fmla="*/ 214 w 214"/>
                  <a:gd name="T121" fmla="*/ 163 h 168"/>
                  <a:gd name="T122" fmla="*/ 208 w 214"/>
                  <a:gd name="T123" fmla="*/ 164 h 168"/>
                  <a:gd name="T124" fmla="*/ 208 w 214"/>
                  <a:gd name="T125" fmla="*/ 1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4" h="168">
                    <a:moveTo>
                      <a:pt x="208" y="164"/>
                    </a:moveTo>
                    <a:lnTo>
                      <a:pt x="66" y="164"/>
                    </a:lnTo>
                    <a:lnTo>
                      <a:pt x="66" y="164"/>
                    </a:lnTo>
                    <a:lnTo>
                      <a:pt x="55" y="163"/>
                    </a:lnTo>
                    <a:lnTo>
                      <a:pt x="46" y="160"/>
                    </a:lnTo>
                    <a:lnTo>
                      <a:pt x="37" y="155"/>
                    </a:lnTo>
                    <a:lnTo>
                      <a:pt x="30" y="149"/>
                    </a:lnTo>
                    <a:lnTo>
                      <a:pt x="24" y="141"/>
                    </a:lnTo>
                    <a:lnTo>
                      <a:pt x="19" y="134"/>
                    </a:lnTo>
                    <a:lnTo>
                      <a:pt x="17" y="123"/>
                    </a:lnTo>
                    <a:lnTo>
                      <a:pt x="16" y="113"/>
                    </a:lnTo>
                    <a:lnTo>
                      <a:pt x="16" y="113"/>
                    </a:lnTo>
                    <a:lnTo>
                      <a:pt x="17" y="104"/>
                    </a:lnTo>
                    <a:lnTo>
                      <a:pt x="19" y="96"/>
                    </a:lnTo>
                    <a:lnTo>
                      <a:pt x="23" y="88"/>
                    </a:lnTo>
                    <a:lnTo>
                      <a:pt x="27" y="82"/>
                    </a:lnTo>
                    <a:lnTo>
                      <a:pt x="34" y="75"/>
                    </a:lnTo>
                    <a:lnTo>
                      <a:pt x="41" y="70"/>
                    </a:lnTo>
                    <a:lnTo>
                      <a:pt x="49" y="67"/>
                    </a:lnTo>
                    <a:lnTo>
                      <a:pt x="58" y="65"/>
                    </a:lnTo>
                    <a:lnTo>
                      <a:pt x="58" y="65"/>
                    </a:lnTo>
                    <a:lnTo>
                      <a:pt x="59" y="53"/>
                    </a:lnTo>
                    <a:lnTo>
                      <a:pt x="63" y="43"/>
                    </a:lnTo>
                    <a:lnTo>
                      <a:pt x="68" y="34"/>
                    </a:lnTo>
                    <a:lnTo>
                      <a:pt x="73" y="25"/>
                    </a:lnTo>
                    <a:lnTo>
                      <a:pt x="81" y="17"/>
                    </a:lnTo>
                    <a:lnTo>
                      <a:pt x="89" y="10"/>
                    </a:lnTo>
                    <a:lnTo>
                      <a:pt x="98" y="5"/>
                    </a:lnTo>
                    <a:lnTo>
                      <a:pt x="109" y="0"/>
                    </a:lnTo>
                    <a:lnTo>
                      <a:pt x="109" y="0"/>
                    </a:lnTo>
                    <a:lnTo>
                      <a:pt x="96" y="3"/>
                    </a:lnTo>
                    <a:lnTo>
                      <a:pt x="84" y="8"/>
                    </a:lnTo>
                    <a:lnTo>
                      <a:pt x="73" y="15"/>
                    </a:lnTo>
                    <a:lnTo>
                      <a:pt x="63" y="23"/>
                    </a:lnTo>
                    <a:lnTo>
                      <a:pt x="55" y="33"/>
                    </a:lnTo>
                    <a:lnTo>
                      <a:pt x="49" y="43"/>
                    </a:lnTo>
                    <a:lnTo>
                      <a:pt x="44" y="55"/>
                    </a:lnTo>
                    <a:lnTo>
                      <a:pt x="42" y="68"/>
                    </a:lnTo>
                    <a:lnTo>
                      <a:pt x="42" y="68"/>
                    </a:lnTo>
                    <a:lnTo>
                      <a:pt x="33" y="70"/>
                    </a:lnTo>
                    <a:lnTo>
                      <a:pt x="25" y="74"/>
                    </a:lnTo>
                    <a:lnTo>
                      <a:pt x="18" y="79"/>
                    </a:lnTo>
                    <a:lnTo>
                      <a:pt x="12" y="85"/>
                    </a:lnTo>
                    <a:lnTo>
                      <a:pt x="7" y="92"/>
                    </a:lnTo>
                    <a:lnTo>
                      <a:pt x="3" y="100"/>
                    </a:lnTo>
                    <a:lnTo>
                      <a:pt x="1" y="109"/>
                    </a:lnTo>
                    <a:lnTo>
                      <a:pt x="0" y="118"/>
                    </a:lnTo>
                    <a:lnTo>
                      <a:pt x="0" y="118"/>
                    </a:lnTo>
                    <a:lnTo>
                      <a:pt x="1" y="128"/>
                    </a:lnTo>
                    <a:lnTo>
                      <a:pt x="4" y="137"/>
                    </a:lnTo>
                    <a:lnTo>
                      <a:pt x="9" y="145"/>
                    </a:lnTo>
                    <a:lnTo>
                      <a:pt x="15" y="153"/>
                    </a:lnTo>
                    <a:lnTo>
                      <a:pt x="23" y="158"/>
                    </a:lnTo>
                    <a:lnTo>
                      <a:pt x="30" y="163"/>
                    </a:lnTo>
                    <a:lnTo>
                      <a:pt x="40" y="166"/>
                    </a:lnTo>
                    <a:lnTo>
                      <a:pt x="50" y="168"/>
                    </a:lnTo>
                    <a:lnTo>
                      <a:pt x="192" y="168"/>
                    </a:lnTo>
                    <a:lnTo>
                      <a:pt x="192" y="168"/>
                    </a:lnTo>
                    <a:lnTo>
                      <a:pt x="204" y="166"/>
                    </a:lnTo>
                    <a:lnTo>
                      <a:pt x="214" y="163"/>
                    </a:lnTo>
                    <a:lnTo>
                      <a:pt x="214" y="163"/>
                    </a:lnTo>
                    <a:lnTo>
                      <a:pt x="208" y="164"/>
                    </a:lnTo>
                    <a:lnTo>
                      <a:pt x="208" y="164"/>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grpSp>
        <p:grpSp>
          <p:nvGrpSpPr>
            <p:cNvPr id="5" name="组合 77"/>
            <p:cNvGrpSpPr/>
            <p:nvPr/>
          </p:nvGrpSpPr>
          <p:grpSpPr>
            <a:xfrm>
              <a:off x="5969958" y="1737575"/>
              <a:ext cx="512159" cy="408214"/>
              <a:chOff x="5174571" y="1581594"/>
              <a:chExt cx="1050925" cy="660401"/>
            </a:xfrm>
          </p:grpSpPr>
          <p:sp>
            <p:nvSpPr>
              <p:cNvPr id="201" name="Freeform 431"/>
              <p:cNvSpPr>
                <a:spLocks noEditPoints="1"/>
              </p:cNvSpPr>
              <p:nvPr/>
            </p:nvSpPr>
            <p:spPr bwMode="auto">
              <a:xfrm>
                <a:off x="5174571" y="1932432"/>
                <a:ext cx="1050925" cy="309563"/>
              </a:xfrm>
              <a:custGeom>
                <a:avLst/>
                <a:gdLst>
                  <a:gd name="T0" fmla="*/ 0 w 662"/>
                  <a:gd name="T1" fmla="*/ 16 h 195"/>
                  <a:gd name="T2" fmla="*/ 18 w 662"/>
                  <a:gd name="T3" fmla="*/ 195 h 195"/>
                  <a:gd name="T4" fmla="*/ 662 w 662"/>
                  <a:gd name="T5" fmla="*/ 178 h 195"/>
                  <a:gd name="T6" fmla="*/ 643 w 662"/>
                  <a:gd name="T7" fmla="*/ 0 h 195"/>
                  <a:gd name="T8" fmla="*/ 579 w 662"/>
                  <a:gd name="T9" fmla="*/ 17 h 195"/>
                  <a:gd name="T10" fmla="*/ 506 w 662"/>
                  <a:gd name="T11" fmla="*/ 63 h 195"/>
                  <a:gd name="T12" fmla="*/ 501 w 662"/>
                  <a:gd name="T13" fmla="*/ 76 h 195"/>
                  <a:gd name="T14" fmla="*/ 602 w 662"/>
                  <a:gd name="T15" fmla="*/ 117 h 195"/>
                  <a:gd name="T16" fmla="*/ 501 w 662"/>
                  <a:gd name="T17" fmla="*/ 118 h 195"/>
                  <a:gd name="T18" fmla="*/ 421 w 662"/>
                  <a:gd name="T19" fmla="*/ 16 h 195"/>
                  <a:gd name="T20" fmla="*/ 446 w 662"/>
                  <a:gd name="T21" fmla="*/ 61 h 195"/>
                  <a:gd name="T22" fmla="*/ 346 w 662"/>
                  <a:gd name="T23" fmla="*/ 78 h 195"/>
                  <a:gd name="T24" fmla="*/ 426 w 662"/>
                  <a:gd name="T25" fmla="*/ 76 h 195"/>
                  <a:gd name="T26" fmla="*/ 351 w 662"/>
                  <a:gd name="T27" fmla="*/ 120 h 195"/>
                  <a:gd name="T28" fmla="*/ 194 w 662"/>
                  <a:gd name="T29" fmla="*/ 17 h 195"/>
                  <a:gd name="T30" fmla="*/ 292 w 662"/>
                  <a:gd name="T31" fmla="*/ 59 h 195"/>
                  <a:gd name="T32" fmla="*/ 192 w 662"/>
                  <a:gd name="T33" fmla="*/ 59 h 195"/>
                  <a:gd name="T34" fmla="*/ 266 w 662"/>
                  <a:gd name="T35" fmla="*/ 74 h 195"/>
                  <a:gd name="T36" fmla="*/ 289 w 662"/>
                  <a:gd name="T37" fmla="*/ 120 h 195"/>
                  <a:gd name="T38" fmla="*/ 37 w 662"/>
                  <a:gd name="T39" fmla="*/ 21 h 195"/>
                  <a:gd name="T40" fmla="*/ 117 w 662"/>
                  <a:gd name="T41" fmla="*/ 21 h 195"/>
                  <a:gd name="T42" fmla="*/ 39 w 662"/>
                  <a:gd name="T43" fmla="*/ 61 h 195"/>
                  <a:gd name="T44" fmla="*/ 42 w 662"/>
                  <a:gd name="T45" fmla="*/ 74 h 195"/>
                  <a:gd name="T46" fmla="*/ 137 w 662"/>
                  <a:gd name="T47" fmla="*/ 118 h 195"/>
                  <a:gd name="T48" fmla="*/ 37 w 662"/>
                  <a:gd name="T49" fmla="*/ 78 h 195"/>
                  <a:gd name="T50" fmla="*/ 37 w 662"/>
                  <a:gd name="T51" fmla="*/ 136 h 195"/>
                  <a:gd name="T52" fmla="*/ 117 w 662"/>
                  <a:gd name="T53" fmla="*/ 136 h 195"/>
                  <a:gd name="T54" fmla="*/ 161 w 662"/>
                  <a:gd name="T55" fmla="*/ 171 h 195"/>
                  <a:gd name="T56" fmla="*/ 130 w 662"/>
                  <a:gd name="T57" fmla="*/ 137 h 195"/>
                  <a:gd name="T58" fmla="*/ 161 w 662"/>
                  <a:gd name="T59" fmla="*/ 115 h 195"/>
                  <a:gd name="T60" fmla="*/ 130 w 662"/>
                  <a:gd name="T61" fmla="*/ 80 h 195"/>
                  <a:gd name="T62" fmla="*/ 161 w 662"/>
                  <a:gd name="T63" fmla="*/ 57 h 195"/>
                  <a:gd name="T64" fmla="*/ 130 w 662"/>
                  <a:gd name="T65" fmla="*/ 22 h 195"/>
                  <a:gd name="T66" fmla="*/ 196 w 662"/>
                  <a:gd name="T67" fmla="*/ 178 h 195"/>
                  <a:gd name="T68" fmla="*/ 194 w 662"/>
                  <a:gd name="T69" fmla="*/ 133 h 195"/>
                  <a:gd name="T70" fmla="*/ 292 w 662"/>
                  <a:gd name="T71" fmla="*/ 175 h 195"/>
                  <a:gd name="T72" fmla="*/ 313 w 662"/>
                  <a:gd name="T73" fmla="*/ 173 h 195"/>
                  <a:gd name="T74" fmla="*/ 313 w 662"/>
                  <a:gd name="T75" fmla="*/ 136 h 195"/>
                  <a:gd name="T76" fmla="*/ 313 w 662"/>
                  <a:gd name="T77" fmla="*/ 116 h 195"/>
                  <a:gd name="T78" fmla="*/ 313 w 662"/>
                  <a:gd name="T79" fmla="*/ 78 h 195"/>
                  <a:gd name="T80" fmla="*/ 313 w 662"/>
                  <a:gd name="T81" fmla="*/ 58 h 195"/>
                  <a:gd name="T82" fmla="*/ 313 w 662"/>
                  <a:gd name="T83" fmla="*/ 21 h 195"/>
                  <a:gd name="T84" fmla="*/ 347 w 662"/>
                  <a:gd name="T85" fmla="*/ 177 h 195"/>
                  <a:gd name="T86" fmla="*/ 421 w 662"/>
                  <a:gd name="T87" fmla="*/ 132 h 195"/>
                  <a:gd name="T88" fmla="*/ 446 w 662"/>
                  <a:gd name="T89" fmla="*/ 177 h 195"/>
                  <a:gd name="T90" fmla="*/ 458 w 662"/>
                  <a:gd name="T91" fmla="*/ 173 h 195"/>
                  <a:gd name="T92" fmla="*/ 470 w 662"/>
                  <a:gd name="T93" fmla="*/ 137 h 195"/>
                  <a:gd name="T94" fmla="*/ 458 w 662"/>
                  <a:gd name="T95" fmla="*/ 116 h 195"/>
                  <a:gd name="T96" fmla="*/ 470 w 662"/>
                  <a:gd name="T97" fmla="*/ 80 h 195"/>
                  <a:gd name="T98" fmla="*/ 458 w 662"/>
                  <a:gd name="T99" fmla="*/ 58 h 195"/>
                  <a:gd name="T100" fmla="*/ 470 w 662"/>
                  <a:gd name="T101" fmla="*/ 22 h 195"/>
                  <a:gd name="T102" fmla="*/ 501 w 662"/>
                  <a:gd name="T103" fmla="*/ 175 h 195"/>
                  <a:gd name="T104" fmla="*/ 579 w 662"/>
                  <a:gd name="T105" fmla="*/ 133 h 195"/>
                  <a:gd name="T106" fmla="*/ 598 w 662"/>
                  <a:gd name="T107" fmla="*/ 178 h 195"/>
                  <a:gd name="T108" fmla="*/ 594 w 662"/>
                  <a:gd name="T109" fmla="*/ 137 h 195"/>
                  <a:gd name="T110" fmla="*/ 625 w 662"/>
                  <a:gd name="T111" fmla="*/ 171 h 195"/>
                  <a:gd name="T112" fmla="*/ 594 w 662"/>
                  <a:gd name="T113" fmla="*/ 80 h 195"/>
                  <a:gd name="T114" fmla="*/ 625 w 662"/>
                  <a:gd name="T115" fmla="*/ 115 h 195"/>
                  <a:gd name="T116" fmla="*/ 594 w 662"/>
                  <a:gd name="T117" fmla="*/ 22 h 195"/>
                  <a:gd name="T118" fmla="*/ 625 w 662"/>
                  <a:gd name="T119" fmla="*/ 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3" y="0"/>
                    </a:moveTo>
                    <a:lnTo>
                      <a:pt x="18" y="0"/>
                    </a:lnTo>
                    <a:lnTo>
                      <a:pt x="18" y="0"/>
                    </a:lnTo>
                    <a:lnTo>
                      <a:pt x="11" y="1"/>
                    </a:lnTo>
                    <a:lnTo>
                      <a:pt x="6" y="5"/>
                    </a:lnTo>
                    <a:lnTo>
                      <a:pt x="1" y="9"/>
                    </a:lnTo>
                    <a:lnTo>
                      <a:pt x="0" y="13"/>
                    </a:lnTo>
                    <a:lnTo>
                      <a:pt x="0" y="16"/>
                    </a:lnTo>
                    <a:lnTo>
                      <a:pt x="0" y="178"/>
                    </a:lnTo>
                    <a:lnTo>
                      <a:pt x="0" y="178"/>
                    </a:lnTo>
                    <a:lnTo>
                      <a:pt x="0" y="181"/>
                    </a:lnTo>
                    <a:lnTo>
                      <a:pt x="1" y="185"/>
                    </a:lnTo>
                    <a:lnTo>
                      <a:pt x="6" y="190"/>
                    </a:lnTo>
                    <a:lnTo>
                      <a:pt x="11" y="194"/>
                    </a:lnTo>
                    <a:lnTo>
                      <a:pt x="15" y="195"/>
                    </a:lnTo>
                    <a:lnTo>
                      <a:pt x="18" y="195"/>
                    </a:lnTo>
                    <a:lnTo>
                      <a:pt x="643" y="195"/>
                    </a:lnTo>
                    <a:lnTo>
                      <a:pt x="643" y="195"/>
                    </a:lnTo>
                    <a:lnTo>
                      <a:pt x="646" y="195"/>
                    </a:lnTo>
                    <a:lnTo>
                      <a:pt x="651" y="194"/>
                    </a:lnTo>
                    <a:lnTo>
                      <a:pt x="656" y="190"/>
                    </a:lnTo>
                    <a:lnTo>
                      <a:pt x="660" y="185"/>
                    </a:lnTo>
                    <a:lnTo>
                      <a:pt x="661" y="181"/>
                    </a:lnTo>
                    <a:lnTo>
                      <a:pt x="662" y="178"/>
                    </a:lnTo>
                    <a:lnTo>
                      <a:pt x="662" y="16"/>
                    </a:lnTo>
                    <a:lnTo>
                      <a:pt x="662" y="16"/>
                    </a:lnTo>
                    <a:lnTo>
                      <a:pt x="661" y="13"/>
                    </a:lnTo>
                    <a:lnTo>
                      <a:pt x="660" y="10"/>
                    </a:lnTo>
                    <a:lnTo>
                      <a:pt x="656" y="5"/>
                    </a:lnTo>
                    <a:lnTo>
                      <a:pt x="651" y="1"/>
                    </a:lnTo>
                    <a:lnTo>
                      <a:pt x="643" y="0"/>
                    </a:lnTo>
                    <a:lnTo>
                      <a:pt x="643" y="0"/>
                    </a:lnTo>
                    <a:close/>
                    <a:moveTo>
                      <a:pt x="501" y="21"/>
                    </a:moveTo>
                    <a:lnTo>
                      <a:pt x="501" y="21"/>
                    </a:lnTo>
                    <a:lnTo>
                      <a:pt x="501" y="18"/>
                    </a:lnTo>
                    <a:lnTo>
                      <a:pt x="502" y="17"/>
                    </a:lnTo>
                    <a:lnTo>
                      <a:pt x="506" y="16"/>
                    </a:lnTo>
                    <a:lnTo>
                      <a:pt x="575" y="16"/>
                    </a:lnTo>
                    <a:lnTo>
                      <a:pt x="575" y="16"/>
                    </a:lnTo>
                    <a:lnTo>
                      <a:pt x="579" y="17"/>
                    </a:lnTo>
                    <a:lnTo>
                      <a:pt x="581" y="18"/>
                    </a:lnTo>
                    <a:lnTo>
                      <a:pt x="581" y="21"/>
                    </a:lnTo>
                    <a:lnTo>
                      <a:pt x="602" y="59"/>
                    </a:lnTo>
                    <a:lnTo>
                      <a:pt x="602" y="59"/>
                    </a:lnTo>
                    <a:lnTo>
                      <a:pt x="602" y="60"/>
                    </a:lnTo>
                    <a:lnTo>
                      <a:pt x="601" y="61"/>
                    </a:lnTo>
                    <a:lnTo>
                      <a:pt x="598" y="63"/>
                    </a:lnTo>
                    <a:lnTo>
                      <a:pt x="506" y="63"/>
                    </a:lnTo>
                    <a:lnTo>
                      <a:pt x="506" y="63"/>
                    </a:lnTo>
                    <a:lnTo>
                      <a:pt x="502" y="61"/>
                    </a:lnTo>
                    <a:lnTo>
                      <a:pt x="501" y="60"/>
                    </a:lnTo>
                    <a:lnTo>
                      <a:pt x="501" y="59"/>
                    </a:lnTo>
                    <a:lnTo>
                      <a:pt x="501" y="21"/>
                    </a:lnTo>
                    <a:close/>
                    <a:moveTo>
                      <a:pt x="501" y="78"/>
                    </a:moveTo>
                    <a:lnTo>
                      <a:pt x="501" y="78"/>
                    </a:lnTo>
                    <a:lnTo>
                      <a:pt x="501" y="76"/>
                    </a:lnTo>
                    <a:lnTo>
                      <a:pt x="502" y="75"/>
                    </a:lnTo>
                    <a:lnTo>
                      <a:pt x="506" y="74"/>
                    </a:lnTo>
                    <a:lnTo>
                      <a:pt x="575" y="74"/>
                    </a:lnTo>
                    <a:lnTo>
                      <a:pt x="575" y="74"/>
                    </a:lnTo>
                    <a:lnTo>
                      <a:pt x="579" y="75"/>
                    </a:lnTo>
                    <a:lnTo>
                      <a:pt x="581" y="76"/>
                    </a:lnTo>
                    <a:lnTo>
                      <a:pt x="581" y="78"/>
                    </a:lnTo>
                    <a:lnTo>
                      <a:pt x="602" y="117"/>
                    </a:lnTo>
                    <a:lnTo>
                      <a:pt x="602" y="117"/>
                    </a:lnTo>
                    <a:lnTo>
                      <a:pt x="602" y="118"/>
                    </a:lnTo>
                    <a:lnTo>
                      <a:pt x="601" y="119"/>
                    </a:lnTo>
                    <a:lnTo>
                      <a:pt x="598" y="120"/>
                    </a:lnTo>
                    <a:lnTo>
                      <a:pt x="506" y="120"/>
                    </a:lnTo>
                    <a:lnTo>
                      <a:pt x="506" y="120"/>
                    </a:lnTo>
                    <a:lnTo>
                      <a:pt x="502" y="119"/>
                    </a:lnTo>
                    <a:lnTo>
                      <a:pt x="501" y="118"/>
                    </a:lnTo>
                    <a:lnTo>
                      <a:pt x="501" y="117"/>
                    </a:lnTo>
                    <a:lnTo>
                      <a:pt x="501" y="78"/>
                    </a:lnTo>
                    <a:close/>
                    <a:moveTo>
                      <a:pt x="346" y="21"/>
                    </a:moveTo>
                    <a:lnTo>
                      <a:pt x="346" y="21"/>
                    </a:lnTo>
                    <a:lnTo>
                      <a:pt x="347" y="18"/>
                    </a:lnTo>
                    <a:lnTo>
                      <a:pt x="347" y="17"/>
                    </a:lnTo>
                    <a:lnTo>
                      <a:pt x="351" y="16"/>
                    </a:lnTo>
                    <a:lnTo>
                      <a:pt x="421" y="16"/>
                    </a:lnTo>
                    <a:lnTo>
                      <a:pt x="421" y="16"/>
                    </a:lnTo>
                    <a:lnTo>
                      <a:pt x="424" y="17"/>
                    </a:lnTo>
                    <a:lnTo>
                      <a:pt x="426" y="18"/>
                    </a:lnTo>
                    <a:lnTo>
                      <a:pt x="427" y="21"/>
                    </a:lnTo>
                    <a:lnTo>
                      <a:pt x="447" y="59"/>
                    </a:lnTo>
                    <a:lnTo>
                      <a:pt x="447" y="59"/>
                    </a:lnTo>
                    <a:lnTo>
                      <a:pt x="447" y="60"/>
                    </a:lnTo>
                    <a:lnTo>
                      <a:pt x="446" y="61"/>
                    </a:lnTo>
                    <a:lnTo>
                      <a:pt x="442" y="63"/>
                    </a:lnTo>
                    <a:lnTo>
                      <a:pt x="351" y="63"/>
                    </a:lnTo>
                    <a:lnTo>
                      <a:pt x="351" y="63"/>
                    </a:lnTo>
                    <a:lnTo>
                      <a:pt x="347" y="61"/>
                    </a:lnTo>
                    <a:lnTo>
                      <a:pt x="347" y="60"/>
                    </a:lnTo>
                    <a:lnTo>
                      <a:pt x="346" y="59"/>
                    </a:lnTo>
                    <a:lnTo>
                      <a:pt x="346" y="21"/>
                    </a:lnTo>
                    <a:close/>
                    <a:moveTo>
                      <a:pt x="346" y="78"/>
                    </a:moveTo>
                    <a:lnTo>
                      <a:pt x="346" y="78"/>
                    </a:lnTo>
                    <a:lnTo>
                      <a:pt x="347" y="76"/>
                    </a:lnTo>
                    <a:lnTo>
                      <a:pt x="347" y="75"/>
                    </a:lnTo>
                    <a:lnTo>
                      <a:pt x="351" y="74"/>
                    </a:lnTo>
                    <a:lnTo>
                      <a:pt x="421" y="74"/>
                    </a:lnTo>
                    <a:lnTo>
                      <a:pt x="421" y="74"/>
                    </a:lnTo>
                    <a:lnTo>
                      <a:pt x="424" y="75"/>
                    </a:lnTo>
                    <a:lnTo>
                      <a:pt x="426" y="76"/>
                    </a:lnTo>
                    <a:lnTo>
                      <a:pt x="427" y="78"/>
                    </a:lnTo>
                    <a:lnTo>
                      <a:pt x="447" y="117"/>
                    </a:lnTo>
                    <a:lnTo>
                      <a:pt x="447" y="117"/>
                    </a:lnTo>
                    <a:lnTo>
                      <a:pt x="447" y="118"/>
                    </a:lnTo>
                    <a:lnTo>
                      <a:pt x="446" y="119"/>
                    </a:lnTo>
                    <a:lnTo>
                      <a:pt x="442" y="120"/>
                    </a:lnTo>
                    <a:lnTo>
                      <a:pt x="351" y="120"/>
                    </a:lnTo>
                    <a:lnTo>
                      <a:pt x="351" y="120"/>
                    </a:lnTo>
                    <a:lnTo>
                      <a:pt x="347" y="119"/>
                    </a:lnTo>
                    <a:lnTo>
                      <a:pt x="347" y="118"/>
                    </a:lnTo>
                    <a:lnTo>
                      <a:pt x="346" y="117"/>
                    </a:lnTo>
                    <a:lnTo>
                      <a:pt x="346" y="78"/>
                    </a:lnTo>
                    <a:close/>
                    <a:moveTo>
                      <a:pt x="192" y="21"/>
                    </a:moveTo>
                    <a:lnTo>
                      <a:pt x="192" y="21"/>
                    </a:lnTo>
                    <a:lnTo>
                      <a:pt x="192" y="18"/>
                    </a:lnTo>
                    <a:lnTo>
                      <a:pt x="194" y="17"/>
                    </a:lnTo>
                    <a:lnTo>
                      <a:pt x="196" y="16"/>
                    </a:lnTo>
                    <a:lnTo>
                      <a:pt x="266" y="16"/>
                    </a:lnTo>
                    <a:lnTo>
                      <a:pt x="266" y="16"/>
                    </a:lnTo>
                    <a:lnTo>
                      <a:pt x="269" y="17"/>
                    </a:lnTo>
                    <a:lnTo>
                      <a:pt x="272" y="18"/>
                    </a:lnTo>
                    <a:lnTo>
                      <a:pt x="272" y="21"/>
                    </a:lnTo>
                    <a:lnTo>
                      <a:pt x="292" y="59"/>
                    </a:lnTo>
                    <a:lnTo>
                      <a:pt x="292" y="59"/>
                    </a:lnTo>
                    <a:lnTo>
                      <a:pt x="292" y="60"/>
                    </a:lnTo>
                    <a:lnTo>
                      <a:pt x="291" y="61"/>
                    </a:lnTo>
                    <a:lnTo>
                      <a:pt x="289" y="63"/>
                    </a:lnTo>
                    <a:lnTo>
                      <a:pt x="196" y="63"/>
                    </a:lnTo>
                    <a:lnTo>
                      <a:pt x="196" y="63"/>
                    </a:lnTo>
                    <a:lnTo>
                      <a:pt x="194" y="61"/>
                    </a:lnTo>
                    <a:lnTo>
                      <a:pt x="192" y="60"/>
                    </a:lnTo>
                    <a:lnTo>
                      <a:pt x="192" y="59"/>
                    </a:lnTo>
                    <a:lnTo>
                      <a:pt x="192" y="21"/>
                    </a:lnTo>
                    <a:close/>
                    <a:moveTo>
                      <a:pt x="192" y="78"/>
                    </a:moveTo>
                    <a:lnTo>
                      <a:pt x="192" y="78"/>
                    </a:lnTo>
                    <a:lnTo>
                      <a:pt x="192" y="76"/>
                    </a:lnTo>
                    <a:lnTo>
                      <a:pt x="194" y="75"/>
                    </a:lnTo>
                    <a:lnTo>
                      <a:pt x="196" y="74"/>
                    </a:lnTo>
                    <a:lnTo>
                      <a:pt x="266" y="74"/>
                    </a:lnTo>
                    <a:lnTo>
                      <a:pt x="266" y="74"/>
                    </a:lnTo>
                    <a:lnTo>
                      <a:pt x="269" y="75"/>
                    </a:lnTo>
                    <a:lnTo>
                      <a:pt x="272" y="76"/>
                    </a:lnTo>
                    <a:lnTo>
                      <a:pt x="272" y="78"/>
                    </a:lnTo>
                    <a:lnTo>
                      <a:pt x="292" y="117"/>
                    </a:lnTo>
                    <a:lnTo>
                      <a:pt x="292" y="117"/>
                    </a:lnTo>
                    <a:lnTo>
                      <a:pt x="292" y="118"/>
                    </a:lnTo>
                    <a:lnTo>
                      <a:pt x="291" y="119"/>
                    </a:lnTo>
                    <a:lnTo>
                      <a:pt x="289" y="120"/>
                    </a:lnTo>
                    <a:lnTo>
                      <a:pt x="196" y="120"/>
                    </a:lnTo>
                    <a:lnTo>
                      <a:pt x="196" y="120"/>
                    </a:lnTo>
                    <a:lnTo>
                      <a:pt x="194" y="119"/>
                    </a:lnTo>
                    <a:lnTo>
                      <a:pt x="192" y="118"/>
                    </a:lnTo>
                    <a:lnTo>
                      <a:pt x="192" y="117"/>
                    </a:lnTo>
                    <a:lnTo>
                      <a:pt x="192" y="78"/>
                    </a:lnTo>
                    <a:close/>
                    <a:moveTo>
                      <a:pt x="37" y="21"/>
                    </a:moveTo>
                    <a:lnTo>
                      <a:pt x="37" y="21"/>
                    </a:lnTo>
                    <a:lnTo>
                      <a:pt x="37" y="18"/>
                    </a:lnTo>
                    <a:lnTo>
                      <a:pt x="39" y="17"/>
                    </a:lnTo>
                    <a:lnTo>
                      <a:pt x="42" y="16"/>
                    </a:lnTo>
                    <a:lnTo>
                      <a:pt x="111" y="16"/>
                    </a:lnTo>
                    <a:lnTo>
                      <a:pt x="111" y="16"/>
                    </a:lnTo>
                    <a:lnTo>
                      <a:pt x="115" y="17"/>
                    </a:lnTo>
                    <a:lnTo>
                      <a:pt x="117" y="18"/>
                    </a:lnTo>
                    <a:lnTo>
                      <a:pt x="117" y="21"/>
                    </a:lnTo>
                    <a:lnTo>
                      <a:pt x="138" y="59"/>
                    </a:lnTo>
                    <a:lnTo>
                      <a:pt x="138" y="59"/>
                    </a:lnTo>
                    <a:lnTo>
                      <a:pt x="137" y="60"/>
                    </a:lnTo>
                    <a:lnTo>
                      <a:pt x="137" y="61"/>
                    </a:lnTo>
                    <a:lnTo>
                      <a:pt x="134" y="63"/>
                    </a:lnTo>
                    <a:lnTo>
                      <a:pt x="42" y="63"/>
                    </a:lnTo>
                    <a:lnTo>
                      <a:pt x="42" y="63"/>
                    </a:lnTo>
                    <a:lnTo>
                      <a:pt x="39" y="61"/>
                    </a:lnTo>
                    <a:lnTo>
                      <a:pt x="37" y="60"/>
                    </a:lnTo>
                    <a:lnTo>
                      <a:pt x="37" y="59"/>
                    </a:lnTo>
                    <a:lnTo>
                      <a:pt x="37" y="21"/>
                    </a:lnTo>
                    <a:close/>
                    <a:moveTo>
                      <a:pt x="37" y="78"/>
                    </a:moveTo>
                    <a:lnTo>
                      <a:pt x="37" y="78"/>
                    </a:lnTo>
                    <a:lnTo>
                      <a:pt x="37" y="76"/>
                    </a:lnTo>
                    <a:lnTo>
                      <a:pt x="39" y="75"/>
                    </a:lnTo>
                    <a:lnTo>
                      <a:pt x="42" y="74"/>
                    </a:lnTo>
                    <a:lnTo>
                      <a:pt x="111" y="74"/>
                    </a:lnTo>
                    <a:lnTo>
                      <a:pt x="111" y="74"/>
                    </a:lnTo>
                    <a:lnTo>
                      <a:pt x="115" y="75"/>
                    </a:lnTo>
                    <a:lnTo>
                      <a:pt x="117" y="76"/>
                    </a:lnTo>
                    <a:lnTo>
                      <a:pt x="117" y="78"/>
                    </a:lnTo>
                    <a:lnTo>
                      <a:pt x="138" y="117"/>
                    </a:lnTo>
                    <a:lnTo>
                      <a:pt x="138" y="117"/>
                    </a:lnTo>
                    <a:lnTo>
                      <a:pt x="137" y="118"/>
                    </a:lnTo>
                    <a:lnTo>
                      <a:pt x="137" y="119"/>
                    </a:lnTo>
                    <a:lnTo>
                      <a:pt x="134" y="120"/>
                    </a:lnTo>
                    <a:lnTo>
                      <a:pt x="42" y="120"/>
                    </a:lnTo>
                    <a:lnTo>
                      <a:pt x="42" y="120"/>
                    </a:lnTo>
                    <a:lnTo>
                      <a:pt x="39" y="119"/>
                    </a:lnTo>
                    <a:lnTo>
                      <a:pt x="37" y="118"/>
                    </a:lnTo>
                    <a:lnTo>
                      <a:pt x="37" y="117"/>
                    </a:lnTo>
                    <a:lnTo>
                      <a:pt x="37" y="78"/>
                    </a:lnTo>
                    <a:close/>
                    <a:moveTo>
                      <a:pt x="134" y="178"/>
                    </a:moveTo>
                    <a:lnTo>
                      <a:pt x="42" y="178"/>
                    </a:lnTo>
                    <a:lnTo>
                      <a:pt x="42" y="178"/>
                    </a:lnTo>
                    <a:lnTo>
                      <a:pt x="39" y="177"/>
                    </a:lnTo>
                    <a:lnTo>
                      <a:pt x="37" y="176"/>
                    </a:lnTo>
                    <a:lnTo>
                      <a:pt x="37" y="175"/>
                    </a:lnTo>
                    <a:lnTo>
                      <a:pt x="37" y="136"/>
                    </a:lnTo>
                    <a:lnTo>
                      <a:pt x="37" y="136"/>
                    </a:lnTo>
                    <a:lnTo>
                      <a:pt x="37" y="134"/>
                    </a:lnTo>
                    <a:lnTo>
                      <a:pt x="39" y="133"/>
                    </a:lnTo>
                    <a:lnTo>
                      <a:pt x="42" y="132"/>
                    </a:lnTo>
                    <a:lnTo>
                      <a:pt x="111" y="132"/>
                    </a:lnTo>
                    <a:lnTo>
                      <a:pt x="111" y="132"/>
                    </a:lnTo>
                    <a:lnTo>
                      <a:pt x="115" y="133"/>
                    </a:lnTo>
                    <a:lnTo>
                      <a:pt x="117" y="134"/>
                    </a:lnTo>
                    <a:lnTo>
                      <a:pt x="117" y="136"/>
                    </a:lnTo>
                    <a:lnTo>
                      <a:pt x="138" y="175"/>
                    </a:lnTo>
                    <a:lnTo>
                      <a:pt x="138" y="175"/>
                    </a:lnTo>
                    <a:lnTo>
                      <a:pt x="137" y="176"/>
                    </a:lnTo>
                    <a:lnTo>
                      <a:pt x="137" y="177"/>
                    </a:lnTo>
                    <a:lnTo>
                      <a:pt x="134" y="178"/>
                    </a:lnTo>
                    <a:lnTo>
                      <a:pt x="134" y="178"/>
                    </a:lnTo>
                    <a:close/>
                    <a:moveTo>
                      <a:pt x="161" y="171"/>
                    </a:moveTo>
                    <a:lnTo>
                      <a:pt x="161" y="171"/>
                    </a:lnTo>
                    <a:lnTo>
                      <a:pt x="160" y="172"/>
                    </a:lnTo>
                    <a:lnTo>
                      <a:pt x="160" y="173"/>
                    </a:lnTo>
                    <a:lnTo>
                      <a:pt x="149" y="173"/>
                    </a:lnTo>
                    <a:lnTo>
                      <a:pt x="149" y="173"/>
                    </a:lnTo>
                    <a:lnTo>
                      <a:pt x="147" y="172"/>
                    </a:lnTo>
                    <a:lnTo>
                      <a:pt x="130" y="137"/>
                    </a:lnTo>
                    <a:lnTo>
                      <a:pt x="130" y="137"/>
                    </a:lnTo>
                    <a:lnTo>
                      <a:pt x="130" y="137"/>
                    </a:lnTo>
                    <a:lnTo>
                      <a:pt x="130" y="136"/>
                    </a:lnTo>
                    <a:lnTo>
                      <a:pt x="160" y="136"/>
                    </a:lnTo>
                    <a:lnTo>
                      <a:pt x="160" y="136"/>
                    </a:lnTo>
                    <a:lnTo>
                      <a:pt x="160" y="137"/>
                    </a:lnTo>
                    <a:lnTo>
                      <a:pt x="161" y="138"/>
                    </a:lnTo>
                    <a:lnTo>
                      <a:pt x="161" y="171"/>
                    </a:lnTo>
                    <a:close/>
                    <a:moveTo>
                      <a:pt x="161" y="115"/>
                    </a:moveTo>
                    <a:lnTo>
                      <a:pt x="161" y="115"/>
                    </a:lnTo>
                    <a:lnTo>
                      <a:pt x="160" y="115"/>
                    </a:lnTo>
                    <a:lnTo>
                      <a:pt x="160" y="116"/>
                    </a:lnTo>
                    <a:lnTo>
                      <a:pt x="149" y="116"/>
                    </a:lnTo>
                    <a:lnTo>
                      <a:pt x="149" y="116"/>
                    </a:lnTo>
                    <a:lnTo>
                      <a:pt x="147" y="115"/>
                    </a:lnTo>
                    <a:lnTo>
                      <a:pt x="130" y="80"/>
                    </a:lnTo>
                    <a:lnTo>
                      <a:pt x="130" y="80"/>
                    </a:lnTo>
                    <a:lnTo>
                      <a:pt x="130" y="80"/>
                    </a:lnTo>
                    <a:lnTo>
                      <a:pt x="130" y="78"/>
                    </a:lnTo>
                    <a:lnTo>
                      <a:pt x="160" y="78"/>
                    </a:lnTo>
                    <a:lnTo>
                      <a:pt x="160" y="78"/>
                    </a:lnTo>
                    <a:lnTo>
                      <a:pt x="160" y="80"/>
                    </a:lnTo>
                    <a:lnTo>
                      <a:pt x="161" y="81"/>
                    </a:lnTo>
                    <a:lnTo>
                      <a:pt x="161" y="115"/>
                    </a:lnTo>
                    <a:close/>
                    <a:moveTo>
                      <a:pt x="161" y="57"/>
                    </a:moveTo>
                    <a:lnTo>
                      <a:pt x="161" y="57"/>
                    </a:lnTo>
                    <a:lnTo>
                      <a:pt x="160" y="57"/>
                    </a:lnTo>
                    <a:lnTo>
                      <a:pt x="160" y="58"/>
                    </a:lnTo>
                    <a:lnTo>
                      <a:pt x="149" y="58"/>
                    </a:lnTo>
                    <a:lnTo>
                      <a:pt x="149" y="58"/>
                    </a:lnTo>
                    <a:lnTo>
                      <a:pt x="147" y="57"/>
                    </a:lnTo>
                    <a:lnTo>
                      <a:pt x="130" y="22"/>
                    </a:lnTo>
                    <a:lnTo>
                      <a:pt x="130" y="22"/>
                    </a:lnTo>
                    <a:lnTo>
                      <a:pt x="130" y="22"/>
                    </a:lnTo>
                    <a:lnTo>
                      <a:pt x="130" y="21"/>
                    </a:lnTo>
                    <a:lnTo>
                      <a:pt x="160" y="21"/>
                    </a:lnTo>
                    <a:lnTo>
                      <a:pt x="160" y="21"/>
                    </a:lnTo>
                    <a:lnTo>
                      <a:pt x="160" y="22"/>
                    </a:lnTo>
                    <a:lnTo>
                      <a:pt x="161" y="23"/>
                    </a:lnTo>
                    <a:lnTo>
                      <a:pt x="161" y="57"/>
                    </a:lnTo>
                    <a:close/>
                    <a:moveTo>
                      <a:pt x="289" y="178"/>
                    </a:moveTo>
                    <a:lnTo>
                      <a:pt x="196" y="178"/>
                    </a:lnTo>
                    <a:lnTo>
                      <a:pt x="196" y="178"/>
                    </a:lnTo>
                    <a:lnTo>
                      <a:pt x="194" y="177"/>
                    </a:lnTo>
                    <a:lnTo>
                      <a:pt x="192" y="176"/>
                    </a:lnTo>
                    <a:lnTo>
                      <a:pt x="192" y="175"/>
                    </a:lnTo>
                    <a:lnTo>
                      <a:pt x="192" y="136"/>
                    </a:lnTo>
                    <a:lnTo>
                      <a:pt x="192" y="136"/>
                    </a:lnTo>
                    <a:lnTo>
                      <a:pt x="192" y="134"/>
                    </a:lnTo>
                    <a:lnTo>
                      <a:pt x="194" y="133"/>
                    </a:lnTo>
                    <a:lnTo>
                      <a:pt x="196" y="132"/>
                    </a:lnTo>
                    <a:lnTo>
                      <a:pt x="266" y="132"/>
                    </a:lnTo>
                    <a:lnTo>
                      <a:pt x="266" y="132"/>
                    </a:lnTo>
                    <a:lnTo>
                      <a:pt x="269" y="133"/>
                    </a:lnTo>
                    <a:lnTo>
                      <a:pt x="272" y="134"/>
                    </a:lnTo>
                    <a:lnTo>
                      <a:pt x="272" y="136"/>
                    </a:lnTo>
                    <a:lnTo>
                      <a:pt x="292" y="175"/>
                    </a:lnTo>
                    <a:lnTo>
                      <a:pt x="292" y="175"/>
                    </a:lnTo>
                    <a:lnTo>
                      <a:pt x="292" y="176"/>
                    </a:lnTo>
                    <a:lnTo>
                      <a:pt x="291" y="177"/>
                    </a:lnTo>
                    <a:lnTo>
                      <a:pt x="289" y="178"/>
                    </a:lnTo>
                    <a:lnTo>
                      <a:pt x="289" y="178"/>
                    </a:lnTo>
                    <a:close/>
                    <a:moveTo>
                      <a:pt x="315" y="171"/>
                    </a:moveTo>
                    <a:lnTo>
                      <a:pt x="315" y="171"/>
                    </a:lnTo>
                    <a:lnTo>
                      <a:pt x="315" y="172"/>
                    </a:lnTo>
                    <a:lnTo>
                      <a:pt x="313" y="173"/>
                    </a:lnTo>
                    <a:lnTo>
                      <a:pt x="304" y="173"/>
                    </a:lnTo>
                    <a:lnTo>
                      <a:pt x="304" y="173"/>
                    </a:lnTo>
                    <a:lnTo>
                      <a:pt x="302" y="172"/>
                    </a:lnTo>
                    <a:lnTo>
                      <a:pt x="284" y="137"/>
                    </a:lnTo>
                    <a:lnTo>
                      <a:pt x="284" y="137"/>
                    </a:lnTo>
                    <a:lnTo>
                      <a:pt x="284" y="137"/>
                    </a:lnTo>
                    <a:lnTo>
                      <a:pt x="285" y="136"/>
                    </a:lnTo>
                    <a:lnTo>
                      <a:pt x="313" y="136"/>
                    </a:lnTo>
                    <a:lnTo>
                      <a:pt x="313" y="136"/>
                    </a:lnTo>
                    <a:lnTo>
                      <a:pt x="315" y="137"/>
                    </a:lnTo>
                    <a:lnTo>
                      <a:pt x="315" y="138"/>
                    </a:lnTo>
                    <a:lnTo>
                      <a:pt x="315" y="171"/>
                    </a:lnTo>
                    <a:close/>
                    <a:moveTo>
                      <a:pt x="315" y="115"/>
                    </a:moveTo>
                    <a:lnTo>
                      <a:pt x="315" y="115"/>
                    </a:lnTo>
                    <a:lnTo>
                      <a:pt x="315" y="115"/>
                    </a:lnTo>
                    <a:lnTo>
                      <a:pt x="313" y="116"/>
                    </a:lnTo>
                    <a:lnTo>
                      <a:pt x="304" y="116"/>
                    </a:lnTo>
                    <a:lnTo>
                      <a:pt x="304" y="116"/>
                    </a:lnTo>
                    <a:lnTo>
                      <a:pt x="302" y="115"/>
                    </a:lnTo>
                    <a:lnTo>
                      <a:pt x="284" y="80"/>
                    </a:lnTo>
                    <a:lnTo>
                      <a:pt x="284" y="80"/>
                    </a:lnTo>
                    <a:lnTo>
                      <a:pt x="284" y="80"/>
                    </a:lnTo>
                    <a:lnTo>
                      <a:pt x="285" y="78"/>
                    </a:lnTo>
                    <a:lnTo>
                      <a:pt x="313" y="78"/>
                    </a:lnTo>
                    <a:lnTo>
                      <a:pt x="313" y="78"/>
                    </a:lnTo>
                    <a:lnTo>
                      <a:pt x="315" y="80"/>
                    </a:lnTo>
                    <a:lnTo>
                      <a:pt x="315" y="81"/>
                    </a:lnTo>
                    <a:lnTo>
                      <a:pt x="315" y="115"/>
                    </a:lnTo>
                    <a:close/>
                    <a:moveTo>
                      <a:pt x="315" y="57"/>
                    </a:moveTo>
                    <a:lnTo>
                      <a:pt x="315" y="57"/>
                    </a:lnTo>
                    <a:lnTo>
                      <a:pt x="315" y="57"/>
                    </a:lnTo>
                    <a:lnTo>
                      <a:pt x="313" y="58"/>
                    </a:lnTo>
                    <a:lnTo>
                      <a:pt x="304" y="58"/>
                    </a:lnTo>
                    <a:lnTo>
                      <a:pt x="304" y="58"/>
                    </a:lnTo>
                    <a:lnTo>
                      <a:pt x="302" y="57"/>
                    </a:lnTo>
                    <a:lnTo>
                      <a:pt x="284" y="22"/>
                    </a:lnTo>
                    <a:lnTo>
                      <a:pt x="284" y="22"/>
                    </a:lnTo>
                    <a:lnTo>
                      <a:pt x="284" y="22"/>
                    </a:lnTo>
                    <a:lnTo>
                      <a:pt x="285" y="21"/>
                    </a:lnTo>
                    <a:lnTo>
                      <a:pt x="313" y="21"/>
                    </a:lnTo>
                    <a:lnTo>
                      <a:pt x="313" y="21"/>
                    </a:lnTo>
                    <a:lnTo>
                      <a:pt x="315" y="22"/>
                    </a:lnTo>
                    <a:lnTo>
                      <a:pt x="315" y="23"/>
                    </a:lnTo>
                    <a:lnTo>
                      <a:pt x="315" y="57"/>
                    </a:lnTo>
                    <a:close/>
                    <a:moveTo>
                      <a:pt x="442" y="178"/>
                    </a:moveTo>
                    <a:lnTo>
                      <a:pt x="351" y="178"/>
                    </a:lnTo>
                    <a:lnTo>
                      <a:pt x="351" y="178"/>
                    </a:lnTo>
                    <a:lnTo>
                      <a:pt x="347" y="177"/>
                    </a:lnTo>
                    <a:lnTo>
                      <a:pt x="347" y="176"/>
                    </a:lnTo>
                    <a:lnTo>
                      <a:pt x="346" y="175"/>
                    </a:lnTo>
                    <a:lnTo>
                      <a:pt x="346" y="136"/>
                    </a:lnTo>
                    <a:lnTo>
                      <a:pt x="346" y="136"/>
                    </a:lnTo>
                    <a:lnTo>
                      <a:pt x="347" y="134"/>
                    </a:lnTo>
                    <a:lnTo>
                      <a:pt x="347" y="133"/>
                    </a:lnTo>
                    <a:lnTo>
                      <a:pt x="351" y="132"/>
                    </a:lnTo>
                    <a:lnTo>
                      <a:pt x="421" y="132"/>
                    </a:lnTo>
                    <a:lnTo>
                      <a:pt x="421" y="132"/>
                    </a:lnTo>
                    <a:lnTo>
                      <a:pt x="424" y="133"/>
                    </a:lnTo>
                    <a:lnTo>
                      <a:pt x="426" y="134"/>
                    </a:lnTo>
                    <a:lnTo>
                      <a:pt x="427" y="136"/>
                    </a:lnTo>
                    <a:lnTo>
                      <a:pt x="447" y="175"/>
                    </a:lnTo>
                    <a:lnTo>
                      <a:pt x="447" y="175"/>
                    </a:lnTo>
                    <a:lnTo>
                      <a:pt x="447" y="176"/>
                    </a:lnTo>
                    <a:lnTo>
                      <a:pt x="446" y="177"/>
                    </a:lnTo>
                    <a:lnTo>
                      <a:pt x="442" y="178"/>
                    </a:lnTo>
                    <a:lnTo>
                      <a:pt x="442" y="178"/>
                    </a:lnTo>
                    <a:close/>
                    <a:moveTo>
                      <a:pt x="470" y="171"/>
                    </a:moveTo>
                    <a:lnTo>
                      <a:pt x="470" y="171"/>
                    </a:lnTo>
                    <a:lnTo>
                      <a:pt x="470" y="172"/>
                    </a:lnTo>
                    <a:lnTo>
                      <a:pt x="469" y="173"/>
                    </a:lnTo>
                    <a:lnTo>
                      <a:pt x="458" y="173"/>
                    </a:lnTo>
                    <a:lnTo>
                      <a:pt x="458" y="173"/>
                    </a:lnTo>
                    <a:lnTo>
                      <a:pt x="457" y="172"/>
                    </a:lnTo>
                    <a:lnTo>
                      <a:pt x="439" y="137"/>
                    </a:lnTo>
                    <a:lnTo>
                      <a:pt x="439" y="137"/>
                    </a:lnTo>
                    <a:lnTo>
                      <a:pt x="439" y="137"/>
                    </a:lnTo>
                    <a:lnTo>
                      <a:pt x="440" y="136"/>
                    </a:lnTo>
                    <a:lnTo>
                      <a:pt x="469" y="136"/>
                    </a:lnTo>
                    <a:lnTo>
                      <a:pt x="469" y="136"/>
                    </a:lnTo>
                    <a:lnTo>
                      <a:pt x="470" y="137"/>
                    </a:lnTo>
                    <a:lnTo>
                      <a:pt x="470" y="138"/>
                    </a:lnTo>
                    <a:lnTo>
                      <a:pt x="470" y="171"/>
                    </a:lnTo>
                    <a:close/>
                    <a:moveTo>
                      <a:pt x="470" y="115"/>
                    </a:moveTo>
                    <a:lnTo>
                      <a:pt x="470" y="115"/>
                    </a:lnTo>
                    <a:lnTo>
                      <a:pt x="470" y="115"/>
                    </a:lnTo>
                    <a:lnTo>
                      <a:pt x="469" y="116"/>
                    </a:lnTo>
                    <a:lnTo>
                      <a:pt x="458" y="116"/>
                    </a:lnTo>
                    <a:lnTo>
                      <a:pt x="458" y="116"/>
                    </a:lnTo>
                    <a:lnTo>
                      <a:pt x="457" y="115"/>
                    </a:lnTo>
                    <a:lnTo>
                      <a:pt x="439" y="80"/>
                    </a:lnTo>
                    <a:lnTo>
                      <a:pt x="439" y="80"/>
                    </a:lnTo>
                    <a:lnTo>
                      <a:pt x="439" y="80"/>
                    </a:lnTo>
                    <a:lnTo>
                      <a:pt x="440" y="78"/>
                    </a:lnTo>
                    <a:lnTo>
                      <a:pt x="469" y="78"/>
                    </a:lnTo>
                    <a:lnTo>
                      <a:pt x="469" y="78"/>
                    </a:lnTo>
                    <a:lnTo>
                      <a:pt x="470" y="80"/>
                    </a:lnTo>
                    <a:lnTo>
                      <a:pt x="470" y="81"/>
                    </a:lnTo>
                    <a:lnTo>
                      <a:pt x="470" y="115"/>
                    </a:lnTo>
                    <a:close/>
                    <a:moveTo>
                      <a:pt x="470" y="57"/>
                    </a:moveTo>
                    <a:lnTo>
                      <a:pt x="470" y="57"/>
                    </a:lnTo>
                    <a:lnTo>
                      <a:pt x="470" y="57"/>
                    </a:lnTo>
                    <a:lnTo>
                      <a:pt x="469" y="58"/>
                    </a:lnTo>
                    <a:lnTo>
                      <a:pt x="458" y="58"/>
                    </a:lnTo>
                    <a:lnTo>
                      <a:pt x="458" y="58"/>
                    </a:lnTo>
                    <a:lnTo>
                      <a:pt x="457" y="57"/>
                    </a:lnTo>
                    <a:lnTo>
                      <a:pt x="439" y="22"/>
                    </a:lnTo>
                    <a:lnTo>
                      <a:pt x="439" y="22"/>
                    </a:lnTo>
                    <a:lnTo>
                      <a:pt x="439" y="22"/>
                    </a:lnTo>
                    <a:lnTo>
                      <a:pt x="440" y="21"/>
                    </a:lnTo>
                    <a:lnTo>
                      <a:pt x="469" y="21"/>
                    </a:lnTo>
                    <a:lnTo>
                      <a:pt x="469" y="21"/>
                    </a:lnTo>
                    <a:lnTo>
                      <a:pt x="470" y="22"/>
                    </a:lnTo>
                    <a:lnTo>
                      <a:pt x="470" y="23"/>
                    </a:lnTo>
                    <a:lnTo>
                      <a:pt x="470" y="57"/>
                    </a:lnTo>
                    <a:close/>
                    <a:moveTo>
                      <a:pt x="598" y="178"/>
                    </a:moveTo>
                    <a:lnTo>
                      <a:pt x="506" y="178"/>
                    </a:lnTo>
                    <a:lnTo>
                      <a:pt x="506" y="178"/>
                    </a:lnTo>
                    <a:lnTo>
                      <a:pt x="502" y="177"/>
                    </a:lnTo>
                    <a:lnTo>
                      <a:pt x="501" y="176"/>
                    </a:lnTo>
                    <a:lnTo>
                      <a:pt x="501" y="175"/>
                    </a:lnTo>
                    <a:lnTo>
                      <a:pt x="501" y="136"/>
                    </a:lnTo>
                    <a:lnTo>
                      <a:pt x="501" y="136"/>
                    </a:lnTo>
                    <a:lnTo>
                      <a:pt x="501" y="134"/>
                    </a:lnTo>
                    <a:lnTo>
                      <a:pt x="502" y="133"/>
                    </a:lnTo>
                    <a:lnTo>
                      <a:pt x="506" y="132"/>
                    </a:lnTo>
                    <a:lnTo>
                      <a:pt x="575" y="132"/>
                    </a:lnTo>
                    <a:lnTo>
                      <a:pt x="575" y="132"/>
                    </a:lnTo>
                    <a:lnTo>
                      <a:pt x="579" y="133"/>
                    </a:lnTo>
                    <a:lnTo>
                      <a:pt x="581" y="134"/>
                    </a:lnTo>
                    <a:lnTo>
                      <a:pt x="581" y="136"/>
                    </a:lnTo>
                    <a:lnTo>
                      <a:pt x="602" y="175"/>
                    </a:lnTo>
                    <a:lnTo>
                      <a:pt x="602" y="175"/>
                    </a:lnTo>
                    <a:lnTo>
                      <a:pt x="602" y="176"/>
                    </a:lnTo>
                    <a:lnTo>
                      <a:pt x="601" y="177"/>
                    </a:lnTo>
                    <a:lnTo>
                      <a:pt x="598" y="178"/>
                    </a:lnTo>
                    <a:lnTo>
                      <a:pt x="598" y="178"/>
                    </a:lnTo>
                    <a:close/>
                    <a:moveTo>
                      <a:pt x="625" y="171"/>
                    </a:moveTo>
                    <a:lnTo>
                      <a:pt x="625" y="171"/>
                    </a:lnTo>
                    <a:lnTo>
                      <a:pt x="624" y="172"/>
                    </a:lnTo>
                    <a:lnTo>
                      <a:pt x="624" y="173"/>
                    </a:lnTo>
                    <a:lnTo>
                      <a:pt x="613" y="173"/>
                    </a:lnTo>
                    <a:lnTo>
                      <a:pt x="613" y="173"/>
                    </a:lnTo>
                    <a:lnTo>
                      <a:pt x="611" y="172"/>
                    </a:lnTo>
                    <a:lnTo>
                      <a:pt x="594" y="137"/>
                    </a:lnTo>
                    <a:lnTo>
                      <a:pt x="594" y="137"/>
                    </a:lnTo>
                    <a:lnTo>
                      <a:pt x="594" y="137"/>
                    </a:lnTo>
                    <a:lnTo>
                      <a:pt x="594" y="136"/>
                    </a:lnTo>
                    <a:lnTo>
                      <a:pt x="624" y="136"/>
                    </a:lnTo>
                    <a:lnTo>
                      <a:pt x="624" y="136"/>
                    </a:lnTo>
                    <a:lnTo>
                      <a:pt x="624" y="137"/>
                    </a:lnTo>
                    <a:lnTo>
                      <a:pt x="625" y="138"/>
                    </a:lnTo>
                    <a:lnTo>
                      <a:pt x="625" y="171"/>
                    </a:lnTo>
                    <a:close/>
                    <a:moveTo>
                      <a:pt x="625" y="115"/>
                    </a:moveTo>
                    <a:lnTo>
                      <a:pt x="625" y="115"/>
                    </a:lnTo>
                    <a:lnTo>
                      <a:pt x="624" y="115"/>
                    </a:lnTo>
                    <a:lnTo>
                      <a:pt x="624" y="116"/>
                    </a:lnTo>
                    <a:lnTo>
                      <a:pt x="613" y="116"/>
                    </a:lnTo>
                    <a:lnTo>
                      <a:pt x="613" y="116"/>
                    </a:lnTo>
                    <a:lnTo>
                      <a:pt x="611" y="115"/>
                    </a:lnTo>
                    <a:lnTo>
                      <a:pt x="594" y="80"/>
                    </a:lnTo>
                    <a:lnTo>
                      <a:pt x="594" y="80"/>
                    </a:lnTo>
                    <a:lnTo>
                      <a:pt x="594" y="80"/>
                    </a:lnTo>
                    <a:lnTo>
                      <a:pt x="594" y="78"/>
                    </a:lnTo>
                    <a:lnTo>
                      <a:pt x="624" y="78"/>
                    </a:lnTo>
                    <a:lnTo>
                      <a:pt x="624" y="78"/>
                    </a:lnTo>
                    <a:lnTo>
                      <a:pt x="624" y="80"/>
                    </a:lnTo>
                    <a:lnTo>
                      <a:pt x="625" y="81"/>
                    </a:lnTo>
                    <a:lnTo>
                      <a:pt x="625" y="115"/>
                    </a:lnTo>
                    <a:close/>
                    <a:moveTo>
                      <a:pt x="625" y="57"/>
                    </a:moveTo>
                    <a:lnTo>
                      <a:pt x="625" y="57"/>
                    </a:lnTo>
                    <a:lnTo>
                      <a:pt x="624" y="57"/>
                    </a:lnTo>
                    <a:lnTo>
                      <a:pt x="624" y="58"/>
                    </a:lnTo>
                    <a:lnTo>
                      <a:pt x="613" y="58"/>
                    </a:lnTo>
                    <a:lnTo>
                      <a:pt x="613" y="58"/>
                    </a:lnTo>
                    <a:lnTo>
                      <a:pt x="611" y="57"/>
                    </a:lnTo>
                    <a:lnTo>
                      <a:pt x="594" y="22"/>
                    </a:lnTo>
                    <a:lnTo>
                      <a:pt x="594" y="22"/>
                    </a:lnTo>
                    <a:lnTo>
                      <a:pt x="594" y="22"/>
                    </a:lnTo>
                    <a:lnTo>
                      <a:pt x="594" y="21"/>
                    </a:lnTo>
                    <a:lnTo>
                      <a:pt x="624" y="21"/>
                    </a:lnTo>
                    <a:lnTo>
                      <a:pt x="624" y="21"/>
                    </a:lnTo>
                    <a:lnTo>
                      <a:pt x="624" y="22"/>
                    </a:lnTo>
                    <a:lnTo>
                      <a:pt x="625" y="23"/>
                    </a:lnTo>
                    <a:lnTo>
                      <a:pt x="625" y="57"/>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202" name="Freeform 437"/>
              <p:cNvSpPr>
                <a:spLocks/>
              </p:cNvSpPr>
              <p:nvPr/>
            </p:nvSpPr>
            <p:spPr bwMode="auto">
              <a:xfrm>
                <a:off x="5711146" y="1643507"/>
                <a:ext cx="104775" cy="112713"/>
              </a:xfrm>
              <a:custGeom>
                <a:avLst/>
                <a:gdLst>
                  <a:gd name="T0" fmla="*/ 34 w 66"/>
                  <a:gd name="T1" fmla="*/ 18 h 71"/>
                  <a:gd name="T2" fmla="*/ 34 w 66"/>
                  <a:gd name="T3" fmla="*/ 18 h 71"/>
                  <a:gd name="T4" fmla="*/ 28 w 66"/>
                  <a:gd name="T5" fmla="*/ 17 h 71"/>
                  <a:gd name="T6" fmla="*/ 28 w 66"/>
                  <a:gd name="T7" fmla="*/ 0 h 71"/>
                  <a:gd name="T8" fmla="*/ 0 w 66"/>
                  <a:gd name="T9" fmla="*/ 27 h 71"/>
                  <a:gd name="T10" fmla="*/ 28 w 66"/>
                  <a:gd name="T11" fmla="*/ 54 h 71"/>
                  <a:gd name="T12" fmla="*/ 28 w 66"/>
                  <a:gd name="T13" fmla="*/ 36 h 71"/>
                  <a:gd name="T14" fmla="*/ 28 w 66"/>
                  <a:gd name="T15" fmla="*/ 36 h 71"/>
                  <a:gd name="T16" fmla="*/ 34 w 66"/>
                  <a:gd name="T17" fmla="*/ 37 h 71"/>
                  <a:gd name="T18" fmla="*/ 41 w 66"/>
                  <a:gd name="T19" fmla="*/ 40 h 71"/>
                  <a:gd name="T20" fmla="*/ 46 w 66"/>
                  <a:gd name="T21" fmla="*/ 42 h 71"/>
                  <a:gd name="T22" fmla="*/ 50 w 66"/>
                  <a:gd name="T23" fmla="*/ 44 h 71"/>
                  <a:gd name="T24" fmla="*/ 52 w 66"/>
                  <a:gd name="T25" fmla="*/ 48 h 71"/>
                  <a:gd name="T26" fmla="*/ 54 w 66"/>
                  <a:gd name="T27" fmla="*/ 52 h 71"/>
                  <a:gd name="T28" fmla="*/ 55 w 66"/>
                  <a:gd name="T29" fmla="*/ 56 h 71"/>
                  <a:gd name="T30" fmla="*/ 54 w 66"/>
                  <a:gd name="T31" fmla="*/ 60 h 71"/>
                  <a:gd name="T32" fmla="*/ 54 w 66"/>
                  <a:gd name="T33" fmla="*/ 60 h 71"/>
                  <a:gd name="T34" fmla="*/ 52 w 66"/>
                  <a:gd name="T35" fmla="*/ 63 h 71"/>
                  <a:gd name="T36" fmla="*/ 50 w 66"/>
                  <a:gd name="T37" fmla="*/ 67 h 71"/>
                  <a:gd name="T38" fmla="*/ 47 w 66"/>
                  <a:gd name="T39" fmla="*/ 69 h 71"/>
                  <a:gd name="T40" fmla="*/ 43 w 66"/>
                  <a:gd name="T41" fmla="*/ 71 h 71"/>
                  <a:gd name="T42" fmla="*/ 43 w 66"/>
                  <a:gd name="T43" fmla="*/ 71 h 71"/>
                  <a:gd name="T44" fmla="*/ 51 w 66"/>
                  <a:gd name="T45" fmla="*/ 69 h 71"/>
                  <a:gd name="T46" fmla="*/ 57 w 66"/>
                  <a:gd name="T47" fmla="*/ 66 h 71"/>
                  <a:gd name="T48" fmla="*/ 61 w 66"/>
                  <a:gd name="T49" fmla="*/ 61 h 71"/>
                  <a:gd name="T50" fmla="*/ 65 w 66"/>
                  <a:gd name="T51" fmla="*/ 56 h 71"/>
                  <a:gd name="T52" fmla="*/ 65 w 66"/>
                  <a:gd name="T53" fmla="*/ 56 h 71"/>
                  <a:gd name="T54" fmla="*/ 66 w 66"/>
                  <a:gd name="T55" fmla="*/ 50 h 71"/>
                  <a:gd name="T56" fmla="*/ 65 w 66"/>
                  <a:gd name="T57" fmla="*/ 44 h 71"/>
                  <a:gd name="T58" fmla="*/ 63 w 66"/>
                  <a:gd name="T59" fmla="*/ 39 h 71"/>
                  <a:gd name="T60" fmla="*/ 59 w 66"/>
                  <a:gd name="T61" fmla="*/ 34 h 71"/>
                  <a:gd name="T62" fmla="*/ 55 w 66"/>
                  <a:gd name="T63" fmla="*/ 28 h 71"/>
                  <a:gd name="T64" fmla="*/ 49 w 66"/>
                  <a:gd name="T65" fmla="*/ 25 h 71"/>
                  <a:gd name="T66" fmla="*/ 42 w 66"/>
                  <a:gd name="T67" fmla="*/ 22 h 71"/>
                  <a:gd name="T68" fmla="*/ 34 w 66"/>
                  <a:gd name="T69" fmla="*/ 18 h 71"/>
                  <a:gd name="T70" fmla="*/ 34 w 66"/>
                  <a:gd name="T71" fmla="*/ 1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71">
                    <a:moveTo>
                      <a:pt x="34" y="18"/>
                    </a:moveTo>
                    <a:lnTo>
                      <a:pt x="34" y="18"/>
                    </a:lnTo>
                    <a:lnTo>
                      <a:pt x="28" y="17"/>
                    </a:lnTo>
                    <a:lnTo>
                      <a:pt x="28" y="0"/>
                    </a:lnTo>
                    <a:lnTo>
                      <a:pt x="0" y="27"/>
                    </a:lnTo>
                    <a:lnTo>
                      <a:pt x="28" y="54"/>
                    </a:lnTo>
                    <a:lnTo>
                      <a:pt x="28" y="36"/>
                    </a:lnTo>
                    <a:lnTo>
                      <a:pt x="28" y="36"/>
                    </a:lnTo>
                    <a:lnTo>
                      <a:pt x="34" y="37"/>
                    </a:lnTo>
                    <a:lnTo>
                      <a:pt x="41" y="40"/>
                    </a:lnTo>
                    <a:lnTo>
                      <a:pt x="46" y="42"/>
                    </a:lnTo>
                    <a:lnTo>
                      <a:pt x="50" y="44"/>
                    </a:lnTo>
                    <a:lnTo>
                      <a:pt x="52" y="48"/>
                    </a:lnTo>
                    <a:lnTo>
                      <a:pt x="54" y="52"/>
                    </a:lnTo>
                    <a:lnTo>
                      <a:pt x="55" y="56"/>
                    </a:lnTo>
                    <a:lnTo>
                      <a:pt x="54" y="60"/>
                    </a:lnTo>
                    <a:lnTo>
                      <a:pt x="54" y="60"/>
                    </a:lnTo>
                    <a:lnTo>
                      <a:pt x="52" y="63"/>
                    </a:lnTo>
                    <a:lnTo>
                      <a:pt x="50" y="67"/>
                    </a:lnTo>
                    <a:lnTo>
                      <a:pt x="47" y="69"/>
                    </a:lnTo>
                    <a:lnTo>
                      <a:pt x="43" y="71"/>
                    </a:lnTo>
                    <a:lnTo>
                      <a:pt x="43" y="71"/>
                    </a:lnTo>
                    <a:lnTo>
                      <a:pt x="51" y="69"/>
                    </a:lnTo>
                    <a:lnTo>
                      <a:pt x="57" y="66"/>
                    </a:lnTo>
                    <a:lnTo>
                      <a:pt x="61" y="61"/>
                    </a:lnTo>
                    <a:lnTo>
                      <a:pt x="65" y="56"/>
                    </a:lnTo>
                    <a:lnTo>
                      <a:pt x="65" y="56"/>
                    </a:lnTo>
                    <a:lnTo>
                      <a:pt x="66" y="50"/>
                    </a:lnTo>
                    <a:lnTo>
                      <a:pt x="65" y="44"/>
                    </a:lnTo>
                    <a:lnTo>
                      <a:pt x="63" y="39"/>
                    </a:lnTo>
                    <a:lnTo>
                      <a:pt x="59" y="34"/>
                    </a:lnTo>
                    <a:lnTo>
                      <a:pt x="55" y="28"/>
                    </a:lnTo>
                    <a:lnTo>
                      <a:pt x="49" y="25"/>
                    </a:lnTo>
                    <a:lnTo>
                      <a:pt x="42" y="22"/>
                    </a:lnTo>
                    <a:lnTo>
                      <a:pt x="34" y="18"/>
                    </a:lnTo>
                    <a:lnTo>
                      <a:pt x="34" y="18"/>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203" name="Freeform 438"/>
              <p:cNvSpPr>
                <a:spLocks/>
              </p:cNvSpPr>
              <p:nvPr/>
            </p:nvSpPr>
            <p:spPr bwMode="auto">
              <a:xfrm>
                <a:off x="5646059" y="1710182"/>
                <a:ext cx="103188" cy="114300"/>
              </a:xfrm>
              <a:custGeom>
                <a:avLst/>
                <a:gdLst>
                  <a:gd name="T0" fmla="*/ 31 w 65"/>
                  <a:gd name="T1" fmla="*/ 53 h 72"/>
                  <a:gd name="T2" fmla="*/ 31 w 65"/>
                  <a:gd name="T3" fmla="*/ 53 h 72"/>
                  <a:gd name="T4" fmla="*/ 38 w 65"/>
                  <a:gd name="T5" fmla="*/ 55 h 72"/>
                  <a:gd name="T6" fmla="*/ 38 w 65"/>
                  <a:gd name="T7" fmla="*/ 72 h 72"/>
                  <a:gd name="T8" fmla="*/ 65 w 65"/>
                  <a:gd name="T9" fmla="*/ 45 h 72"/>
                  <a:gd name="T10" fmla="*/ 38 w 65"/>
                  <a:gd name="T11" fmla="*/ 18 h 72"/>
                  <a:gd name="T12" fmla="*/ 38 w 65"/>
                  <a:gd name="T13" fmla="*/ 35 h 72"/>
                  <a:gd name="T14" fmla="*/ 38 w 65"/>
                  <a:gd name="T15" fmla="*/ 35 h 72"/>
                  <a:gd name="T16" fmla="*/ 31 w 65"/>
                  <a:gd name="T17" fmla="*/ 34 h 72"/>
                  <a:gd name="T18" fmla="*/ 24 w 65"/>
                  <a:gd name="T19" fmla="*/ 33 h 72"/>
                  <a:gd name="T20" fmla="*/ 20 w 65"/>
                  <a:gd name="T21" fmla="*/ 31 h 72"/>
                  <a:gd name="T22" fmla="*/ 15 w 65"/>
                  <a:gd name="T23" fmla="*/ 27 h 72"/>
                  <a:gd name="T24" fmla="*/ 13 w 65"/>
                  <a:gd name="T25" fmla="*/ 24 h 72"/>
                  <a:gd name="T26" fmla="*/ 12 w 65"/>
                  <a:gd name="T27" fmla="*/ 20 h 72"/>
                  <a:gd name="T28" fmla="*/ 11 w 65"/>
                  <a:gd name="T29" fmla="*/ 16 h 72"/>
                  <a:gd name="T30" fmla="*/ 12 w 65"/>
                  <a:gd name="T31" fmla="*/ 11 h 72"/>
                  <a:gd name="T32" fmla="*/ 12 w 65"/>
                  <a:gd name="T33" fmla="*/ 11 h 72"/>
                  <a:gd name="T34" fmla="*/ 13 w 65"/>
                  <a:gd name="T35" fmla="*/ 8 h 72"/>
                  <a:gd name="T36" fmla="*/ 15 w 65"/>
                  <a:gd name="T37" fmla="*/ 5 h 72"/>
                  <a:gd name="T38" fmla="*/ 19 w 65"/>
                  <a:gd name="T39" fmla="*/ 2 h 72"/>
                  <a:gd name="T40" fmla="*/ 22 w 65"/>
                  <a:gd name="T41" fmla="*/ 0 h 72"/>
                  <a:gd name="T42" fmla="*/ 22 w 65"/>
                  <a:gd name="T43" fmla="*/ 0 h 72"/>
                  <a:gd name="T44" fmla="*/ 14 w 65"/>
                  <a:gd name="T45" fmla="*/ 2 h 72"/>
                  <a:gd name="T46" fmla="*/ 9 w 65"/>
                  <a:gd name="T47" fmla="*/ 6 h 72"/>
                  <a:gd name="T48" fmla="*/ 4 w 65"/>
                  <a:gd name="T49" fmla="*/ 11 h 72"/>
                  <a:gd name="T50" fmla="*/ 1 w 65"/>
                  <a:gd name="T51" fmla="*/ 17 h 72"/>
                  <a:gd name="T52" fmla="*/ 1 w 65"/>
                  <a:gd name="T53" fmla="*/ 17 h 72"/>
                  <a:gd name="T54" fmla="*/ 0 w 65"/>
                  <a:gd name="T55" fmla="*/ 23 h 72"/>
                  <a:gd name="T56" fmla="*/ 1 w 65"/>
                  <a:gd name="T57" fmla="*/ 28 h 72"/>
                  <a:gd name="T58" fmla="*/ 3 w 65"/>
                  <a:gd name="T59" fmla="*/ 33 h 72"/>
                  <a:gd name="T60" fmla="*/ 6 w 65"/>
                  <a:gd name="T61" fmla="*/ 38 h 72"/>
                  <a:gd name="T62" fmla="*/ 11 w 65"/>
                  <a:gd name="T63" fmla="*/ 43 h 72"/>
                  <a:gd name="T64" fmla="*/ 16 w 65"/>
                  <a:gd name="T65" fmla="*/ 48 h 72"/>
                  <a:gd name="T66" fmla="*/ 23 w 65"/>
                  <a:gd name="T67" fmla="*/ 51 h 72"/>
                  <a:gd name="T68" fmla="*/ 31 w 65"/>
                  <a:gd name="T69" fmla="*/ 53 h 72"/>
                  <a:gd name="T70" fmla="*/ 31 w 65"/>
                  <a:gd name="T71"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31" y="53"/>
                    </a:moveTo>
                    <a:lnTo>
                      <a:pt x="31" y="53"/>
                    </a:lnTo>
                    <a:lnTo>
                      <a:pt x="38" y="55"/>
                    </a:lnTo>
                    <a:lnTo>
                      <a:pt x="38" y="72"/>
                    </a:lnTo>
                    <a:lnTo>
                      <a:pt x="65" y="45"/>
                    </a:lnTo>
                    <a:lnTo>
                      <a:pt x="38" y="18"/>
                    </a:lnTo>
                    <a:lnTo>
                      <a:pt x="38" y="35"/>
                    </a:lnTo>
                    <a:lnTo>
                      <a:pt x="38" y="35"/>
                    </a:lnTo>
                    <a:lnTo>
                      <a:pt x="31" y="34"/>
                    </a:lnTo>
                    <a:lnTo>
                      <a:pt x="24" y="33"/>
                    </a:lnTo>
                    <a:lnTo>
                      <a:pt x="20" y="31"/>
                    </a:lnTo>
                    <a:lnTo>
                      <a:pt x="15" y="27"/>
                    </a:lnTo>
                    <a:lnTo>
                      <a:pt x="13" y="24"/>
                    </a:lnTo>
                    <a:lnTo>
                      <a:pt x="12" y="20"/>
                    </a:lnTo>
                    <a:lnTo>
                      <a:pt x="11" y="16"/>
                    </a:lnTo>
                    <a:lnTo>
                      <a:pt x="12" y="11"/>
                    </a:lnTo>
                    <a:lnTo>
                      <a:pt x="12" y="11"/>
                    </a:lnTo>
                    <a:lnTo>
                      <a:pt x="13" y="8"/>
                    </a:lnTo>
                    <a:lnTo>
                      <a:pt x="15" y="5"/>
                    </a:lnTo>
                    <a:lnTo>
                      <a:pt x="19" y="2"/>
                    </a:lnTo>
                    <a:lnTo>
                      <a:pt x="22" y="0"/>
                    </a:lnTo>
                    <a:lnTo>
                      <a:pt x="22" y="0"/>
                    </a:lnTo>
                    <a:lnTo>
                      <a:pt x="14" y="2"/>
                    </a:lnTo>
                    <a:lnTo>
                      <a:pt x="9" y="6"/>
                    </a:lnTo>
                    <a:lnTo>
                      <a:pt x="4" y="11"/>
                    </a:lnTo>
                    <a:lnTo>
                      <a:pt x="1" y="17"/>
                    </a:lnTo>
                    <a:lnTo>
                      <a:pt x="1" y="17"/>
                    </a:lnTo>
                    <a:lnTo>
                      <a:pt x="0" y="23"/>
                    </a:lnTo>
                    <a:lnTo>
                      <a:pt x="1" y="28"/>
                    </a:lnTo>
                    <a:lnTo>
                      <a:pt x="3" y="33"/>
                    </a:lnTo>
                    <a:lnTo>
                      <a:pt x="6" y="38"/>
                    </a:lnTo>
                    <a:lnTo>
                      <a:pt x="11" y="43"/>
                    </a:lnTo>
                    <a:lnTo>
                      <a:pt x="16" y="48"/>
                    </a:lnTo>
                    <a:lnTo>
                      <a:pt x="23" y="51"/>
                    </a:lnTo>
                    <a:lnTo>
                      <a:pt x="31" y="53"/>
                    </a:lnTo>
                    <a:lnTo>
                      <a:pt x="31" y="53"/>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204" name="Freeform 439"/>
              <p:cNvSpPr>
                <a:spLocks/>
              </p:cNvSpPr>
              <p:nvPr/>
            </p:nvSpPr>
            <p:spPr bwMode="auto">
              <a:xfrm>
                <a:off x="5703209" y="1581594"/>
                <a:ext cx="250825" cy="265113"/>
              </a:xfrm>
              <a:custGeom>
                <a:avLst/>
                <a:gdLst>
                  <a:gd name="T0" fmla="*/ 98 w 158"/>
                  <a:gd name="T1" fmla="*/ 48 h 167"/>
                  <a:gd name="T2" fmla="*/ 96 w 158"/>
                  <a:gd name="T3" fmla="*/ 48 h 167"/>
                  <a:gd name="T4" fmla="*/ 85 w 158"/>
                  <a:gd name="T5" fmla="*/ 29 h 167"/>
                  <a:gd name="T6" fmla="*/ 68 w 158"/>
                  <a:gd name="T7" fmla="*/ 13 h 167"/>
                  <a:gd name="T8" fmla="*/ 47 w 158"/>
                  <a:gd name="T9" fmla="*/ 4 h 167"/>
                  <a:gd name="T10" fmla="*/ 25 w 158"/>
                  <a:gd name="T11" fmla="*/ 0 h 167"/>
                  <a:gd name="T12" fmla="*/ 12 w 158"/>
                  <a:gd name="T13" fmla="*/ 1 h 167"/>
                  <a:gd name="T14" fmla="*/ 0 w 158"/>
                  <a:gd name="T15" fmla="*/ 4 h 167"/>
                  <a:gd name="T16" fmla="*/ 9 w 158"/>
                  <a:gd name="T17" fmla="*/ 4 h 167"/>
                  <a:gd name="T18" fmla="*/ 33 w 158"/>
                  <a:gd name="T19" fmla="*/ 7 h 167"/>
                  <a:gd name="T20" fmla="*/ 53 w 158"/>
                  <a:gd name="T21" fmla="*/ 16 h 167"/>
                  <a:gd name="T22" fmla="*/ 69 w 158"/>
                  <a:gd name="T23" fmla="*/ 32 h 167"/>
                  <a:gd name="T24" fmla="*/ 80 w 158"/>
                  <a:gd name="T25" fmla="*/ 52 h 167"/>
                  <a:gd name="T26" fmla="*/ 83 w 158"/>
                  <a:gd name="T27" fmla="*/ 52 h 167"/>
                  <a:gd name="T28" fmla="*/ 95 w 158"/>
                  <a:gd name="T29" fmla="*/ 53 h 167"/>
                  <a:gd name="T30" fmla="*/ 116 w 158"/>
                  <a:gd name="T31" fmla="*/ 62 h 167"/>
                  <a:gd name="T32" fmla="*/ 133 w 158"/>
                  <a:gd name="T33" fmla="*/ 78 h 167"/>
                  <a:gd name="T34" fmla="*/ 142 w 158"/>
                  <a:gd name="T35" fmla="*/ 99 h 167"/>
                  <a:gd name="T36" fmla="*/ 143 w 158"/>
                  <a:gd name="T37" fmla="*/ 112 h 167"/>
                  <a:gd name="T38" fmla="*/ 140 w 158"/>
                  <a:gd name="T39" fmla="*/ 130 h 167"/>
                  <a:gd name="T40" fmla="*/ 132 w 158"/>
                  <a:gd name="T41" fmla="*/ 145 h 167"/>
                  <a:gd name="T42" fmla="*/ 120 w 158"/>
                  <a:gd name="T43" fmla="*/ 159 h 167"/>
                  <a:gd name="T44" fmla="*/ 105 w 158"/>
                  <a:gd name="T45" fmla="*/ 167 h 167"/>
                  <a:gd name="T46" fmla="*/ 115 w 158"/>
                  <a:gd name="T47" fmla="*/ 165 h 167"/>
                  <a:gd name="T48" fmla="*/ 136 w 158"/>
                  <a:gd name="T49" fmla="*/ 156 h 167"/>
                  <a:gd name="T50" fmla="*/ 149 w 158"/>
                  <a:gd name="T51" fmla="*/ 140 h 167"/>
                  <a:gd name="T52" fmla="*/ 157 w 158"/>
                  <a:gd name="T53" fmla="*/ 119 h 167"/>
                  <a:gd name="T54" fmla="*/ 158 w 158"/>
                  <a:gd name="T55" fmla="*/ 108 h 167"/>
                  <a:gd name="T56" fmla="*/ 154 w 158"/>
                  <a:gd name="T57" fmla="*/ 84 h 167"/>
                  <a:gd name="T58" fmla="*/ 141 w 158"/>
                  <a:gd name="T59" fmla="*/ 65 h 167"/>
                  <a:gd name="T60" fmla="*/ 122 w 158"/>
                  <a:gd name="T61" fmla="*/ 53 h 167"/>
                  <a:gd name="T62" fmla="*/ 98 w 158"/>
                  <a:gd name="T63"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67">
                    <a:moveTo>
                      <a:pt x="98" y="48"/>
                    </a:moveTo>
                    <a:lnTo>
                      <a:pt x="98" y="48"/>
                    </a:lnTo>
                    <a:lnTo>
                      <a:pt x="96" y="48"/>
                    </a:lnTo>
                    <a:lnTo>
                      <a:pt x="96" y="48"/>
                    </a:lnTo>
                    <a:lnTo>
                      <a:pt x="90" y="38"/>
                    </a:lnTo>
                    <a:lnTo>
                      <a:pt x="85" y="29"/>
                    </a:lnTo>
                    <a:lnTo>
                      <a:pt x="77" y="20"/>
                    </a:lnTo>
                    <a:lnTo>
                      <a:pt x="68" y="13"/>
                    </a:lnTo>
                    <a:lnTo>
                      <a:pt x="59" y="7"/>
                    </a:lnTo>
                    <a:lnTo>
                      <a:pt x="47" y="4"/>
                    </a:lnTo>
                    <a:lnTo>
                      <a:pt x="36" y="1"/>
                    </a:lnTo>
                    <a:lnTo>
                      <a:pt x="25" y="0"/>
                    </a:lnTo>
                    <a:lnTo>
                      <a:pt x="25" y="0"/>
                    </a:lnTo>
                    <a:lnTo>
                      <a:pt x="12" y="1"/>
                    </a:lnTo>
                    <a:lnTo>
                      <a:pt x="0" y="4"/>
                    </a:lnTo>
                    <a:lnTo>
                      <a:pt x="0" y="4"/>
                    </a:lnTo>
                    <a:lnTo>
                      <a:pt x="9" y="4"/>
                    </a:lnTo>
                    <a:lnTo>
                      <a:pt x="9" y="4"/>
                    </a:lnTo>
                    <a:lnTo>
                      <a:pt x="21" y="4"/>
                    </a:lnTo>
                    <a:lnTo>
                      <a:pt x="33" y="7"/>
                    </a:lnTo>
                    <a:lnTo>
                      <a:pt x="43" y="11"/>
                    </a:lnTo>
                    <a:lnTo>
                      <a:pt x="53" y="16"/>
                    </a:lnTo>
                    <a:lnTo>
                      <a:pt x="61" y="24"/>
                    </a:lnTo>
                    <a:lnTo>
                      <a:pt x="69" y="32"/>
                    </a:lnTo>
                    <a:lnTo>
                      <a:pt x="76" y="41"/>
                    </a:lnTo>
                    <a:lnTo>
                      <a:pt x="80" y="52"/>
                    </a:lnTo>
                    <a:lnTo>
                      <a:pt x="80" y="52"/>
                    </a:lnTo>
                    <a:lnTo>
                      <a:pt x="83" y="52"/>
                    </a:lnTo>
                    <a:lnTo>
                      <a:pt x="83" y="52"/>
                    </a:lnTo>
                    <a:lnTo>
                      <a:pt x="95" y="53"/>
                    </a:lnTo>
                    <a:lnTo>
                      <a:pt x="106" y="56"/>
                    </a:lnTo>
                    <a:lnTo>
                      <a:pt x="116" y="62"/>
                    </a:lnTo>
                    <a:lnTo>
                      <a:pt x="125" y="69"/>
                    </a:lnTo>
                    <a:lnTo>
                      <a:pt x="133" y="78"/>
                    </a:lnTo>
                    <a:lnTo>
                      <a:pt x="139" y="88"/>
                    </a:lnTo>
                    <a:lnTo>
                      <a:pt x="142" y="99"/>
                    </a:lnTo>
                    <a:lnTo>
                      <a:pt x="143" y="112"/>
                    </a:lnTo>
                    <a:lnTo>
                      <a:pt x="143" y="112"/>
                    </a:lnTo>
                    <a:lnTo>
                      <a:pt x="142" y="121"/>
                    </a:lnTo>
                    <a:lnTo>
                      <a:pt x="140" y="130"/>
                    </a:lnTo>
                    <a:lnTo>
                      <a:pt x="137" y="138"/>
                    </a:lnTo>
                    <a:lnTo>
                      <a:pt x="132" y="145"/>
                    </a:lnTo>
                    <a:lnTo>
                      <a:pt x="126" y="152"/>
                    </a:lnTo>
                    <a:lnTo>
                      <a:pt x="120" y="159"/>
                    </a:lnTo>
                    <a:lnTo>
                      <a:pt x="113" y="164"/>
                    </a:lnTo>
                    <a:lnTo>
                      <a:pt x="105" y="167"/>
                    </a:lnTo>
                    <a:lnTo>
                      <a:pt x="105" y="167"/>
                    </a:lnTo>
                    <a:lnTo>
                      <a:pt x="115" y="165"/>
                    </a:lnTo>
                    <a:lnTo>
                      <a:pt x="125" y="161"/>
                    </a:lnTo>
                    <a:lnTo>
                      <a:pt x="136" y="156"/>
                    </a:lnTo>
                    <a:lnTo>
                      <a:pt x="143" y="148"/>
                    </a:lnTo>
                    <a:lnTo>
                      <a:pt x="149" y="140"/>
                    </a:lnTo>
                    <a:lnTo>
                      <a:pt x="155" y="130"/>
                    </a:lnTo>
                    <a:lnTo>
                      <a:pt x="157" y="119"/>
                    </a:lnTo>
                    <a:lnTo>
                      <a:pt x="158" y="108"/>
                    </a:lnTo>
                    <a:lnTo>
                      <a:pt x="158" y="108"/>
                    </a:lnTo>
                    <a:lnTo>
                      <a:pt x="157" y="96"/>
                    </a:lnTo>
                    <a:lnTo>
                      <a:pt x="154" y="84"/>
                    </a:lnTo>
                    <a:lnTo>
                      <a:pt x="148" y="74"/>
                    </a:lnTo>
                    <a:lnTo>
                      <a:pt x="141" y="65"/>
                    </a:lnTo>
                    <a:lnTo>
                      <a:pt x="132" y="58"/>
                    </a:lnTo>
                    <a:lnTo>
                      <a:pt x="122" y="53"/>
                    </a:lnTo>
                    <a:lnTo>
                      <a:pt x="111" y="49"/>
                    </a:lnTo>
                    <a:lnTo>
                      <a:pt x="98" y="48"/>
                    </a:lnTo>
                    <a:lnTo>
                      <a:pt x="98" y="48"/>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205" name="Freeform 440"/>
              <p:cNvSpPr>
                <a:spLocks/>
              </p:cNvSpPr>
              <p:nvPr/>
            </p:nvSpPr>
            <p:spPr bwMode="auto">
              <a:xfrm>
                <a:off x="5514296" y="1587944"/>
                <a:ext cx="339725" cy="266700"/>
              </a:xfrm>
              <a:custGeom>
                <a:avLst/>
                <a:gdLst>
                  <a:gd name="T0" fmla="*/ 208 w 214"/>
                  <a:gd name="T1" fmla="*/ 164 h 168"/>
                  <a:gd name="T2" fmla="*/ 66 w 214"/>
                  <a:gd name="T3" fmla="*/ 164 h 168"/>
                  <a:gd name="T4" fmla="*/ 66 w 214"/>
                  <a:gd name="T5" fmla="*/ 164 h 168"/>
                  <a:gd name="T6" fmla="*/ 55 w 214"/>
                  <a:gd name="T7" fmla="*/ 163 h 168"/>
                  <a:gd name="T8" fmla="*/ 46 w 214"/>
                  <a:gd name="T9" fmla="*/ 160 h 168"/>
                  <a:gd name="T10" fmla="*/ 37 w 214"/>
                  <a:gd name="T11" fmla="*/ 155 h 168"/>
                  <a:gd name="T12" fmla="*/ 30 w 214"/>
                  <a:gd name="T13" fmla="*/ 149 h 168"/>
                  <a:gd name="T14" fmla="*/ 24 w 214"/>
                  <a:gd name="T15" fmla="*/ 141 h 168"/>
                  <a:gd name="T16" fmla="*/ 19 w 214"/>
                  <a:gd name="T17" fmla="*/ 134 h 168"/>
                  <a:gd name="T18" fmla="*/ 17 w 214"/>
                  <a:gd name="T19" fmla="*/ 123 h 168"/>
                  <a:gd name="T20" fmla="*/ 16 w 214"/>
                  <a:gd name="T21" fmla="*/ 113 h 168"/>
                  <a:gd name="T22" fmla="*/ 16 w 214"/>
                  <a:gd name="T23" fmla="*/ 113 h 168"/>
                  <a:gd name="T24" fmla="*/ 17 w 214"/>
                  <a:gd name="T25" fmla="*/ 104 h 168"/>
                  <a:gd name="T26" fmla="*/ 19 w 214"/>
                  <a:gd name="T27" fmla="*/ 96 h 168"/>
                  <a:gd name="T28" fmla="*/ 23 w 214"/>
                  <a:gd name="T29" fmla="*/ 88 h 168"/>
                  <a:gd name="T30" fmla="*/ 27 w 214"/>
                  <a:gd name="T31" fmla="*/ 82 h 168"/>
                  <a:gd name="T32" fmla="*/ 34 w 214"/>
                  <a:gd name="T33" fmla="*/ 75 h 168"/>
                  <a:gd name="T34" fmla="*/ 41 w 214"/>
                  <a:gd name="T35" fmla="*/ 70 h 168"/>
                  <a:gd name="T36" fmla="*/ 49 w 214"/>
                  <a:gd name="T37" fmla="*/ 67 h 168"/>
                  <a:gd name="T38" fmla="*/ 58 w 214"/>
                  <a:gd name="T39" fmla="*/ 65 h 168"/>
                  <a:gd name="T40" fmla="*/ 58 w 214"/>
                  <a:gd name="T41" fmla="*/ 65 h 168"/>
                  <a:gd name="T42" fmla="*/ 59 w 214"/>
                  <a:gd name="T43" fmla="*/ 53 h 168"/>
                  <a:gd name="T44" fmla="*/ 63 w 214"/>
                  <a:gd name="T45" fmla="*/ 43 h 168"/>
                  <a:gd name="T46" fmla="*/ 68 w 214"/>
                  <a:gd name="T47" fmla="*/ 34 h 168"/>
                  <a:gd name="T48" fmla="*/ 73 w 214"/>
                  <a:gd name="T49" fmla="*/ 25 h 168"/>
                  <a:gd name="T50" fmla="*/ 81 w 214"/>
                  <a:gd name="T51" fmla="*/ 17 h 168"/>
                  <a:gd name="T52" fmla="*/ 89 w 214"/>
                  <a:gd name="T53" fmla="*/ 10 h 168"/>
                  <a:gd name="T54" fmla="*/ 98 w 214"/>
                  <a:gd name="T55" fmla="*/ 5 h 168"/>
                  <a:gd name="T56" fmla="*/ 109 w 214"/>
                  <a:gd name="T57" fmla="*/ 0 h 168"/>
                  <a:gd name="T58" fmla="*/ 109 w 214"/>
                  <a:gd name="T59" fmla="*/ 0 h 168"/>
                  <a:gd name="T60" fmla="*/ 96 w 214"/>
                  <a:gd name="T61" fmla="*/ 3 h 168"/>
                  <a:gd name="T62" fmla="*/ 84 w 214"/>
                  <a:gd name="T63" fmla="*/ 8 h 168"/>
                  <a:gd name="T64" fmla="*/ 73 w 214"/>
                  <a:gd name="T65" fmla="*/ 15 h 168"/>
                  <a:gd name="T66" fmla="*/ 63 w 214"/>
                  <a:gd name="T67" fmla="*/ 23 h 168"/>
                  <a:gd name="T68" fmla="*/ 55 w 214"/>
                  <a:gd name="T69" fmla="*/ 33 h 168"/>
                  <a:gd name="T70" fmla="*/ 49 w 214"/>
                  <a:gd name="T71" fmla="*/ 43 h 168"/>
                  <a:gd name="T72" fmla="*/ 44 w 214"/>
                  <a:gd name="T73" fmla="*/ 55 h 168"/>
                  <a:gd name="T74" fmla="*/ 42 w 214"/>
                  <a:gd name="T75" fmla="*/ 68 h 168"/>
                  <a:gd name="T76" fmla="*/ 42 w 214"/>
                  <a:gd name="T77" fmla="*/ 68 h 168"/>
                  <a:gd name="T78" fmla="*/ 33 w 214"/>
                  <a:gd name="T79" fmla="*/ 70 h 168"/>
                  <a:gd name="T80" fmla="*/ 25 w 214"/>
                  <a:gd name="T81" fmla="*/ 74 h 168"/>
                  <a:gd name="T82" fmla="*/ 18 w 214"/>
                  <a:gd name="T83" fmla="*/ 79 h 168"/>
                  <a:gd name="T84" fmla="*/ 12 w 214"/>
                  <a:gd name="T85" fmla="*/ 85 h 168"/>
                  <a:gd name="T86" fmla="*/ 7 w 214"/>
                  <a:gd name="T87" fmla="*/ 92 h 168"/>
                  <a:gd name="T88" fmla="*/ 3 w 214"/>
                  <a:gd name="T89" fmla="*/ 100 h 168"/>
                  <a:gd name="T90" fmla="*/ 1 w 214"/>
                  <a:gd name="T91" fmla="*/ 109 h 168"/>
                  <a:gd name="T92" fmla="*/ 0 w 214"/>
                  <a:gd name="T93" fmla="*/ 118 h 168"/>
                  <a:gd name="T94" fmla="*/ 0 w 214"/>
                  <a:gd name="T95" fmla="*/ 118 h 168"/>
                  <a:gd name="T96" fmla="*/ 1 w 214"/>
                  <a:gd name="T97" fmla="*/ 128 h 168"/>
                  <a:gd name="T98" fmla="*/ 4 w 214"/>
                  <a:gd name="T99" fmla="*/ 137 h 168"/>
                  <a:gd name="T100" fmla="*/ 9 w 214"/>
                  <a:gd name="T101" fmla="*/ 145 h 168"/>
                  <a:gd name="T102" fmla="*/ 15 w 214"/>
                  <a:gd name="T103" fmla="*/ 153 h 168"/>
                  <a:gd name="T104" fmla="*/ 23 w 214"/>
                  <a:gd name="T105" fmla="*/ 158 h 168"/>
                  <a:gd name="T106" fmla="*/ 30 w 214"/>
                  <a:gd name="T107" fmla="*/ 163 h 168"/>
                  <a:gd name="T108" fmla="*/ 40 w 214"/>
                  <a:gd name="T109" fmla="*/ 166 h 168"/>
                  <a:gd name="T110" fmla="*/ 50 w 214"/>
                  <a:gd name="T111" fmla="*/ 168 h 168"/>
                  <a:gd name="T112" fmla="*/ 192 w 214"/>
                  <a:gd name="T113" fmla="*/ 168 h 168"/>
                  <a:gd name="T114" fmla="*/ 192 w 214"/>
                  <a:gd name="T115" fmla="*/ 168 h 168"/>
                  <a:gd name="T116" fmla="*/ 204 w 214"/>
                  <a:gd name="T117" fmla="*/ 166 h 168"/>
                  <a:gd name="T118" fmla="*/ 214 w 214"/>
                  <a:gd name="T119" fmla="*/ 163 h 168"/>
                  <a:gd name="T120" fmla="*/ 214 w 214"/>
                  <a:gd name="T121" fmla="*/ 163 h 168"/>
                  <a:gd name="T122" fmla="*/ 208 w 214"/>
                  <a:gd name="T123" fmla="*/ 164 h 168"/>
                  <a:gd name="T124" fmla="*/ 208 w 214"/>
                  <a:gd name="T125" fmla="*/ 1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4" h="168">
                    <a:moveTo>
                      <a:pt x="208" y="164"/>
                    </a:moveTo>
                    <a:lnTo>
                      <a:pt x="66" y="164"/>
                    </a:lnTo>
                    <a:lnTo>
                      <a:pt x="66" y="164"/>
                    </a:lnTo>
                    <a:lnTo>
                      <a:pt x="55" y="163"/>
                    </a:lnTo>
                    <a:lnTo>
                      <a:pt x="46" y="160"/>
                    </a:lnTo>
                    <a:lnTo>
                      <a:pt x="37" y="155"/>
                    </a:lnTo>
                    <a:lnTo>
                      <a:pt x="30" y="149"/>
                    </a:lnTo>
                    <a:lnTo>
                      <a:pt x="24" y="141"/>
                    </a:lnTo>
                    <a:lnTo>
                      <a:pt x="19" y="134"/>
                    </a:lnTo>
                    <a:lnTo>
                      <a:pt x="17" y="123"/>
                    </a:lnTo>
                    <a:lnTo>
                      <a:pt x="16" y="113"/>
                    </a:lnTo>
                    <a:lnTo>
                      <a:pt x="16" y="113"/>
                    </a:lnTo>
                    <a:lnTo>
                      <a:pt x="17" y="104"/>
                    </a:lnTo>
                    <a:lnTo>
                      <a:pt x="19" y="96"/>
                    </a:lnTo>
                    <a:lnTo>
                      <a:pt x="23" y="88"/>
                    </a:lnTo>
                    <a:lnTo>
                      <a:pt x="27" y="82"/>
                    </a:lnTo>
                    <a:lnTo>
                      <a:pt x="34" y="75"/>
                    </a:lnTo>
                    <a:lnTo>
                      <a:pt x="41" y="70"/>
                    </a:lnTo>
                    <a:lnTo>
                      <a:pt x="49" y="67"/>
                    </a:lnTo>
                    <a:lnTo>
                      <a:pt x="58" y="65"/>
                    </a:lnTo>
                    <a:lnTo>
                      <a:pt x="58" y="65"/>
                    </a:lnTo>
                    <a:lnTo>
                      <a:pt x="59" y="53"/>
                    </a:lnTo>
                    <a:lnTo>
                      <a:pt x="63" y="43"/>
                    </a:lnTo>
                    <a:lnTo>
                      <a:pt x="68" y="34"/>
                    </a:lnTo>
                    <a:lnTo>
                      <a:pt x="73" y="25"/>
                    </a:lnTo>
                    <a:lnTo>
                      <a:pt x="81" y="17"/>
                    </a:lnTo>
                    <a:lnTo>
                      <a:pt x="89" y="10"/>
                    </a:lnTo>
                    <a:lnTo>
                      <a:pt x="98" y="5"/>
                    </a:lnTo>
                    <a:lnTo>
                      <a:pt x="109" y="0"/>
                    </a:lnTo>
                    <a:lnTo>
                      <a:pt x="109" y="0"/>
                    </a:lnTo>
                    <a:lnTo>
                      <a:pt x="96" y="3"/>
                    </a:lnTo>
                    <a:lnTo>
                      <a:pt x="84" y="8"/>
                    </a:lnTo>
                    <a:lnTo>
                      <a:pt x="73" y="15"/>
                    </a:lnTo>
                    <a:lnTo>
                      <a:pt x="63" y="23"/>
                    </a:lnTo>
                    <a:lnTo>
                      <a:pt x="55" y="33"/>
                    </a:lnTo>
                    <a:lnTo>
                      <a:pt x="49" y="43"/>
                    </a:lnTo>
                    <a:lnTo>
                      <a:pt x="44" y="55"/>
                    </a:lnTo>
                    <a:lnTo>
                      <a:pt x="42" y="68"/>
                    </a:lnTo>
                    <a:lnTo>
                      <a:pt x="42" y="68"/>
                    </a:lnTo>
                    <a:lnTo>
                      <a:pt x="33" y="70"/>
                    </a:lnTo>
                    <a:lnTo>
                      <a:pt x="25" y="74"/>
                    </a:lnTo>
                    <a:lnTo>
                      <a:pt x="18" y="79"/>
                    </a:lnTo>
                    <a:lnTo>
                      <a:pt x="12" y="85"/>
                    </a:lnTo>
                    <a:lnTo>
                      <a:pt x="7" y="92"/>
                    </a:lnTo>
                    <a:lnTo>
                      <a:pt x="3" y="100"/>
                    </a:lnTo>
                    <a:lnTo>
                      <a:pt x="1" y="109"/>
                    </a:lnTo>
                    <a:lnTo>
                      <a:pt x="0" y="118"/>
                    </a:lnTo>
                    <a:lnTo>
                      <a:pt x="0" y="118"/>
                    </a:lnTo>
                    <a:lnTo>
                      <a:pt x="1" y="128"/>
                    </a:lnTo>
                    <a:lnTo>
                      <a:pt x="4" y="137"/>
                    </a:lnTo>
                    <a:lnTo>
                      <a:pt x="9" y="145"/>
                    </a:lnTo>
                    <a:lnTo>
                      <a:pt x="15" y="153"/>
                    </a:lnTo>
                    <a:lnTo>
                      <a:pt x="23" y="158"/>
                    </a:lnTo>
                    <a:lnTo>
                      <a:pt x="30" y="163"/>
                    </a:lnTo>
                    <a:lnTo>
                      <a:pt x="40" y="166"/>
                    </a:lnTo>
                    <a:lnTo>
                      <a:pt x="50" y="168"/>
                    </a:lnTo>
                    <a:lnTo>
                      <a:pt x="192" y="168"/>
                    </a:lnTo>
                    <a:lnTo>
                      <a:pt x="192" y="168"/>
                    </a:lnTo>
                    <a:lnTo>
                      <a:pt x="204" y="166"/>
                    </a:lnTo>
                    <a:lnTo>
                      <a:pt x="214" y="163"/>
                    </a:lnTo>
                    <a:lnTo>
                      <a:pt x="214" y="163"/>
                    </a:lnTo>
                    <a:lnTo>
                      <a:pt x="208" y="164"/>
                    </a:lnTo>
                    <a:lnTo>
                      <a:pt x="208" y="164"/>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grpSp>
        <p:grpSp>
          <p:nvGrpSpPr>
            <p:cNvPr id="6" name="组合 87"/>
            <p:cNvGrpSpPr/>
            <p:nvPr/>
          </p:nvGrpSpPr>
          <p:grpSpPr>
            <a:xfrm>
              <a:off x="6644902" y="1735587"/>
              <a:ext cx="512159" cy="408214"/>
              <a:chOff x="5174571" y="1581594"/>
              <a:chExt cx="1050925" cy="660401"/>
            </a:xfrm>
          </p:grpSpPr>
          <p:sp>
            <p:nvSpPr>
              <p:cNvPr id="196" name="Freeform 431"/>
              <p:cNvSpPr>
                <a:spLocks noEditPoints="1"/>
              </p:cNvSpPr>
              <p:nvPr/>
            </p:nvSpPr>
            <p:spPr bwMode="auto">
              <a:xfrm>
                <a:off x="5174571" y="1932432"/>
                <a:ext cx="1050925" cy="309563"/>
              </a:xfrm>
              <a:custGeom>
                <a:avLst/>
                <a:gdLst>
                  <a:gd name="T0" fmla="*/ 0 w 662"/>
                  <a:gd name="T1" fmla="*/ 16 h 195"/>
                  <a:gd name="T2" fmla="*/ 18 w 662"/>
                  <a:gd name="T3" fmla="*/ 195 h 195"/>
                  <a:gd name="T4" fmla="*/ 662 w 662"/>
                  <a:gd name="T5" fmla="*/ 178 h 195"/>
                  <a:gd name="T6" fmla="*/ 643 w 662"/>
                  <a:gd name="T7" fmla="*/ 0 h 195"/>
                  <a:gd name="T8" fmla="*/ 579 w 662"/>
                  <a:gd name="T9" fmla="*/ 17 h 195"/>
                  <a:gd name="T10" fmla="*/ 506 w 662"/>
                  <a:gd name="T11" fmla="*/ 63 h 195"/>
                  <a:gd name="T12" fmla="*/ 501 w 662"/>
                  <a:gd name="T13" fmla="*/ 76 h 195"/>
                  <a:gd name="T14" fmla="*/ 602 w 662"/>
                  <a:gd name="T15" fmla="*/ 117 h 195"/>
                  <a:gd name="T16" fmla="*/ 501 w 662"/>
                  <a:gd name="T17" fmla="*/ 118 h 195"/>
                  <a:gd name="T18" fmla="*/ 421 w 662"/>
                  <a:gd name="T19" fmla="*/ 16 h 195"/>
                  <a:gd name="T20" fmla="*/ 446 w 662"/>
                  <a:gd name="T21" fmla="*/ 61 h 195"/>
                  <a:gd name="T22" fmla="*/ 346 w 662"/>
                  <a:gd name="T23" fmla="*/ 78 h 195"/>
                  <a:gd name="T24" fmla="*/ 426 w 662"/>
                  <a:gd name="T25" fmla="*/ 76 h 195"/>
                  <a:gd name="T26" fmla="*/ 351 w 662"/>
                  <a:gd name="T27" fmla="*/ 120 h 195"/>
                  <a:gd name="T28" fmla="*/ 194 w 662"/>
                  <a:gd name="T29" fmla="*/ 17 h 195"/>
                  <a:gd name="T30" fmla="*/ 292 w 662"/>
                  <a:gd name="T31" fmla="*/ 59 h 195"/>
                  <a:gd name="T32" fmla="*/ 192 w 662"/>
                  <a:gd name="T33" fmla="*/ 59 h 195"/>
                  <a:gd name="T34" fmla="*/ 266 w 662"/>
                  <a:gd name="T35" fmla="*/ 74 h 195"/>
                  <a:gd name="T36" fmla="*/ 289 w 662"/>
                  <a:gd name="T37" fmla="*/ 120 h 195"/>
                  <a:gd name="T38" fmla="*/ 37 w 662"/>
                  <a:gd name="T39" fmla="*/ 21 h 195"/>
                  <a:gd name="T40" fmla="*/ 117 w 662"/>
                  <a:gd name="T41" fmla="*/ 21 h 195"/>
                  <a:gd name="T42" fmla="*/ 39 w 662"/>
                  <a:gd name="T43" fmla="*/ 61 h 195"/>
                  <a:gd name="T44" fmla="*/ 42 w 662"/>
                  <a:gd name="T45" fmla="*/ 74 h 195"/>
                  <a:gd name="T46" fmla="*/ 137 w 662"/>
                  <a:gd name="T47" fmla="*/ 118 h 195"/>
                  <a:gd name="T48" fmla="*/ 37 w 662"/>
                  <a:gd name="T49" fmla="*/ 78 h 195"/>
                  <a:gd name="T50" fmla="*/ 37 w 662"/>
                  <a:gd name="T51" fmla="*/ 136 h 195"/>
                  <a:gd name="T52" fmla="*/ 117 w 662"/>
                  <a:gd name="T53" fmla="*/ 136 h 195"/>
                  <a:gd name="T54" fmla="*/ 161 w 662"/>
                  <a:gd name="T55" fmla="*/ 171 h 195"/>
                  <a:gd name="T56" fmla="*/ 130 w 662"/>
                  <a:gd name="T57" fmla="*/ 137 h 195"/>
                  <a:gd name="T58" fmla="*/ 161 w 662"/>
                  <a:gd name="T59" fmla="*/ 115 h 195"/>
                  <a:gd name="T60" fmla="*/ 130 w 662"/>
                  <a:gd name="T61" fmla="*/ 80 h 195"/>
                  <a:gd name="T62" fmla="*/ 161 w 662"/>
                  <a:gd name="T63" fmla="*/ 57 h 195"/>
                  <a:gd name="T64" fmla="*/ 130 w 662"/>
                  <a:gd name="T65" fmla="*/ 22 h 195"/>
                  <a:gd name="T66" fmla="*/ 196 w 662"/>
                  <a:gd name="T67" fmla="*/ 178 h 195"/>
                  <a:gd name="T68" fmla="*/ 194 w 662"/>
                  <a:gd name="T69" fmla="*/ 133 h 195"/>
                  <a:gd name="T70" fmla="*/ 292 w 662"/>
                  <a:gd name="T71" fmla="*/ 175 h 195"/>
                  <a:gd name="T72" fmla="*/ 313 w 662"/>
                  <a:gd name="T73" fmla="*/ 173 h 195"/>
                  <a:gd name="T74" fmla="*/ 313 w 662"/>
                  <a:gd name="T75" fmla="*/ 136 h 195"/>
                  <a:gd name="T76" fmla="*/ 313 w 662"/>
                  <a:gd name="T77" fmla="*/ 116 h 195"/>
                  <a:gd name="T78" fmla="*/ 313 w 662"/>
                  <a:gd name="T79" fmla="*/ 78 h 195"/>
                  <a:gd name="T80" fmla="*/ 313 w 662"/>
                  <a:gd name="T81" fmla="*/ 58 h 195"/>
                  <a:gd name="T82" fmla="*/ 313 w 662"/>
                  <a:gd name="T83" fmla="*/ 21 h 195"/>
                  <a:gd name="T84" fmla="*/ 347 w 662"/>
                  <a:gd name="T85" fmla="*/ 177 h 195"/>
                  <a:gd name="T86" fmla="*/ 421 w 662"/>
                  <a:gd name="T87" fmla="*/ 132 h 195"/>
                  <a:gd name="T88" fmla="*/ 446 w 662"/>
                  <a:gd name="T89" fmla="*/ 177 h 195"/>
                  <a:gd name="T90" fmla="*/ 458 w 662"/>
                  <a:gd name="T91" fmla="*/ 173 h 195"/>
                  <a:gd name="T92" fmla="*/ 470 w 662"/>
                  <a:gd name="T93" fmla="*/ 137 h 195"/>
                  <a:gd name="T94" fmla="*/ 458 w 662"/>
                  <a:gd name="T95" fmla="*/ 116 h 195"/>
                  <a:gd name="T96" fmla="*/ 470 w 662"/>
                  <a:gd name="T97" fmla="*/ 80 h 195"/>
                  <a:gd name="T98" fmla="*/ 458 w 662"/>
                  <a:gd name="T99" fmla="*/ 58 h 195"/>
                  <a:gd name="T100" fmla="*/ 470 w 662"/>
                  <a:gd name="T101" fmla="*/ 22 h 195"/>
                  <a:gd name="T102" fmla="*/ 501 w 662"/>
                  <a:gd name="T103" fmla="*/ 175 h 195"/>
                  <a:gd name="T104" fmla="*/ 579 w 662"/>
                  <a:gd name="T105" fmla="*/ 133 h 195"/>
                  <a:gd name="T106" fmla="*/ 598 w 662"/>
                  <a:gd name="T107" fmla="*/ 178 h 195"/>
                  <a:gd name="T108" fmla="*/ 594 w 662"/>
                  <a:gd name="T109" fmla="*/ 137 h 195"/>
                  <a:gd name="T110" fmla="*/ 625 w 662"/>
                  <a:gd name="T111" fmla="*/ 171 h 195"/>
                  <a:gd name="T112" fmla="*/ 594 w 662"/>
                  <a:gd name="T113" fmla="*/ 80 h 195"/>
                  <a:gd name="T114" fmla="*/ 625 w 662"/>
                  <a:gd name="T115" fmla="*/ 115 h 195"/>
                  <a:gd name="T116" fmla="*/ 594 w 662"/>
                  <a:gd name="T117" fmla="*/ 22 h 195"/>
                  <a:gd name="T118" fmla="*/ 625 w 662"/>
                  <a:gd name="T119" fmla="*/ 5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195">
                    <a:moveTo>
                      <a:pt x="643" y="0"/>
                    </a:moveTo>
                    <a:lnTo>
                      <a:pt x="18" y="0"/>
                    </a:lnTo>
                    <a:lnTo>
                      <a:pt x="18" y="0"/>
                    </a:lnTo>
                    <a:lnTo>
                      <a:pt x="11" y="1"/>
                    </a:lnTo>
                    <a:lnTo>
                      <a:pt x="6" y="5"/>
                    </a:lnTo>
                    <a:lnTo>
                      <a:pt x="1" y="9"/>
                    </a:lnTo>
                    <a:lnTo>
                      <a:pt x="0" y="13"/>
                    </a:lnTo>
                    <a:lnTo>
                      <a:pt x="0" y="16"/>
                    </a:lnTo>
                    <a:lnTo>
                      <a:pt x="0" y="178"/>
                    </a:lnTo>
                    <a:lnTo>
                      <a:pt x="0" y="178"/>
                    </a:lnTo>
                    <a:lnTo>
                      <a:pt x="0" y="181"/>
                    </a:lnTo>
                    <a:lnTo>
                      <a:pt x="1" y="185"/>
                    </a:lnTo>
                    <a:lnTo>
                      <a:pt x="6" y="190"/>
                    </a:lnTo>
                    <a:lnTo>
                      <a:pt x="11" y="194"/>
                    </a:lnTo>
                    <a:lnTo>
                      <a:pt x="15" y="195"/>
                    </a:lnTo>
                    <a:lnTo>
                      <a:pt x="18" y="195"/>
                    </a:lnTo>
                    <a:lnTo>
                      <a:pt x="643" y="195"/>
                    </a:lnTo>
                    <a:lnTo>
                      <a:pt x="643" y="195"/>
                    </a:lnTo>
                    <a:lnTo>
                      <a:pt x="646" y="195"/>
                    </a:lnTo>
                    <a:lnTo>
                      <a:pt x="651" y="194"/>
                    </a:lnTo>
                    <a:lnTo>
                      <a:pt x="656" y="190"/>
                    </a:lnTo>
                    <a:lnTo>
                      <a:pt x="660" y="185"/>
                    </a:lnTo>
                    <a:lnTo>
                      <a:pt x="661" y="181"/>
                    </a:lnTo>
                    <a:lnTo>
                      <a:pt x="662" y="178"/>
                    </a:lnTo>
                    <a:lnTo>
                      <a:pt x="662" y="16"/>
                    </a:lnTo>
                    <a:lnTo>
                      <a:pt x="662" y="16"/>
                    </a:lnTo>
                    <a:lnTo>
                      <a:pt x="661" y="13"/>
                    </a:lnTo>
                    <a:lnTo>
                      <a:pt x="660" y="10"/>
                    </a:lnTo>
                    <a:lnTo>
                      <a:pt x="656" y="5"/>
                    </a:lnTo>
                    <a:lnTo>
                      <a:pt x="651" y="1"/>
                    </a:lnTo>
                    <a:lnTo>
                      <a:pt x="643" y="0"/>
                    </a:lnTo>
                    <a:lnTo>
                      <a:pt x="643" y="0"/>
                    </a:lnTo>
                    <a:close/>
                    <a:moveTo>
                      <a:pt x="501" y="21"/>
                    </a:moveTo>
                    <a:lnTo>
                      <a:pt x="501" y="21"/>
                    </a:lnTo>
                    <a:lnTo>
                      <a:pt x="501" y="18"/>
                    </a:lnTo>
                    <a:lnTo>
                      <a:pt x="502" y="17"/>
                    </a:lnTo>
                    <a:lnTo>
                      <a:pt x="506" y="16"/>
                    </a:lnTo>
                    <a:lnTo>
                      <a:pt x="575" y="16"/>
                    </a:lnTo>
                    <a:lnTo>
                      <a:pt x="575" y="16"/>
                    </a:lnTo>
                    <a:lnTo>
                      <a:pt x="579" y="17"/>
                    </a:lnTo>
                    <a:lnTo>
                      <a:pt x="581" y="18"/>
                    </a:lnTo>
                    <a:lnTo>
                      <a:pt x="581" y="21"/>
                    </a:lnTo>
                    <a:lnTo>
                      <a:pt x="602" y="59"/>
                    </a:lnTo>
                    <a:lnTo>
                      <a:pt x="602" y="59"/>
                    </a:lnTo>
                    <a:lnTo>
                      <a:pt x="602" y="60"/>
                    </a:lnTo>
                    <a:lnTo>
                      <a:pt x="601" y="61"/>
                    </a:lnTo>
                    <a:lnTo>
                      <a:pt x="598" y="63"/>
                    </a:lnTo>
                    <a:lnTo>
                      <a:pt x="506" y="63"/>
                    </a:lnTo>
                    <a:lnTo>
                      <a:pt x="506" y="63"/>
                    </a:lnTo>
                    <a:lnTo>
                      <a:pt x="502" y="61"/>
                    </a:lnTo>
                    <a:lnTo>
                      <a:pt x="501" y="60"/>
                    </a:lnTo>
                    <a:lnTo>
                      <a:pt x="501" y="59"/>
                    </a:lnTo>
                    <a:lnTo>
                      <a:pt x="501" y="21"/>
                    </a:lnTo>
                    <a:close/>
                    <a:moveTo>
                      <a:pt x="501" y="78"/>
                    </a:moveTo>
                    <a:lnTo>
                      <a:pt x="501" y="78"/>
                    </a:lnTo>
                    <a:lnTo>
                      <a:pt x="501" y="76"/>
                    </a:lnTo>
                    <a:lnTo>
                      <a:pt x="502" y="75"/>
                    </a:lnTo>
                    <a:lnTo>
                      <a:pt x="506" y="74"/>
                    </a:lnTo>
                    <a:lnTo>
                      <a:pt x="575" y="74"/>
                    </a:lnTo>
                    <a:lnTo>
                      <a:pt x="575" y="74"/>
                    </a:lnTo>
                    <a:lnTo>
                      <a:pt x="579" y="75"/>
                    </a:lnTo>
                    <a:lnTo>
                      <a:pt x="581" y="76"/>
                    </a:lnTo>
                    <a:lnTo>
                      <a:pt x="581" y="78"/>
                    </a:lnTo>
                    <a:lnTo>
                      <a:pt x="602" y="117"/>
                    </a:lnTo>
                    <a:lnTo>
                      <a:pt x="602" y="117"/>
                    </a:lnTo>
                    <a:lnTo>
                      <a:pt x="602" y="118"/>
                    </a:lnTo>
                    <a:lnTo>
                      <a:pt x="601" y="119"/>
                    </a:lnTo>
                    <a:lnTo>
                      <a:pt x="598" y="120"/>
                    </a:lnTo>
                    <a:lnTo>
                      <a:pt x="506" y="120"/>
                    </a:lnTo>
                    <a:lnTo>
                      <a:pt x="506" y="120"/>
                    </a:lnTo>
                    <a:lnTo>
                      <a:pt x="502" y="119"/>
                    </a:lnTo>
                    <a:lnTo>
                      <a:pt x="501" y="118"/>
                    </a:lnTo>
                    <a:lnTo>
                      <a:pt x="501" y="117"/>
                    </a:lnTo>
                    <a:lnTo>
                      <a:pt x="501" y="78"/>
                    </a:lnTo>
                    <a:close/>
                    <a:moveTo>
                      <a:pt x="346" y="21"/>
                    </a:moveTo>
                    <a:lnTo>
                      <a:pt x="346" y="21"/>
                    </a:lnTo>
                    <a:lnTo>
                      <a:pt x="347" y="18"/>
                    </a:lnTo>
                    <a:lnTo>
                      <a:pt x="347" y="17"/>
                    </a:lnTo>
                    <a:lnTo>
                      <a:pt x="351" y="16"/>
                    </a:lnTo>
                    <a:lnTo>
                      <a:pt x="421" y="16"/>
                    </a:lnTo>
                    <a:lnTo>
                      <a:pt x="421" y="16"/>
                    </a:lnTo>
                    <a:lnTo>
                      <a:pt x="424" y="17"/>
                    </a:lnTo>
                    <a:lnTo>
                      <a:pt x="426" y="18"/>
                    </a:lnTo>
                    <a:lnTo>
                      <a:pt x="427" y="21"/>
                    </a:lnTo>
                    <a:lnTo>
                      <a:pt x="447" y="59"/>
                    </a:lnTo>
                    <a:lnTo>
                      <a:pt x="447" y="59"/>
                    </a:lnTo>
                    <a:lnTo>
                      <a:pt x="447" y="60"/>
                    </a:lnTo>
                    <a:lnTo>
                      <a:pt x="446" y="61"/>
                    </a:lnTo>
                    <a:lnTo>
                      <a:pt x="442" y="63"/>
                    </a:lnTo>
                    <a:lnTo>
                      <a:pt x="351" y="63"/>
                    </a:lnTo>
                    <a:lnTo>
                      <a:pt x="351" y="63"/>
                    </a:lnTo>
                    <a:lnTo>
                      <a:pt x="347" y="61"/>
                    </a:lnTo>
                    <a:lnTo>
                      <a:pt x="347" y="60"/>
                    </a:lnTo>
                    <a:lnTo>
                      <a:pt x="346" y="59"/>
                    </a:lnTo>
                    <a:lnTo>
                      <a:pt x="346" y="21"/>
                    </a:lnTo>
                    <a:close/>
                    <a:moveTo>
                      <a:pt x="346" y="78"/>
                    </a:moveTo>
                    <a:lnTo>
                      <a:pt x="346" y="78"/>
                    </a:lnTo>
                    <a:lnTo>
                      <a:pt x="347" y="76"/>
                    </a:lnTo>
                    <a:lnTo>
                      <a:pt x="347" y="75"/>
                    </a:lnTo>
                    <a:lnTo>
                      <a:pt x="351" y="74"/>
                    </a:lnTo>
                    <a:lnTo>
                      <a:pt x="421" y="74"/>
                    </a:lnTo>
                    <a:lnTo>
                      <a:pt x="421" y="74"/>
                    </a:lnTo>
                    <a:lnTo>
                      <a:pt x="424" y="75"/>
                    </a:lnTo>
                    <a:lnTo>
                      <a:pt x="426" y="76"/>
                    </a:lnTo>
                    <a:lnTo>
                      <a:pt x="427" y="78"/>
                    </a:lnTo>
                    <a:lnTo>
                      <a:pt x="447" y="117"/>
                    </a:lnTo>
                    <a:lnTo>
                      <a:pt x="447" y="117"/>
                    </a:lnTo>
                    <a:lnTo>
                      <a:pt x="447" y="118"/>
                    </a:lnTo>
                    <a:lnTo>
                      <a:pt x="446" y="119"/>
                    </a:lnTo>
                    <a:lnTo>
                      <a:pt x="442" y="120"/>
                    </a:lnTo>
                    <a:lnTo>
                      <a:pt x="351" y="120"/>
                    </a:lnTo>
                    <a:lnTo>
                      <a:pt x="351" y="120"/>
                    </a:lnTo>
                    <a:lnTo>
                      <a:pt x="347" y="119"/>
                    </a:lnTo>
                    <a:lnTo>
                      <a:pt x="347" y="118"/>
                    </a:lnTo>
                    <a:lnTo>
                      <a:pt x="346" y="117"/>
                    </a:lnTo>
                    <a:lnTo>
                      <a:pt x="346" y="78"/>
                    </a:lnTo>
                    <a:close/>
                    <a:moveTo>
                      <a:pt x="192" y="21"/>
                    </a:moveTo>
                    <a:lnTo>
                      <a:pt x="192" y="21"/>
                    </a:lnTo>
                    <a:lnTo>
                      <a:pt x="192" y="18"/>
                    </a:lnTo>
                    <a:lnTo>
                      <a:pt x="194" y="17"/>
                    </a:lnTo>
                    <a:lnTo>
                      <a:pt x="196" y="16"/>
                    </a:lnTo>
                    <a:lnTo>
                      <a:pt x="266" y="16"/>
                    </a:lnTo>
                    <a:lnTo>
                      <a:pt x="266" y="16"/>
                    </a:lnTo>
                    <a:lnTo>
                      <a:pt x="269" y="17"/>
                    </a:lnTo>
                    <a:lnTo>
                      <a:pt x="272" y="18"/>
                    </a:lnTo>
                    <a:lnTo>
                      <a:pt x="272" y="21"/>
                    </a:lnTo>
                    <a:lnTo>
                      <a:pt x="292" y="59"/>
                    </a:lnTo>
                    <a:lnTo>
                      <a:pt x="292" y="59"/>
                    </a:lnTo>
                    <a:lnTo>
                      <a:pt x="292" y="60"/>
                    </a:lnTo>
                    <a:lnTo>
                      <a:pt x="291" y="61"/>
                    </a:lnTo>
                    <a:lnTo>
                      <a:pt x="289" y="63"/>
                    </a:lnTo>
                    <a:lnTo>
                      <a:pt x="196" y="63"/>
                    </a:lnTo>
                    <a:lnTo>
                      <a:pt x="196" y="63"/>
                    </a:lnTo>
                    <a:lnTo>
                      <a:pt x="194" y="61"/>
                    </a:lnTo>
                    <a:lnTo>
                      <a:pt x="192" y="60"/>
                    </a:lnTo>
                    <a:lnTo>
                      <a:pt x="192" y="59"/>
                    </a:lnTo>
                    <a:lnTo>
                      <a:pt x="192" y="21"/>
                    </a:lnTo>
                    <a:close/>
                    <a:moveTo>
                      <a:pt x="192" y="78"/>
                    </a:moveTo>
                    <a:lnTo>
                      <a:pt x="192" y="78"/>
                    </a:lnTo>
                    <a:lnTo>
                      <a:pt x="192" y="76"/>
                    </a:lnTo>
                    <a:lnTo>
                      <a:pt x="194" y="75"/>
                    </a:lnTo>
                    <a:lnTo>
                      <a:pt x="196" y="74"/>
                    </a:lnTo>
                    <a:lnTo>
                      <a:pt x="266" y="74"/>
                    </a:lnTo>
                    <a:lnTo>
                      <a:pt x="266" y="74"/>
                    </a:lnTo>
                    <a:lnTo>
                      <a:pt x="269" y="75"/>
                    </a:lnTo>
                    <a:lnTo>
                      <a:pt x="272" y="76"/>
                    </a:lnTo>
                    <a:lnTo>
                      <a:pt x="272" y="78"/>
                    </a:lnTo>
                    <a:lnTo>
                      <a:pt x="292" y="117"/>
                    </a:lnTo>
                    <a:lnTo>
                      <a:pt x="292" y="117"/>
                    </a:lnTo>
                    <a:lnTo>
                      <a:pt x="292" y="118"/>
                    </a:lnTo>
                    <a:lnTo>
                      <a:pt x="291" y="119"/>
                    </a:lnTo>
                    <a:lnTo>
                      <a:pt x="289" y="120"/>
                    </a:lnTo>
                    <a:lnTo>
                      <a:pt x="196" y="120"/>
                    </a:lnTo>
                    <a:lnTo>
                      <a:pt x="196" y="120"/>
                    </a:lnTo>
                    <a:lnTo>
                      <a:pt x="194" y="119"/>
                    </a:lnTo>
                    <a:lnTo>
                      <a:pt x="192" y="118"/>
                    </a:lnTo>
                    <a:lnTo>
                      <a:pt x="192" y="117"/>
                    </a:lnTo>
                    <a:lnTo>
                      <a:pt x="192" y="78"/>
                    </a:lnTo>
                    <a:close/>
                    <a:moveTo>
                      <a:pt x="37" y="21"/>
                    </a:moveTo>
                    <a:lnTo>
                      <a:pt x="37" y="21"/>
                    </a:lnTo>
                    <a:lnTo>
                      <a:pt x="37" y="18"/>
                    </a:lnTo>
                    <a:lnTo>
                      <a:pt x="39" y="17"/>
                    </a:lnTo>
                    <a:lnTo>
                      <a:pt x="42" y="16"/>
                    </a:lnTo>
                    <a:lnTo>
                      <a:pt x="111" y="16"/>
                    </a:lnTo>
                    <a:lnTo>
                      <a:pt x="111" y="16"/>
                    </a:lnTo>
                    <a:lnTo>
                      <a:pt x="115" y="17"/>
                    </a:lnTo>
                    <a:lnTo>
                      <a:pt x="117" y="18"/>
                    </a:lnTo>
                    <a:lnTo>
                      <a:pt x="117" y="21"/>
                    </a:lnTo>
                    <a:lnTo>
                      <a:pt x="138" y="59"/>
                    </a:lnTo>
                    <a:lnTo>
                      <a:pt x="138" y="59"/>
                    </a:lnTo>
                    <a:lnTo>
                      <a:pt x="137" y="60"/>
                    </a:lnTo>
                    <a:lnTo>
                      <a:pt x="137" y="61"/>
                    </a:lnTo>
                    <a:lnTo>
                      <a:pt x="134" y="63"/>
                    </a:lnTo>
                    <a:lnTo>
                      <a:pt x="42" y="63"/>
                    </a:lnTo>
                    <a:lnTo>
                      <a:pt x="42" y="63"/>
                    </a:lnTo>
                    <a:lnTo>
                      <a:pt x="39" y="61"/>
                    </a:lnTo>
                    <a:lnTo>
                      <a:pt x="37" y="60"/>
                    </a:lnTo>
                    <a:lnTo>
                      <a:pt x="37" y="59"/>
                    </a:lnTo>
                    <a:lnTo>
                      <a:pt x="37" y="21"/>
                    </a:lnTo>
                    <a:close/>
                    <a:moveTo>
                      <a:pt x="37" y="78"/>
                    </a:moveTo>
                    <a:lnTo>
                      <a:pt x="37" y="78"/>
                    </a:lnTo>
                    <a:lnTo>
                      <a:pt x="37" y="76"/>
                    </a:lnTo>
                    <a:lnTo>
                      <a:pt x="39" y="75"/>
                    </a:lnTo>
                    <a:lnTo>
                      <a:pt x="42" y="74"/>
                    </a:lnTo>
                    <a:lnTo>
                      <a:pt x="111" y="74"/>
                    </a:lnTo>
                    <a:lnTo>
                      <a:pt x="111" y="74"/>
                    </a:lnTo>
                    <a:lnTo>
                      <a:pt x="115" y="75"/>
                    </a:lnTo>
                    <a:lnTo>
                      <a:pt x="117" y="76"/>
                    </a:lnTo>
                    <a:lnTo>
                      <a:pt x="117" y="78"/>
                    </a:lnTo>
                    <a:lnTo>
                      <a:pt x="138" y="117"/>
                    </a:lnTo>
                    <a:lnTo>
                      <a:pt x="138" y="117"/>
                    </a:lnTo>
                    <a:lnTo>
                      <a:pt x="137" y="118"/>
                    </a:lnTo>
                    <a:lnTo>
                      <a:pt x="137" y="119"/>
                    </a:lnTo>
                    <a:lnTo>
                      <a:pt x="134" y="120"/>
                    </a:lnTo>
                    <a:lnTo>
                      <a:pt x="42" y="120"/>
                    </a:lnTo>
                    <a:lnTo>
                      <a:pt x="42" y="120"/>
                    </a:lnTo>
                    <a:lnTo>
                      <a:pt x="39" y="119"/>
                    </a:lnTo>
                    <a:lnTo>
                      <a:pt x="37" y="118"/>
                    </a:lnTo>
                    <a:lnTo>
                      <a:pt x="37" y="117"/>
                    </a:lnTo>
                    <a:lnTo>
                      <a:pt x="37" y="78"/>
                    </a:lnTo>
                    <a:close/>
                    <a:moveTo>
                      <a:pt x="134" y="178"/>
                    </a:moveTo>
                    <a:lnTo>
                      <a:pt x="42" y="178"/>
                    </a:lnTo>
                    <a:lnTo>
                      <a:pt x="42" y="178"/>
                    </a:lnTo>
                    <a:lnTo>
                      <a:pt x="39" y="177"/>
                    </a:lnTo>
                    <a:lnTo>
                      <a:pt x="37" y="176"/>
                    </a:lnTo>
                    <a:lnTo>
                      <a:pt x="37" y="175"/>
                    </a:lnTo>
                    <a:lnTo>
                      <a:pt x="37" y="136"/>
                    </a:lnTo>
                    <a:lnTo>
                      <a:pt x="37" y="136"/>
                    </a:lnTo>
                    <a:lnTo>
                      <a:pt x="37" y="134"/>
                    </a:lnTo>
                    <a:lnTo>
                      <a:pt x="39" y="133"/>
                    </a:lnTo>
                    <a:lnTo>
                      <a:pt x="42" y="132"/>
                    </a:lnTo>
                    <a:lnTo>
                      <a:pt x="111" y="132"/>
                    </a:lnTo>
                    <a:lnTo>
                      <a:pt x="111" y="132"/>
                    </a:lnTo>
                    <a:lnTo>
                      <a:pt x="115" y="133"/>
                    </a:lnTo>
                    <a:lnTo>
                      <a:pt x="117" y="134"/>
                    </a:lnTo>
                    <a:lnTo>
                      <a:pt x="117" y="136"/>
                    </a:lnTo>
                    <a:lnTo>
                      <a:pt x="138" y="175"/>
                    </a:lnTo>
                    <a:lnTo>
                      <a:pt x="138" y="175"/>
                    </a:lnTo>
                    <a:lnTo>
                      <a:pt x="137" y="176"/>
                    </a:lnTo>
                    <a:lnTo>
                      <a:pt x="137" y="177"/>
                    </a:lnTo>
                    <a:lnTo>
                      <a:pt x="134" y="178"/>
                    </a:lnTo>
                    <a:lnTo>
                      <a:pt x="134" y="178"/>
                    </a:lnTo>
                    <a:close/>
                    <a:moveTo>
                      <a:pt x="161" y="171"/>
                    </a:moveTo>
                    <a:lnTo>
                      <a:pt x="161" y="171"/>
                    </a:lnTo>
                    <a:lnTo>
                      <a:pt x="160" y="172"/>
                    </a:lnTo>
                    <a:lnTo>
                      <a:pt x="160" y="173"/>
                    </a:lnTo>
                    <a:lnTo>
                      <a:pt x="149" y="173"/>
                    </a:lnTo>
                    <a:lnTo>
                      <a:pt x="149" y="173"/>
                    </a:lnTo>
                    <a:lnTo>
                      <a:pt x="147" y="172"/>
                    </a:lnTo>
                    <a:lnTo>
                      <a:pt x="130" y="137"/>
                    </a:lnTo>
                    <a:lnTo>
                      <a:pt x="130" y="137"/>
                    </a:lnTo>
                    <a:lnTo>
                      <a:pt x="130" y="137"/>
                    </a:lnTo>
                    <a:lnTo>
                      <a:pt x="130" y="136"/>
                    </a:lnTo>
                    <a:lnTo>
                      <a:pt x="160" y="136"/>
                    </a:lnTo>
                    <a:lnTo>
                      <a:pt x="160" y="136"/>
                    </a:lnTo>
                    <a:lnTo>
                      <a:pt x="160" y="137"/>
                    </a:lnTo>
                    <a:lnTo>
                      <a:pt x="161" y="138"/>
                    </a:lnTo>
                    <a:lnTo>
                      <a:pt x="161" y="171"/>
                    </a:lnTo>
                    <a:close/>
                    <a:moveTo>
                      <a:pt x="161" y="115"/>
                    </a:moveTo>
                    <a:lnTo>
                      <a:pt x="161" y="115"/>
                    </a:lnTo>
                    <a:lnTo>
                      <a:pt x="160" y="115"/>
                    </a:lnTo>
                    <a:lnTo>
                      <a:pt x="160" y="116"/>
                    </a:lnTo>
                    <a:lnTo>
                      <a:pt x="149" y="116"/>
                    </a:lnTo>
                    <a:lnTo>
                      <a:pt x="149" y="116"/>
                    </a:lnTo>
                    <a:lnTo>
                      <a:pt x="147" y="115"/>
                    </a:lnTo>
                    <a:lnTo>
                      <a:pt x="130" y="80"/>
                    </a:lnTo>
                    <a:lnTo>
                      <a:pt x="130" y="80"/>
                    </a:lnTo>
                    <a:lnTo>
                      <a:pt x="130" y="80"/>
                    </a:lnTo>
                    <a:lnTo>
                      <a:pt x="130" y="78"/>
                    </a:lnTo>
                    <a:lnTo>
                      <a:pt x="160" y="78"/>
                    </a:lnTo>
                    <a:lnTo>
                      <a:pt x="160" y="78"/>
                    </a:lnTo>
                    <a:lnTo>
                      <a:pt x="160" y="80"/>
                    </a:lnTo>
                    <a:lnTo>
                      <a:pt x="161" y="81"/>
                    </a:lnTo>
                    <a:lnTo>
                      <a:pt x="161" y="115"/>
                    </a:lnTo>
                    <a:close/>
                    <a:moveTo>
                      <a:pt x="161" y="57"/>
                    </a:moveTo>
                    <a:lnTo>
                      <a:pt x="161" y="57"/>
                    </a:lnTo>
                    <a:lnTo>
                      <a:pt x="160" y="57"/>
                    </a:lnTo>
                    <a:lnTo>
                      <a:pt x="160" y="58"/>
                    </a:lnTo>
                    <a:lnTo>
                      <a:pt x="149" y="58"/>
                    </a:lnTo>
                    <a:lnTo>
                      <a:pt x="149" y="58"/>
                    </a:lnTo>
                    <a:lnTo>
                      <a:pt x="147" y="57"/>
                    </a:lnTo>
                    <a:lnTo>
                      <a:pt x="130" y="22"/>
                    </a:lnTo>
                    <a:lnTo>
                      <a:pt x="130" y="22"/>
                    </a:lnTo>
                    <a:lnTo>
                      <a:pt x="130" y="22"/>
                    </a:lnTo>
                    <a:lnTo>
                      <a:pt x="130" y="21"/>
                    </a:lnTo>
                    <a:lnTo>
                      <a:pt x="160" y="21"/>
                    </a:lnTo>
                    <a:lnTo>
                      <a:pt x="160" y="21"/>
                    </a:lnTo>
                    <a:lnTo>
                      <a:pt x="160" y="22"/>
                    </a:lnTo>
                    <a:lnTo>
                      <a:pt x="161" y="23"/>
                    </a:lnTo>
                    <a:lnTo>
                      <a:pt x="161" y="57"/>
                    </a:lnTo>
                    <a:close/>
                    <a:moveTo>
                      <a:pt x="289" y="178"/>
                    </a:moveTo>
                    <a:lnTo>
                      <a:pt x="196" y="178"/>
                    </a:lnTo>
                    <a:lnTo>
                      <a:pt x="196" y="178"/>
                    </a:lnTo>
                    <a:lnTo>
                      <a:pt x="194" y="177"/>
                    </a:lnTo>
                    <a:lnTo>
                      <a:pt x="192" y="176"/>
                    </a:lnTo>
                    <a:lnTo>
                      <a:pt x="192" y="175"/>
                    </a:lnTo>
                    <a:lnTo>
                      <a:pt x="192" y="136"/>
                    </a:lnTo>
                    <a:lnTo>
                      <a:pt x="192" y="136"/>
                    </a:lnTo>
                    <a:lnTo>
                      <a:pt x="192" y="134"/>
                    </a:lnTo>
                    <a:lnTo>
                      <a:pt x="194" y="133"/>
                    </a:lnTo>
                    <a:lnTo>
                      <a:pt x="196" y="132"/>
                    </a:lnTo>
                    <a:lnTo>
                      <a:pt x="266" y="132"/>
                    </a:lnTo>
                    <a:lnTo>
                      <a:pt x="266" y="132"/>
                    </a:lnTo>
                    <a:lnTo>
                      <a:pt x="269" y="133"/>
                    </a:lnTo>
                    <a:lnTo>
                      <a:pt x="272" y="134"/>
                    </a:lnTo>
                    <a:lnTo>
                      <a:pt x="272" y="136"/>
                    </a:lnTo>
                    <a:lnTo>
                      <a:pt x="292" y="175"/>
                    </a:lnTo>
                    <a:lnTo>
                      <a:pt x="292" y="175"/>
                    </a:lnTo>
                    <a:lnTo>
                      <a:pt x="292" y="176"/>
                    </a:lnTo>
                    <a:lnTo>
                      <a:pt x="291" y="177"/>
                    </a:lnTo>
                    <a:lnTo>
                      <a:pt x="289" y="178"/>
                    </a:lnTo>
                    <a:lnTo>
                      <a:pt x="289" y="178"/>
                    </a:lnTo>
                    <a:close/>
                    <a:moveTo>
                      <a:pt x="315" y="171"/>
                    </a:moveTo>
                    <a:lnTo>
                      <a:pt x="315" y="171"/>
                    </a:lnTo>
                    <a:lnTo>
                      <a:pt x="315" y="172"/>
                    </a:lnTo>
                    <a:lnTo>
                      <a:pt x="313" y="173"/>
                    </a:lnTo>
                    <a:lnTo>
                      <a:pt x="304" y="173"/>
                    </a:lnTo>
                    <a:lnTo>
                      <a:pt x="304" y="173"/>
                    </a:lnTo>
                    <a:lnTo>
                      <a:pt x="302" y="172"/>
                    </a:lnTo>
                    <a:lnTo>
                      <a:pt x="284" y="137"/>
                    </a:lnTo>
                    <a:lnTo>
                      <a:pt x="284" y="137"/>
                    </a:lnTo>
                    <a:lnTo>
                      <a:pt x="284" y="137"/>
                    </a:lnTo>
                    <a:lnTo>
                      <a:pt x="285" y="136"/>
                    </a:lnTo>
                    <a:lnTo>
                      <a:pt x="313" y="136"/>
                    </a:lnTo>
                    <a:lnTo>
                      <a:pt x="313" y="136"/>
                    </a:lnTo>
                    <a:lnTo>
                      <a:pt x="315" y="137"/>
                    </a:lnTo>
                    <a:lnTo>
                      <a:pt x="315" y="138"/>
                    </a:lnTo>
                    <a:lnTo>
                      <a:pt x="315" y="171"/>
                    </a:lnTo>
                    <a:close/>
                    <a:moveTo>
                      <a:pt x="315" y="115"/>
                    </a:moveTo>
                    <a:lnTo>
                      <a:pt x="315" y="115"/>
                    </a:lnTo>
                    <a:lnTo>
                      <a:pt x="315" y="115"/>
                    </a:lnTo>
                    <a:lnTo>
                      <a:pt x="313" y="116"/>
                    </a:lnTo>
                    <a:lnTo>
                      <a:pt x="304" y="116"/>
                    </a:lnTo>
                    <a:lnTo>
                      <a:pt x="304" y="116"/>
                    </a:lnTo>
                    <a:lnTo>
                      <a:pt x="302" y="115"/>
                    </a:lnTo>
                    <a:lnTo>
                      <a:pt x="284" y="80"/>
                    </a:lnTo>
                    <a:lnTo>
                      <a:pt x="284" y="80"/>
                    </a:lnTo>
                    <a:lnTo>
                      <a:pt x="284" y="80"/>
                    </a:lnTo>
                    <a:lnTo>
                      <a:pt x="285" y="78"/>
                    </a:lnTo>
                    <a:lnTo>
                      <a:pt x="313" y="78"/>
                    </a:lnTo>
                    <a:lnTo>
                      <a:pt x="313" y="78"/>
                    </a:lnTo>
                    <a:lnTo>
                      <a:pt x="315" y="80"/>
                    </a:lnTo>
                    <a:lnTo>
                      <a:pt x="315" y="81"/>
                    </a:lnTo>
                    <a:lnTo>
                      <a:pt x="315" y="115"/>
                    </a:lnTo>
                    <a:close/>
                    <a:moveTo>
                      <a:pt x="315" y="57"/>
                    </a:moveTo>
                    <a:lnTo>
                      <a:pt x="315" y="57"/>
                    </a:lnTo>
                    <a:lnTo>
                      <a:pt x="315" y="57"/>
                    </a:lnTo>
                    <a:lnTo>
                      <a:pt x="313" y="58"/>
                    </a:lnTo>
                    <a:lnTo>
                      <a:pt x="304" y="58"/>
                    </a:lnTo>
                    <a:lnTo>
                      <a:pt x="304" y="58"/>
                    </a:lnTo>
                    <a:lnTo>
                      <a:pt x="302" y="57"/>
                    </a:lnTo>
                    <a:lnTo>
                      <a:pt x="284" y="22"/>
                    </a:lnTo>
                    <a:lnTo>
                      <a:pt x="284" y="22"/>
                    </a:lnTo>
                    <a:lnTo>
                      <a:pt x="284" y="22"/>
                    </a:lnTo>
                    <a:lnTo>
                      <a:pt x="285" y="21"/>
                    </a:lnTo>
                    <a:lnTo>
                      <a:pt x="313" y="21"/>
                    </a:lnTo>
                    <a:lnTo>
                      <a:pt x="313" y="21"/>
                    </a:lnTo>
                    <a:lnTo>
                      <a:pt x="315" y="22"/>
                    </a:lnTo>
                    <a:lnTo>
                      <a:pt x="315" y="23"/>
                    </a:lnTo>
                    <a:lnTo>
                      <a:pt x="315" y="57"/>
                    </a:lnTo>
                    <a:close/>
                    <a:moveTo>
                      <a:pt x="442" y="178"/>
                    </a:moveTo>
                    <a:lnTo>
                      <a:pt x="351" y="178"/>
                    </a:lnTo>
                    <a:lnTo>
                      <a:pt x="351" y="178"/>
                    </a:lnTo>
                    <a:lnTo>
                      <a:pt x="347" y="177"/>
                    </a:lnTo>
                    <a:lnTo>
                      <a:pt x="347" y="176"/>
                    </a:lnTo>
                    <a:lnTo>
                      <a:pt x="346" y="175"/>
                    </a:lnTo>
                    <a:lnTo>
                      <a:pt x="346" y="136"/>
                    </a:lnTo>
                    <a:lnTo>
                      <a:pt x="346" y="136"/>
                    </a:lnTo>
                    <a:lnTo>
                      <a:pt x="347" y="134"/>
                    </a:lnTo>
                    <a:lnTo>
                      <a:pt x="347" y="133"/>
                    </a:lnTo>
                    <a:lnTo>
                      <a:pt x="351" y="132"/>
                    </a:lnTo>
                    <a:lnTo>
                      <a:pt x="421" y="132"/>
                    </a:lnTo>
                    <a:lnTo>
                      <a:pt x="421" y="132"/>
                    </a:lnTo>
                    <a:lnTo>
                      <a:pt x="424" y="133"/>
                    </a:lnTo>
                    <a:lnTo>
                      <a:pt x="426" y="134"/>
                    </a:lnTo>
                    <a:lnTo>
                      <a:pt x="427" y="136"/>
                    </a:lnTo>
                    <a:lnTo>
                      <a:pt x="447" y="175"/>
                    </a:lnTo>
                    <a:lnTo>
                      <a:pt x="447" y="175"/>
                    </a:lnTo>
                    <a:lnTo>
                      <a:pt x="447" y="176"/>
                    </a:lnTo>
                    <a:lnTo>
                      <a:pt x="446" y="177"/>
                    </a:lnTo>
                    <a:lnTo>
                      <a:pt x="442" y="178"/>
                    </a:lnTo>
                    <a:lnTo>
                      <a:pt x="442" y="178"/>
                    </a:lnTo>
                    <a:close/>
                    <a:moveTo>
                      <a:pt x="470" y="171"/>
                    </a:moveTo>
                    <a:lnTo>
                      <a:pt x="470" y="171"/>
                    </a:lnTo>
                    <a:lnTo>
                      <a:pt x="470" y="172"/>
                    </a:lnTo>
                    <a:lnTo>
                      <a:pt x="469" y="173"/>
                    </a:lnTo>
                    <a:lnTo>
                      <a:pt x="458" y="173"/>
                    </a:lnTo>
                    <a:lnTo>
                      <a:pt x="458" y="173"/>
                    </a:lnTo>
                    <a:lnTo>
                      <a:pt x="457" y="172"/>
                    </a:lnTo>
                    <a:lnTo>
                      <a:pt x="439" y="137"/>
                    </a:lnTo>
                    <a:lnTo>
                      <a:pt x="439" y="137"/>
                    </a:lnTo>
                    <a:lnTo>
                      <a:pt x="439" y="137"/>
                    </a:lnTo>
                    <a:lnTo>
                      <a:pt x="440" y="136"/>
                    </a:lnTo>
                    <a:lnTo>
                      <a:pt x="469" y="136"/>
                    </a:lnTo>
                    <a:lnTo>
                      <a:pt x="469" y="136"/>
                    </a:lnTo>
                    <a:lnTo>
                      <a:pt x="470" y="137"/>
                    </a:lnTo>
                    <a:lnTo>
                      <a:pt x="470" y="138"/>
                    </a:lnTo>
                    <a:lnTo>
                      <a:pt x="470" y="171"/>
                    </a:lnTo>
                    <a:close/>
                    <a:moveTo>
                      <a:pt x="470" y="115"/>
                    </a:moveTo>
                    <a:lnTo>
                      <a:pt x="470" y="115"/>
                    </a:lnTo>
                    <a:lnTo>
                      <a:pt x="470" y="115"/>
                    </a:lnTo>
                    <a:lnTo>
                      <a:pt x="469" y="116"/>
                    </a:lnTo>
                    <a:lnTo>
                      <a:pt x="458" y="116"/>
                    </a:lnTo>
                    <a:lnTo>
                      <a:pt x="458" y="116"/>
                    </a:lnTo>
                    <a:lnTo>
                      <a:pt x="457" y="115"/>
                    </a:lnTo>
                    <a:lnTo>
                      <a:pt x="439" y="80"/>
                    </a:lnTo>
                    <a:lnTo>
                      <a:pt x="439" y="80"/>
                    </a:lnTo>
                    <a:lnTo>
                      <a:pt x="439" y="80"/>
                    </a:lnTo>
                    <a:lnTo>
                      <a:pt x="440" y="78"/>
                    </a:lnTo>
                    <a:lnTo>
                      <a:pt x="469" y="78"/>
                    </a:lnTo>
                    <a:lnTo>
                      <a:pt x="469" y="78"/>
                    </a:lnTo>
                    <a:lnTo>
                      <a:pt x="470" y="80"/>
                    </a:lnTo>
                    <a:lnTo>
                      <a:pt x="470" y="81"/>
                    </a:lnTo>
                    <a:lnTo>
                      <a:pt x="470" y="115"/>
                    </a:lnTo>
                    <a:close/>
                    <a:moveTo>
                      <a:pt x="470" y="57"/>
                    </a:moveTo>
                    <a:lnTo>
                      <a:pt x="470" y="57"/>
                    </a:lnTo>
                    <a:lnTo>
                      <a:pt x="470" y="57"/>
                    </a:lnTo>
                    <a:lnTo>
                      <a:pt x="469" y="58"/>
                    </a:lnTo>
                    <a:lnTo>
                      <a:pt x="458" y="58"/>
                    </a:lnTo>
                    <a:lnTo>
                      <a:pt x="458" y="58"/>
                    </a:lnTo>
                    <a:lnTo>
                      <a:pt x="457" y="57"/>
                    </a:lnTo>
                    <a:lnTo>
                      <a:pt x="439" y="22"/>
                    </a:lnTo>
                    <a:lnTo>
                      <a:pt x="439" y="22"/>
                    </a:lnTo>
                    <a:lnTo>
                      <a:pt x="439" y="22"/>
                    </a:lnTo>
                    <a:lnTo>
                      <a:pt x="440" y="21"/>
                    </a:lnTo>
                    <a:lnTo>
                      <a:pt x="469" y="21"/>
                    </a:lnTo>
                    <a:lnTo>
                      <a:pt x="469" y="21"/>
                    </a:lnTo>
                    <a:lnTo>
                      <a:pt x="470" y="22"/>
                    </a:lnTo>
                    <a:lnTo>
                      <a:pt x="470" y="23"/>
                    </a:lnTo>
                    <a:lnTo>
                      <a:pt x="470" y="57"/>
                    </a:lnTo>
                    <a:close/>
                    <a:moveTo>
                      <a:pt x="598" y="178"/>
                    </a:moveTo>
                    <a:lnTo>
                      <a:pt x="506" y="178"/>
                    </a:lnTo>
                    <a:lnTo>
                      <a:pt x="506" y="178"/>
                    </a:lnTo>
                    <a:lnTo>
                      <a:pt x="502" y="177"/>
                    </a:lnTo>
                    <a:lnTo>
                      <a:pt x="501" y="176"/>
                    </a:lnTo>
                    <a:lnTo>
                      <a:pt x="501" y="175"/>
                    </a:lnTo>
                    <a:lnTo>
                      <a:pt x="501" y="136"/>
                    </a:lnTo>
                    <a:lnTo>
                      <a:pt x="501" y="136"/>
                    </a:lnTo>
                    <a:lnTo>
                      <a:pt x="501" y="134"/>
                    </a:lnTo>
                    <a:lnTo>
                      <a:pt x="502" y="133"/>
                    </a:lnTo>
                    <a:lnTo>
                      <a:pt x="506" y="132"/>
                    </a:lnTo>
                    <a:lnTo>
                      <a:pt x="575" y="132"/>
                    </a:lnTo>
                    <a:lnTo>
                      <a:pt x="575" y="132"/>
                    </a:lnTo>
                    <a:lnTo>
                      <a:pt x="579" y="133"/>
                    </a:lnTo>
                    <a:lnTo>
                      <a:pt x="581" y="134"/>
                    </a:lnTo>
                    <a:lnTo>
                      <a:pt x="581" y="136"/>
                    </a:lnTo>
                    <a:lnTo>
                      <a:pt x="602" y="175"/>
                    </a:lnTo>
                    <a:lnTo>
                      <a:pt x="602" y="175"/>
                    </a:lnTo>
                    <a:lnTo>
                      <a:pt x="602" y="176"/>
                    </a:lnTo>
                    <a:lnTo>
                      <a:pt x="601" y="177"/>
                    </a:lnTo>
                    <a:lnTo>
                      <a:pt x="598" y="178"/>
                    </a:lnTo>
                    <a:lnTo>
                      <a:pt x="598" y="178"/>
                    </a:lnTo>
                    <a:close/>
                    <a:moveTo>
                      <a:pt x="625" y="171"/>
                    </a:moveTo>
                    <a:lnTo>
                      <a:pt x="625" y="171"/>
                    </a:lnTo>
                    <a:lnTo>
                      <a:pt x="624" y="172"/>
                    </a:lnTo>
                    <a:lnTo>
                      <a:pt x="624" y="173"/>
                    </a:lnTo>
                    <a:lnTo>
                      <a:pt x="613" y="173"/>
                    </a:lnTo>
                    <a:lnTo>
                      <a:pt x="613" y="173"/>
                    </a:lnTo>
                    <a:lnTo>
                      <a:pt x="611" y="172"/>
                    </a:lnTo>
                    <a:lnTo>
                      <a:pt x="594" y="137"/>
                    </a:lnTo>
                    <a:lnTo>
                      <a:pt x="594" y="137"/>
                    </a:lnTo>
                    <a:lnTo>
                      <a:pt x="594" y="137"/>
                    </a:lnTo>
                    <a:lnTo>
                      <a:pt x="594" y="136"/>
                    </a:lnTo>
                    <a:lnTo>
                      <a:pt x="624" y="136"/>
                    </a:lnTo>
                    <a:lnTo>
                      <a:pt x="624" y="136"/>
                    </a:lnTo>
                    <a:lnTo>
                      <a:pt x="624" y="137"/>
                    </a:lnTo>
                    <a:lnTo>
                      <a:pt x="625" y="138"/>
                    </a:lnTo>
                    <a:lnTo>
                      <a:pt x="625" y="171"/>
                    </a:lnTo>
                    <a:close/>
                    <a:moveTo>
                      <a:pt x="625" y="115"/>
                    </a:moveTo>
                    <a:lnTo>
                      <a:pt x="625" y="115"/>
                    </a:lnTo>
                    <a:lnTo>
                      <a:pt x="624" y="115"/>
                    </a:lnTo>
                    <a:lnTo>
                      <a:pt x="624" y="116"/>
                    </a:lnTo>
                    <a:lnTo>
                      <a:pt x="613" y="116"/>
                    </a:lnTo>
                    <a:lnTo>
                      <a:pt x="613" y="116"/>
                    </a:lnTo>
                    <a:lnTo>
                      <a:pt x="611" y="115"/>
                    </a:lnTo>
                    <a:lnTo>
                      <a:pt x="594" y="80"/>
                    </a:lnTo>
                    <a:lnTo>
                      <a:pt x="594" y="80"/>
                    </a:lnTo>
                    <a:lnTo>
                      <a:pt x="594" y="80"/>
                    </a:lnTo>
                    <a:lnTo>
                      <a:pt x="594" y="78"/>
                    </a:lnTo>
                    <a:lnTo>
                      <a:pt x="624" y="78"/>
                    </a:lnTo>
                    <a:lnTo>
                      <a:pt x="624" y="78"/>
                    </a:lnTo>
                    <a:lnTo>
                      <a:pt x="624" y="80"/>
                    </a:lnTo>
                    <a:lnTo>
                      <a:pt x="625" y="81"/>
                    </a:lnTo>
                    <a:lnTo>
                      <a:pt x="625" y="115"/>
                    </a:lnTo>
                    <a:close/>
                    <a:moveTo>
                      <a:pt x="625" y="57"/>
                    </a:moveTo>
                    <a:lnTo>
                      <a:pt x="625" y="57"/>
                    </a:lnTo>
                    <a:lnTo>
                      <a:pt x="624" y="57"/>
                    </a:lnTo>
                    <a:lnTo>
                      <a:pt x="624" y="58"/>
                    </a:lnTo>
                    <a:lnTo>
                      <a:pt x="613" y="58"/>
                    </a:lnTo>
                    <a:lnTo>
                      <a:pt x="613" y="58"/>
                    </a:lnTo>
                    <a:lnTo>
                      <a:pt x="611" y="57"/>
                    </a:lnTo>
                    <a:lnTo>
                      <a:pt x="594" y="22"/>
                    </a:lnTo>
                    <a:lnTo>
                      <a:pt x="594" y="22"/>
                    </a:lnTo>
                    <a:lnTo>
                      <a:pt x="594" y="22"/>
                    </a:lnTo>
                    <a:lnTo>
                      <a:pt x="594" y="21"/>
                    </a:lnTo>
                    <a:lnTo>
                      <a:pt x="624" y="21"/>
                    </a:lnTo>
                    <a:lnTo>
                      <a:pt x="624" y="21"/>
                    </a:lnTo>
                    <a:lnTo>
                      <a:pt x="624" y="22"/>
                    </a:lnTo>
                    <a:lnTo>
                      <a:pt x="625" y="23"/>
                    </a:lnTo>
                    <a:lnTo>
                      <a:pt x="625" y="57"/>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197" name="Freeform 437"/>
              <p:cNvSpPr>
                <a:spLocks/>
              </p:cNvSpPr>
              <p:nvPr/>
            </p:nvSpPr>
            <p:spPr bwMode="auto">
              <a:xfrm>
                <a:off x="5711146" y="1643507"/>
                <a:ext cx="104775" cy="112713"/>
              </a:xfrm>
              <a:custGeom>
                <a:avLst/>
                <a:gdLst>
                  <a:gd name="T0" fmla="*/ 34 w 66"/>
                  <a:gd name="T1" fmla="*/ 18 h 71"/>
                  <a:gd name="T2" fmla="*/ 34 w 66"/>
                  <a:gd name="T3" fmla="*/ 18 h 71"/>
                  <a:gd name="T4" fmla="*/ 28 w 66"/>
                  <a:gd name="T5" fmla="*/ 17 h 71"/>
                  <a:gd name="T6" fmla="*/ 28 w 66"/>
                  <a:gd name="T7" fmla="*/ 0 h 71"/>
                  <a:gd name="T8" fmla="*/ 0 w 66"/>
                  <a:gd name="T9" fmla="*/ 27 h 71"/>
                  <a:gd name="T10" fmla="*/ 28 w 66"/>
                  <a:gd name="T11" fmla="*/ 54 h 71"/>
                  <a:gd name="T12" fmla="*/ 28 w 66"/>
                  <a:gd name="T13" fmla="*/ 36 h 71"/>
                  <a:gd name="T14" fmla="*/ 28 w 66"/>
                  <a:gd name="T15" fmla="*/ 36 h 71"/>
                  <a:gd name="T16" fmla="*/ 34 w 66"/>
                  <a:gd name="T17" fmla="*/ 37 h 71"/>
                  <a:gd name="T18" fmla="*/ 41 w 66"/>
                  <a:gd name="T19" fmla="*/ 40 h 71"/>
                  <a:gd name="T20" fmla="*/ 46 w 66"/>
                  <a:gd name="T21" fmla="*/ 42 h 71"/>
                  <a:gd name="T22" fmla="*/ 50 w 66"/>
                  <a:gd name="T23" fmla="*/ 44 h 71"/>
                  <a:gd name="T24" fmla="*/ 52 w 66"/>
                  <a:gd name="T25" fmla="*/ 48 h 71"/>
                  <a:gd name="T26" fmla="*/ 54 w 66"/>
                  <a:gd name="T27" fmla="*/ 52 h 71"/>
                  <a:gd name="T28" fmla="*/ 55 w 66"/>
                  <a:gd name="T29" fmla="*/ 56 h 71"/>
                  <a:gd name="T30" fmla="*/ 54 w 66"/>
                  <a:gd name="T31" fmla="*/ 60 h 71"/>
                  <a:gd name="T32" fmla="*/ 54 w 66"/>
                  <a:gd name="T33" fmla="*/ 60 h 71"/>
                  <a:gd name="T34" fmla="*/ 52 w 66"/>
                  <a:gd name="T35" fmla="*/ 63 h 71"/>
                  <a:gd name="T36" fmla="*/ 50 w 66"/>
                  <a:gd name="T37" fmla="*/ 67 h 71"/>
                  <a:gd name="T38" fmla="*/ 47 w 66"/>
                  <a:gd name="T39" fmla="*/ 69 h 71"/>
                  <a:gd name="T40" fmla="*/ 43 w 66"/>
                  <a:gd name="T41" fmla="*/ 71 h 71"/>
                  <a:gd name="T42" fmla="*/ 43 w 66"/>
                  <a:gd name="T43" fmla="*/ 71 h 71"/>
                  <a:gd name="T44" fmla="*/ 51 w 66"/>
                  <a:gd name="T45" fmla="*/ 69 h 71"/>
                  <a:gd name="T46" fmla="*/ 57 w 66"/>
                  <a:gd name="T47" fmla="*/ 66 h 71"/>
                  <a:gd name="T48" fmla="*/ 61 w 66"/>
                  <a:gd name="T49" fmla="*/ 61 h 71"/>
                  <a:gd name="T50" fmla="*/ 65 w 66"/>
                  <a:gd name="T51" fmla="*/ 56 h 71"/>
                  <a:gd name="T52" fmla="*/ 65 w 66"/>
                  <a:gd name="T53" fmla="*/ 56 h 71"/>
                  <a:gd name="T54" fmla="*/ 66 w 66"/>
                  <a:gd name="T55" fmla="*/ 50 h 71"/>
                  <a:gd name="T56" fmla="*/ 65 w 66"/>
                  <a:gd name="T57" fmla="*/ 44 h 71"/>
                  <a:gd name="T58" fmla="*/ 63 w 66"/>
                  <a:gd name="T59" fmla="*/ 39 h 71"/>
                  <a:gd name="T60" fmla="*/ 59 w 66"/>
                  <a:gd name="T61" fmla="*/ 34 h 71"/>
                  <a:gd name="T62" fmla="*/ 55 w 66"/>
                  <a:gd name="T63" fmla="*/ 28 h 71"/>
                  <a:gd name="T64" fmla="*/ 49 w 66"/>
                  <a:gd name="T65" fmla="*/ 25 h 71"/>
                  <a:gd name="T66" fmla="*/ 42 w 66"/>
                  <a:gd name="T67" fmla="*/ 22 h 71"/>
                  <a:gd name="T68" fmla="*/ 34 w 66"/>
                  <a:gd name="T69" fmla="*/ 18 h 71"/>
                  <a:gd name="T70" fmla="*/ 34 w 66"/>
                  <a:gd name="T71" fmla="*/ 1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71">
                    <a:moveTo>
                      <a:pt x="34" y="18"/>
                    </a:moveTo>
                    <a:lnTo>
                      <a:pt x="34" y="18"/>
                    </a:lnTo>
                    <a:lnTo>
                      <a:pt x="28" y="17"/>
                    </a:lnTo>
                    <a:lnTo>
                      <a:pt x="28" y="0"/>
                    </a:lnTo>
                    <a:lnTo>
                      <a:pt x="0" y="27"/>
                    </a:lnTo>
                    <a:lnTo>
                      <a:pt x="28" y="54"/>
                    </a:lnTo>
                    <a:lnTo>
                      <a:pt x="28" y="36"/>
                    </a:lnTo>
                    <a:lnTo>
                      <a:pt x="28" y="36"/>
                    </a:lnTo>
                    <a:lnTo>
                      <a:pt x="34" y="37"/>
                    </a:lnTo>
                    <a:lnTo>
                      <a:pt x="41" y="40"/>
                    </a:lnTo>
                    <a:lnTo>
                      <a:pt x="46" y="42"/>
                    </a:lnTo>
                    <a:lnTo>
                      <a:pt x="50" y="44"/>
                    </a:lnTo>
                    <a:lnTo>
                      <a:pt x="52" y="48"/>
                    </a:lnTo>
                    <a:lnTo>
                      <a:pt x="54" y="52"/>
                    </a:lnTo>
                    <a:lnTo>
                      <a:pt x="55" y="56"/>
                    </a:lnTo>
                    <a:lnTo>
                      <a:pt x="54" y="60"/>
                    </a:lnTo>
                    <a:lnTo>
                      <a:pt x="54" y="60"/>
                    </a:lnTo>
                    <a:lnTo>
                      <a:pt x="52" y="63"/>
                    </a:lnTo>
                    <a:lnTo>
                      <a:pt x="50" y="67"/>
                    </a:lnTo>
                    <a:lnTo>
                      <a:pt x="47" y="69"/>
                    </a:lnTo>
                    <a:lnTo>
                      <a:pt x="43" y="71"/>
                    </a:lnTo>
                    <a:lnTo>
                      <a:pt x="43" y="71"/>
                    </a:lnTo>
                    <a:lnTo>
                      <a:pt x="51" y="69"/>
                    </a:lnTo>
                    <a:lnTo>
                      <a:pt x="57" y="66"/>
                    </a:lnTo>
                    <a:lnTo>
                      <a:pt x="61" y="61"/>
                    </a:lnTo>
                    <a:lnTo>
                      <a:pt x="65" y="56"/>
                    </a:lnTo>
                    <a:lnTo>
                      <a:pt x="65" y="56"/>
                    </a:lnTo>
                    <a:lnTo>
                      <a:pt x="66" y="50"/>
                    </a:lnTo>
                    <a:lnTo>
                      <a:pt x="65" y="44"/>
                    </a:lnTo>
                    <a:lnTo>
                      <a:pt x="63" y="39"/>
                    </a:lnTo>
                    <a:lnTo>
                      <a:pt x="59" y="34"/>
                    </a:lnTo>
                    <a:lnTo>
                      <a:pt x="55" y="28"/>
                    </a:lnTo>
                    <a:lnTo>
                      <a:pt x="49" y="25"/>
                    </a:lnTo>
                    <a:lnTo>
                      <a:pt x="42" y="22"/>
                    </a:lnTo>
                    <a:lnTo>
                      <a:pt x="34" y="18"/>
                    </a:lnTo>
                    <a:lnTo>
                      <a:pt x="34" y="18"/>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198" name="Freeform 438"/>
              <p:cNvSpPr>
                <a:spLocks/>
              </p:cNvSpPr>
              <p:nvPr/>
            </p:nvSpPr>
            <p:spPr bwMode="auto">
              <a:xfrm>
                <a:off x="5646059" y="1710182"/>
                <a:ext cx="103188" cy="114300"/>
              </a:xfrm>
              <a:custGeom>
                <a:avLst/>
                <a:gdLst>
                  <a:gd name="T0" fmla="*/ 31 w 65"/>
                  <a:gd name="T1" fmla="*/ 53 h 72"/>
                  <a:gd name="T2" fmla="*/ 31 w 65"/>
                  <a:gd name="T3" fmla="*/ 53 h 72"/>
                  <a:gd name="T4" fmla="*/ 38 w 65"/>
                  <a:gd name="T5" fmla="*/ 55 h 72"/>
                  <a:gd name="T6" fmla="*/ 38 w 65"/>
                  <a:gd name="T7" fmla="*/ 72 h 72"/>
                  <a:gd name="T8" fmla="*/ 65 w 65"/>
                  <a:gd name="T9" fmla="*/ 45 h 72"/>
                  <a:gd name="T10" fmla="*/ 38 w 65"/>
                  <a:gd name="T11" fmla="*/ 18 h 72"/>
                  <a:gd name="T12" fmla="*/ 38 w 65"/>
                  <a:gd name="T13" fmla="*/ 35 h 72"/>
                  <a:gd name="T14" fmla="*/ 38 w 65"/>
                  <a:gd name="T15" fmla="*/ 35 h 72"/>
                  <a:gd name="T16" fmla="*/ 31 w 65"/>
                  <a:gd name="T17" fmla="*/ 34 h 72"/>
                  <a:gd name="T18" fmla="*/ 24 w 65"/>
                  <a:gd name="T19" fmla="*/ 33 h 72"/>
                  <a:gd name="T20" fmla="*/ 20 w 65"/>
                  <a:gd name="T21" fmla="*/ 31 h 72"/>
                  <a:gd name="T22" fmla="*/ 15 w 65"/>
                  <a:gd name="T23" fmla="*/ 27 h 72"/>
                  <a:gd name="T24" fmla="*/ 13 w 65"/>
                  <a:gd name="T25" fmla="*/ 24 h 72"/>
                  <a:gd name="T26" fmla="*/ 12 w 65"/>
                  <a:gd name="T27" fmla="*/ 20 h 72"/>
                  <a:gd name="T28" fmla="*/ 11 w 65"/>
                  <a:gd name="T29" fmla="*/ 16 h 72"/>
                  <a:gd name="T30" fmla="*/ 12 w 65"/>
                  <a:gd name="T31" fmla="*/ 11 h 72"/>
                  <a:gd name="T32" fmla="*/ 12 w 65"/>
                  <a:gd name="T33" fmla="*/ 11 h 72"/>
                  <a:gd name="T34" fmla="*/ 13 w 65"/>
                  <a:gd name="T35" fmla="*/ 8 h 72"/>
                  <a:gd name="T36" fmla="*/ 15 w 65"/>
                  <a:gd name="T37" fmla="*/ 5 h 72"/>
                  <a:gd name="T38" fmla="*/ 19 w 65"/>
                  <a:gd name="T39" fmla="*/ 2 h 72"/>
                  <a:gd name="T40" fmla="*/ 22 w 65"/>
                  <a:gd name="T41" fmla="*/ 0 h 72"/>
                  <a:gd name="T42" fmla="*/ 22 w 65"/>
                  <a:gd name="T43" fmla="*/ 0 h 72"/>
                  <a:gd name="T44" fmla="*/ 14 w 65"/>
                  <a:gd name="T45" fmla="*/ 2 h 72"/>
                  <a:gd name="T46" fmla="*/ 9 w 65"/>
                  <a:gd name="T47" fmla="*/ 6 h 72"/>
                  <a:gd name="T48" fmla="*/ 4 w 65"/>
                  <a:gd name="T49" fmla="*/ 11 h 72"/>
                  <a:gd name="T50" fmla="*/ 1 w 65"/>
                  <a:gd name="T51" fmla="*/ 17 h 72"/>
                  <a:gd name="T52" fmla="*/ 1 w 65"/>
                  <a:gd name="T53" fmla="*/ 17 h 72"/>
                  <a:gd name="T54" fmla="*/ 0 w 65"/>
                  <a:gd name="T55" fmla="*/ 23 h 72"/>
                  <a:gd name="T56" fmla="*/ 1 w 65"/>
                  <a:gd name="T57" fmla="*/ 28 h 72"/>
                  <a:gd name="T58" fmla="*/ 3 w 65"/>
                  <a:gd name="T59" fmla="*/ 33 h 72"/>
                  <a:gd name="T60" fmla="*/ 6 w 65"/>
                  <a:gd name="T61" fmla="*/ 38 h 72"/>
                  <a:gd name="T62" fmla="*/ 11 w 65"/>
                  <a:gd name="T63" fmla="*/ 43 h 72"/>
                  <a:gd name="T64" fmla="*/ 16 w 65"/>
                  <a:gd name="T65" fmla="*/ 48 h 72"/>
                  <a:gd name="T66" fmla="*/ 23 w 65"/>
                  <a:gd name="T67" fmla="*/ 51 h 72"/>
                  <a:gd name="T68" fmla="*/ 31 w 65"/>
                  <a:gd name="T69" fmla="*/ 53 h 72"/>
                  <a:gd name="T70" fmla="*/ 31 w 65"/>
                  <a:gd name="T71"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31" y="53"/>
                    </a:moveTo>
                    <a:lnTo>
                      <a:pt x="31" y="53"/>
                    </a:lnTo>
                    <a:lnTo>
                      <a:pt x="38" y="55"/>
                    </a:lnTo>
                    <a:lnTo>
                      <a:pt x="38" y="72"/>
                    </a:lnTo>
                    <a:lnTo>
                      <a:pt x="65" y="45"/>
                    </a:lnTo>
                    <a:lnTo>
                      <a:pt x="38" y="18"/>
                    </a:lnTo>
                    <a:lnTo>
                      <a:pt x="38" y="35"/>
                    </a:lnTo>
                    <a:lnTo>
                      <a:pt x="38" y="35"/>
                    </a:lnTo>
                    <a:lnTo>
                      <a:pt x="31" y="34"/>
                    </a:lnTo>
                    <a:lnTo>
                      <a:pt x="24" y="33"/>
                    </a:lnTo>
                    <a:lnTo>
                      <a:pt x="20" y="31"/>
                    </a:lnTo>
                    <a:lnTo>
                      <a:pt x="15" y="27"/>
                    </a:lnTo>
                    <a:lnTo>
                      <a:pt x="13" y="24"/>
                    </a:lnTo>
                    <a:lnTo>
                      <a:pt x="12" y="20"/>
                    </a:lnTo>
                    <a:lnTo>
                      <a:pt x="11" y="16"/>
                    </a:lnTo>
                    <a:lnTo>
                      <a:pt x="12" y="11"/>
                    </a:lnTo>
                    <a:lnTo>
                      <a:pt x="12" y="11"/>
                    </a:lnTo>
                    <a:lnTo>
                      <a:pt x="13" y="8"/>
                    </a:lnTo>
                    <a:lnTo>
                      <a:pt x="15" y="5"/>
                    </a:lnTo>
                    <a:lnTo>
                      <a:pt x="19" y="2"/>
                    </a:lnTo>
                    <a:lnTo>
                      <a:pt x="22" y="0"/>
                    </a:lnTo>
                    <a:lnTo>
                      <a:pt x="22" y="0"/>
                    </a:lnTo>
                    <a:lnTo>
                      <a:pt x="14" y="2"/>
                    </a:lnTo>
                    <a:lnTo>
                      <a:pt x="9" y="6"/>
                    </a:lnTo>
                    <a:lnTo>
                      <a:pt x="4" y="11"/>
                    </a:lnTo>
                    <a:lnTo>
                      <a:pt x="1" y="17"/>
                    </a:lnTo>
                    <a:lnTo>
                      <a:pt x="1" y="17"/>
                    </a:lnTo>
                    <a:lnTo>
                      <a:pt x="0" y="23"/>
                    </a:lnTo>
                    <a:lnTo>
                      <a:pt x="1" y="28"/>
                    </a:lnTo>
                    <a:lnTo>
                      <a:pt x="3" y="33"/>
                    </a:lnTo>
                    <a:lnTo>
                      <a:pt x="6" y="38"/>
                    </a:lnTo>
                    <a:lnTo>
                      <a:pt x="11" y="43"/>
                    </a:lnTo>
                    <a:lnTo>
                      <a:pt x="16" y="48"/>
                    </a:lnTo>
                    <a:lnTo>
                      <a:pt x="23" y="51"/>
                    </a:lnTo>
                    <a:lnTo>
                      <a:pt x="31" y="53"/>
                    </a:lnTo>
                    <a:lnTo>
                      <a:pt x="31" y="53"/>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199" name="Freeform 439"/>
              <p:cNvSpPr>
                <a:spLocks/>
              </p:cNvSpPr>
              <p:nvPr/>
            </p:nvSpPr>
            <p:spPr bwMode="auto">
              <a:xfrm>
                <a:off x="5703209" y="1581594"/>
                <a:ext cx="250825" cy="265113"/>
              </a:xfrm>
              <a:custGeom>
                <a:avLst/>
                <a:gdLst>
                  <a:gd name="T0" fmla="*/ 98 w 158"/>
                  <a:gd name="T1" fmla="*/ 48 h 167"/>
                  <a:gd name="T2" fmla="*/ 96 w 158"/>
                  <a:gd name="T3" fmla="*/ 48 h 167"/>
                  <a:gd name="T4" fmla="*/ 85 w 158"/>
                  <a:gd name="T5" fmla="*/ 29 h 167"/>
                  <a:gd name="T6" fmla="*/ 68 w 158"/>
                  <a:gd name="T7" fmla="*/ 13 h 167"/>
                  <a:gd name="T8" fmla="*/ 47 w 158"/>
                  <a:gd name="T9" fmla="*/ 4 h 167"/>
                  <a:gd name="T10" fmla="*/ 25 w 158"/>
                  <a:gd name="T11" fmla="*/ 0 h 167"/>
                  <a:gd name="T12" fmla="*/ 12 w 158"/>
                  <a:gd name="T13" fmla="*/ 1 h 167"/>
                  <a:gd name="T14" fmla="*/ 0 w 158"/>
                  <a:gd name="T15" fmla="*/ 4 h 167"/>
                  <a:gd name="T16" fmla="*/ 9 w 158"/>
                  <a:gd name="T17" fmla="*/ 4 h 167"/>
                  <a:gd name="T18" fmla="*/ 33 w 158"/>
                  <a:gd name="T19" fmla="*/ 7 h 167"/>
                  <a:gd name="T20" fmla="*/ 53 w 158"/>
                  <a:gd name="T21" fmla="*/ 16 h 167"/>
                  <a:gd name="T22" fmla="*/ 69 w 158"/>
                  <a:gd name="T23" fmla="*/ 32 h 167"/>
                  <a:gd name="T24" fmla="*/ 80 w 158"/>
                  <a:gd name="T25" fmla="*/ 52 h 167"/>
                  <a:gd name="T26" fmla="*/ 83 w 158"/>
                  <a:gd name="T27" fmla="*/ 52 h 167"/>
                  <a:gd name="T28" fmla="*/ 95 w 158"/>
                  <a:gd name="T29" fmla="*/ 53 h 167"/>
                  <a:gd name="T30" fmla="*/ 116 w 158"/>
                  <a:gd name="T31" fmla="*/ 62 h 167"/>
                  <a:gd name="T32" fmla="*/ 133 w 158"/>
                  <a:gd name="T33" fmla="*/ 78 h 167"/>
                  <a:gd name="T34" fmla="*/ 142 w 158"/>
                  <a:gd name="T35" fmla="*/ 99 h 167"/>
                  <a:gd name="T36" fmla="*/ 143 w 158"/>
                  <a:gd name="T37" fmla="*/ 112 h 167"/>
                  <a:gd name="T38" fmla="*/ 140 w 158"/>
                  <a:gd name="T39" fmla="*/ 130 h 167"/>
                  <a:gd name="T40" fmla="*/ 132 w 158"/>
                  <a:gd name="T41" fmla="*/ 145 h 167"/>
                  <a:gd name="T42" fmla="*/ 120 w 158"/>
                  <a:gd name="T43" fmla="*/ 159 h 167"/>
                  <a:gd name="T44" fmla="*/ 105 w 158"/>
                  <a:gd name="T45" fmla="*/ 167 h 167"/>
                  <a:gd name="T46" fmla="*/ 115 w 158"/>
                  <a:gd name="T47" fmla="*/ 165 h 167"/>
                  <a:gd name="T48" fmla="*/ 136 w 158"/>
                  <a:gd name="T49" fmla="*/ 156 h 167"/>
                  <a:gd name="T50" fmla="*/ 149 w 158"/>
                  <a:gd name="T51" fmla="*/ 140 h 167"/>
                  <a:gd name="T52" fmla="*/ 157 w 158"/>
                  <a:gd name="T53" fmla="*/ 119 h 167"/>
                  <a:gd name="T54" fmla="*/ 158 w 158"/>
                  <a:gd name="T55" fmla="*/ 108 h 167"/>
                  <a:gd name="T56" fmla="*/ 154 w 158"/>
                  <a:gd name="T57" fmla="*/ 84 h 167"/>
                  <a:gd name="T58" fmla="*/ 141 w 158"/>
                  <a:gd name="T59" fmla="*/ 65 h 167"/>
                  <a:gd name="T60" fmla="*/ 122 w 158"/>
                  <a:gd name="T61" fmla="*/ 53 h 167"/>
                  <a:gd name="T62" fmla="*/ 98 w 158"/>
                  <a:gd name="T63"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67">
                    <a:moveTo>
                      <a:pt x="98" y="48"/>
                    </a:moveTo>
                    <a:lnTo>
                      <a:pt x="98" y="48"/>
                    </a:lnTo>
                    <a:lnTo>
                      <a:pt x="96" y="48"/>
                    </a:lnTo>
                    <a:lnTo>
                      <a:pt x="96" y="48"/>
                    </a:lnTo>
                    <a:lnTo>
                      <a:pt x="90" y="38"/>
                    </a:lnTo>
                    <a:lnTo>
                      <a:pt x="85" y="29"/>
                    </a:lnTo>
                    <a:lnTo>
                      <a:pt x="77" y="20"/>
                    </a:lnTo>
                    <a:lnTo>
                      <a:pt x="68" y="13"/>
                    </a:lnTo>
                    <a:lnTo>
                      <a:pt x="59" y="7"/>
                    </a:lnTo>
                    <a:lnTo>
                      <a:pt x="47" y="4"/>
                    </a:lnTo>
                    <a:lnTo>
                      <a:pt x="36" y="1"/>
                    </a:lnTo>
                    <a:lnTo>
                      <a:pt x="25" y="0"/>
                    </a:lnTo>
                    <a:lnTo>
                      <a:pt x="25" y="0"/>
                    </a:lnTo>
                    <a:lnTo>
                      <a:pt x="12" y="1"/>
                    </a:lnTo>
                    <a:lnTo>
                      <a:pt x="0" y="4"/>
                    </a:lnTo>
                    <a:lnTo>
                      <a:pt x="0" y="4"/>
                    </a:lnTo>
                    <a:lnTo>
                      <a:pt x="9" y="4"/>
                    </a:lnTo>
                    <a:lnTo>
                      <a:pt x="9" y="4"/>
                    </a:lnTo>
                    <a:lnTo>
                      <a:pt x="21" y="4"/>
                    </a:lnTo>
                    <a:lnTo>
                      <a:pt x="33" y="7"/>
                    </a:lnTo>
                    <a:lnTo>
                      <a:pt x="43" y="11"/>
                    </a:lnTo>
                    <a:lnTo>
                      <a:pt x="53" y="16"/>
                    </a:lnTo>
                    <a:lnTo>
                      <a:pt x="61" y="24"/>
                    </a:lnTo>
                    <a:lnTo>
                      <a:pt x="69" y="32"/>
                    </a:lnTo>
                    <a:lnTo>
                      <a:pt x="76" y="41"/>
                    </a:lnTo>
                    <a:lnTo>
                      <a:pt x="80" y="52"/>
                    </a:lnTo>
                    <a:lnTo>
                      <a:pt x="80" y="52"/>
                    </a:lnTo>
                    <a:lnTo>
                      <a:pt x="83" y="52"/>
                    </a:lnTo>
                    <a:lnTo>
                      <a:pt x="83" y="52"/>
                    </a:lnTo>
                    <a:lnTo>
                      <a:pt x="95" y="53"/>
                    </a:lnTo>
                    <a:lnTo>
                      <a:pt x="106" y="56"/>
                    </a:lnTo>
                    <a:lnTo>
                      <a:pt x="116" y="62"/>
                    </a:lnTo>
                    <a:lnTo>
                      <a:pt x="125" y="69"/>
                    </a:lnTo>
                    <a:lnTo>
                      <a:pt x="133" y="78"/>
                    </a:lnTo>
                    <a:lnTo>
                      <a:pt x="139" y="88"/>
                    </a:lnTo>
                    <a:lnTo>
                      <a:pt x="142" y="99"/>
                    </a:lnTo>
                    <a:lnTo>
                      <a:pt x="143" y="112"/>
                    </a:lnTo>
                    <a:lnTo>
                      <a:pt x="143" y="112"/>
                    </a:lnTo>
                    <a:lnTo>
                      <a:pt x="142" y="121"/>
                    </a:lnTo>
                    <a:lnTo>
                      <a:pt x="140" y="130"/>
                    </a:lnTo>
                    <a:lnTo>
                      <a:pt x="137" y="138"/>
                    </a:lnTo>
                    <a:lnTo>
                      <a:pt x="132" y="145"/>
                    </a:lnTo>
                    <a:lnTo>
                      <a:pt x="126" y="152"/>
                    </a:lnTo>
                    <a:lnTo>
                      <a:pt x="120" y="159"/>
                    </a:lnTo>
                    <a:lnTo>
                      <a:pt x="113" y="164"/>
                    </a:lnTo>
                    <a:lnTo>
                      <a:pt x="105" y="167"/>
                    </a:lnTo>
                    <a:lnTo>
                      <a:pt x="105" y="167"/>
                    </a:lnTo>
                    <a:lnTo>
                      <a:pt x="115" y="165"/>
                    </a:lnTo>
                    <a:lnTo>
                      <a:pt x="125" y="161"/>
                    </a:lnTo>
                    <a:lnTo>
                      <a:pt x="136" y="156"/>
                    </a:lnTo>
                    <a:lnTo>
                      <a:pt x="143" y="148"/>
                    </a:lnTo>
                    <a:lnTo>
                      <a:pt x="149" y="140"/>
                    </a:lnTo>
                    <a:lnTo>
                      <a:pt x="155" y="130"/>
                    </a:lnTo>
                    <a:lnTo>
                      <a:pt x="157" y="119"/>
                    </a:lnTo>
                    <a:lnTo>
                      <a:pt x="158" y="108"/>
                    </a:lnTo>
                    <a:lnTo>
                      <a:pt x="158" y="108"/>
                    </a:lnTo>
                    <a:lnTo>
                      <a:pt x="157" y="96"/>
                    </a:lnTo>
                    <a:lnTo>
                      <a:pt x="154" y="84"/>
                    </a:lnTo>
                    <a:lnTo>
                      <a:pt x="148" y="74"/>
                    </a:lnTo>
                    <a:lnTo>
                      <a:pt x="141" y="65"/>
                    </a:lnTo>
                    <a:lnTo>
                      <a:pt x="132" y="58"/>
                    </a:lnTo>
                    <a:lnTo>
                      <a:pt x="122" y="53"/>
                    </a:lnTo>
                    <a:lnTo>
                      <a:pt x="111" y="49"/>
                    </a:lnTo>
                    <a:lnTo>
                      <a:pt x="98" y="48"/>
                    </a:lnTo>
                    <a:lnTo>
                      <a:pt x="98" y="48"/>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sp>
            <p:nvSpPr>
              <p:cNvPr id="200" name="Freeform 440"/>
              <p:cNvSpPr>
                <a:spLocks/>
              </p:cNvSpPr>
              <p:nvPr/>
            </p:nvSpPr>
            <p:spPr bwMode="auto">
              <a:xfrm>
                <a:off x="5514296" y="1587944"/>
                <a:ext cx="339725" cy="266700"/>
              </a:xfrm>
              <a:custGeom>
                <a:avLst/>
                <a:gdLst>
                  <a:gd name="T0" fmla="*/ 208 w 214"/>
                  <a:gd name="T1" fmla="*/ 164 h 168"/>
                  <a:gd name="T2" fmla="*/ 66 w 214"/>
                  <a:gd name="T3" fmla="*/ 164 h 168"/>
                  <a:gd name="T4" fmla="*/ 66 w 214"/>
                  <a:gd name="T5" fmla="*/ 164 h 168"/>
                  <a:gd name="T6" fmla="*/ 55 w 214"/>
                  <a:gd name="T7" fmla="*/ 163 h 168"/>
                  <a:gd name="T8" fmla="*/ 46 w 214"/>
                  <a:gd name="T9" fmla="*/ 160 h 168"/>
                  <a:gd name="T10" fmla="*/ 37 w 214"/>
                  <a:gd name="T11" fmla="*/ 155 h 168"/>
                  <a:gd name="T12" fmla="*/ 30 w 214"/>
                  <a:gd name="T13" fmla="*/ 149 h 168"/>
                  <a:gd name="T14" fmla="*/ 24 w 214"/>
                  <a:gd name="T15" fmla="*/ 141 h 168"/>
                  <a:gd name="T16" fmla="*/ 19 w 214"/>
                  <a:gd name="T17" fmla="*/ 134 h 168"/>
                  <a:gd name="T18" fmla="*/ 17 w 214"/>
                  <a:gd name="T19" fmla="*/ 123 h 168"/>
                  <a:gd name="T20" fmla="*/ 16 w 214"/>
                  <a:gd name="T21" fmla="*/ 113 h 168"/>
                  <a:gd name="T22" fmla="*/ 16 w 214"/>
                  <a:gd name="T23" fmla="*/ 113 h 168"/>
                  <a:gd name="T24" fmla="*/ 17 w 214"/>
                  <a:gd name="T25" fmla="*/ 104 h 168"/>
                  <a:gd name="T26" fmla="*/ 19 w 214"/>
                  <a:gd name="T27" fmla="*/ 96 h 168"/>
                  <a:gd name="T28" fmla="*/ 23 w 214"/>
                  <a:gd name="T29" fmla="*/ 88 h 168"/>
                  <a:gd name="T30" fmla="*/ 27 w 214"/>
                  <a:gd name="T31" fmla="*/ 82 h 168"/>
                  <a:gd name="T32" fmla="*/ 34 w 214"/>
                  <a:gd name="T33" fmla="*/ 75 h 168"/>
                  <a:gd name="T34" fmla="*/ 41 w 214"/>
                  <a:gd name="T35" fmla="*/ 70 h 168"/>
                  <a:gd name="T36" fmla="*/ 49 w 214"/>
                  <a:gd name="T37" fmla="*/ 67 h 168"/>
                  <a:gd name="T38" fmla="*/ 58 w 214"/>
                  <a:gd name="T39" fmla="*/ 65 h 168"/>
                  <a:gd name="T40" fmla="*/ 58 w 214"/>
                  <a:gd name="T41" fmla="*/ 65 h 168"/>
                  <a:gd name="T42" fmla="*/ 59 w 214"/>
                  <a:gd name="T43" fmla="*/ 53 h 168"/>
                  <a:gd name="T44" fmla="*/ 63 w 214"/>
                  <a:gd name="T45" fmla="*/ 43 h 168"/>
                  <a:gd name="T46" fmla="*/ 68 w 214"/>
                  <a:gd name="T47" fmla="*/ 34 h 168"/>
                  <a:gd name="T48" fmla="*/ 73 w 214"/>
                  <a:gd name="T49" fmla="*/ 25 h 168"/>
                  <a:gd name="T50" fmla="*/ 81 w 214"/>
                  <a:gd name="T51" fmla="*/ 17 h 168"/>
                  <a:gd name="T52" fmla="*/ 89 w 214"/>
                  <a:gd name="T53" fmla="*/ 10 h 168"/>
                  <a:gd name="T54" fmla="*/ 98 w 214"/>
                  <a:gd name="T55" fmla="*/ 5 h 168"/>
                  <a:gd name="T56" fmla="*/ 109 w 214"/>
                  <a:gd name="T57" fmla="*/ 0 h 168"/>
                  <a:gd name="T58" fmla="*/ 109 w 214"/>
                  <a:gd name="T59" fmla="*/ 0 h 168"/>
                  <a:gd name="T60" fmla="*/ 96 w 214"/>
                  <a:gd name="T61" fmla="*/ 3 h 168"/>
                  <a:gd name="T62" fmla="*/ 84 w 214"/>
                  <a:gd name="T63" fmla="*/ 8 h 168"/>
                  <a:gd name="T64" fmla="*/ 73 w 214"/>
                  <a:gd name="T65" fmla="*/ 15 h 168"/>
                  <a:gd name="T66" fmla="*/ 63 w 214"/>
                  <a:gd name="T67" fmla="*/ 23 h 168"/>
                  <a:gd name="T68" fmla="*/ 55 w 214"/>
                  <a:gd name="T69" fmla="*/ 33 h 168"/>
                  <a:gd name="T70" fmla="*/ 49 w 214"/>
                  <a:gd name="T71" fmla="*/ 43 h 168"/>
                  <a:gd name="T72" fmla="*/ 44 w 214"/>
                  <a:gd name="T73" fmla="*/ 55 h 168"/>
                  <a:gd name="T74" fmla="*/ 42 w 214"/>
                  <a:gd name="T75" fmla="*/ 68 h 168"/>
                  <a:gd name="T76" fmla="*/ 42 w 214"/>
                  <a:gd name="T77" fmla="*/ 68 h 168"/>
                  <a:gd name="T78" fmla="*/ 33 w 214"/>
                  <a:gd name="T79" fmla="*/ 70 h 168"/>
                  <a:gd name="T80" fmla="*/ 25 w 214"/>
                  <a:gd name="T81" fmla="*/ 74 h 168"/>
                  <a:gd name="T82" fmla="*/ 18 w 214"/>
                  <a:gd name="T83" fmla="*/ 79 h 168"/>
                  <a:gd name="T84" fmla="*/ 12 w 214"/>
                  <a:gd name="T85" fmla="*/ 85 h 168"/>
                  <a:gd name="T86" fmla="*/ 7 w 214"/>
                  <a:gd name="T87" fmla="*/ 92 h 168"/>
                  <a:gd name="T88" fmla="*/ 3 w 214"/>
                  <a:gd name="T89" fmla="*/ 100 h 168"/>
                  <a:gd name="T90" fmla="*/ 1 w 214"/>
                  <a:gd name="T91" fmla="*/ 109 h 168"/>
                  <a:gd name="T92" fmla="*/ 0 w 214"/>
                  <a:gd name="T93" fmla="*/ 118 h 168"/>
                  <a:gd name="T94" fmla="*/ 0 w 214"/>
                  <a:gd name="T95" fmla="*/ 118 h 168"/>
                  <a:gd name="T96" fmla="*/ 1 w 214"/>
                  <a:gd name="T97" fmla="*/ 128 h 168"/>
                  <a:gd name="T98" fmla="*/ 4 w 214"/>
                  <a:gd name="T99" fmla="*/ 137 h 168"/>
                  <a:gd name="T100" fmla="*/ 9 w 214"/>
                  <a:gd name="T101" fmla="*/ 145 h 168"/>
                  <a:gd name="T102" fmla="*/ 15 w 214"/>
                  <a:gd name="T103" fmla="*/ 153 h 168"/>
                  <a:gd name="T104" fmla="*/ 23 w 214"/>
                  <a:gd name="T105" fmla="*/ 158 h 168"/>
                  <a:gd name="T106" fmla="*/ 30 w 214"/>
                  <a:gd name="T107" fmla="*/ 163 h 168"/>
                  <a:gd name="T108" fmla="*/ 40 w 214"/>
                  <a:gd name="T109" fmla="*/ 166 h 168"/>
                  <a:gd name="T110" fmla="*/ 50 w 214"/>
                  <a:gd name="T111" fmla="*/ 168 h 168"/>
                  <a:gd name="T112" fmla="*/ 192 w 214"/>
                  <a:gd name="T113" fmla="*/ 168 h 168"/>
                  <a:gd name="T114" fmla="*/ 192 w 214"/>
                  <a:gd name="T115" fmla="*/ 168 h 168"/>
                  <a:gd name="T116" fmla="*/ 204 w 214"/>
                  <a:gd name="T117" fmla="*/ 166 h 168"/>
                  <a:gd name="T118" fmla="*/ 214 w 214"/>
                  <a:gd name="T119" fmla="*/ 163 h 168"/>
                  <a:gd name="T120" fmla="*/ 214 w 214"/>
                  <a:gd name="T121" fmla="*/ 163 h 168"/>
                  <a:gd name="T122" fmla="*/ 208 w 214"/>
                  <a:gd name="T123" fmla="*/ 164 h 168"/>
                  <a:gd name="T124" fmla="*/ 208 w 214"/>
                  <a:gd name="T125" fmla="*/ 1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4" h="168">
                    <a:moveTo>
                      <a:pt x="208" y="164"/>
                    </a:moveTo>
                    <a:lnTo>
                      <a:pt x="66" y="164"/>
                    </a:lnTo>
                    <a:lnTo>
                      <a:pt x="66" y="164"/>
                    </a:lnTo>
                    <a:lnTo>
                      <a:pt x="55" y="163"/>
                    </a:lnTo>
                    <a:lnTo>
                      <a:pt x="46" y="160"/>
                    </a:lnTo>
                    <a:lnTo>
                      <a:pt x="37" y="155"/>
                    </a:lnTo>
                    <a:lnTo>
                      <a:pt x="30" y="149"/>
                    </a:lnTo>
                    <a:lnTo>
                      <a:pt x="24" y="141"/>
                    </a:lnTo>
                    <a:lnTo>
                      <a:pt x="19" y="134"/>
                    </a:lnTo>
                    <a:lnTo>
                      <a:pt x="17" y="123"/>
                    </a:lnTo>
                    <a:lnTo>
                      <a:pt x="16" y="113"/>
                    </a:lnTo>
                    <a:lnTo>
                      <a:pt x="16" y="113"/>
                    </a:lnTo>
                    <a:lnTo>
                      <a:pt x="17" y="104"/>
                    </a:lnTo>
                    <a:lnTo>
                      <a:pt x="19" y="96"/>
                    </a:lnTo>
                    <a:lnTo>
                      <a:pt x="23" y="88"/>
                    </a:lnTo>
                    <a:lnTo>
                      <a:pt x="27" y="82"/>
                    </a:lnTo>
                    <a:lnTo>
                      <a:pt x="34" y="75"/>
                    </a:lnTo>
                    <a:lnTo>
                      <a:pt x="41" y="70"/>
                    </a:lnTo>
                    <a:lnTo>
                      <a:pt x="49" y="67"/>
                    </a:lnTo>
                    <a:lnTo>
                      <a:pt x="58" y="65"/>
                    </a:lnTo>
                    <a:lnTo>
                      <a:pt x="58" y="65"/>
                    </a:lnTo>
                    <a:lnTo>
                      <a:pt x="59" y="53"/>
                    </a:lnTo>
                    <a:lnTo>
                      <a:pt x="63" y="43"/>
                    </a:lnTo>
                    <a:lnTo>
                      <a:pt x="68" y="34"/>
                    </a:lnTo>
                    <a:lnTo>
                      <a:pt x="73" y="25"/>
                    </a:lnTo>
                    <a:lnTo>
                      <a:pt x="81" y="17"/>
                    </a:lnTo>
                    <a:lnTo>
                      <a:pt x="89" y="10"/>
                    </a:lnTo>
                    <a:lnTo>
                      <a:pt x="98" y="5"/>
                    </a:lnTo>
                    <a:lnTo>
                      <a:pt x="109" y="0"/>
                    </a:lnTo>
                    <a:lnTo>
                      <a:pt x="109" y="0"/>
                    </a:lnTo>
                    <a:lnTo>
                      <a:pt x="96" y="3"/>
                    </a:lnTo>
                    <a:lnTo>
                      <a:pt x="84" y="8"/>
                    </a:lnTo>
                    <a:lnTo>
                      <a:pt x="73" y="15"/>
                    </a:lnTo>
                    <a:lnTo>
                      <a:pt x="63" y="23"/>
                    </a:lnTo>
                    <a:lnTo>
                      <a:pt x="55" y="33"/>
                    </a:lnTo>
                    <a:lnTo>
                      <a:pt x="49" y="43"/>
                    </a:lnTo>
                    <a:lnTo>
                      <a:pt x="44" y="55"/>
                    </a:lnTo>
                    <a:lnTo>
                      <a:pt x="42" y="68"/>
                    </a:lnTo>
                    <a:lnTo>
                      <a:pt x="42" y="68"/>
                    </a:lnTo>
                    <a:lnTo>
                      <a:pt x="33" y="70"/>
                    </a:lnTo>
                    <a:lnTo>
                      <a:pt x="25" y="74"/>
                    </a:lnTo>
                    <a:lnTo>
                      <a:pt x="18" y="79"/>
                    </a:lnTo>
                    <a:lnTo>
                      <a:pt x="12" y="85"/>
                    </a:lnTo>
                    <a:lnTo>
                      <a:pt x="7" y="92"/>
                    </a:lnTo>
                    <a:lnTo>
                      <a:pt x="3" y="100"/>
                    </a:lnTo>
                    <a:lnTo>
                      <a:pt x="1" y="109"/>
                    </a:lnTo>
                    <a:lnTo>
                      <a:pt x="0" y="118"/>
                    </a:lnTo>
                    <a:lnTo>
                      <a:pt x="0" y="118"/>
                    </a:lnTo>
                    <a:lnTo>
                      <a:pt x="1" y="128"/>
                    </a:lnTo>
                    <a:lnTo>
                      <a:pt x="4" y="137"/>
                    </a:lnTo>
                    <a:lnTo>
                      <a:pt x="9" y="145"/>
                    </a:lnTo>
                    <a:lnTo>
                      <a:pt x="15" y="153"/>
                    </a:lnTo>
                    <a:lnTo>
                      <a:pt x="23" y="158"/>
                    </a:lnTo>
                    <a:lnTo>
                      <a:pt x="30" y="163"/>
                    </a:lnTo>
                    <a:lnTo>
                      <a:pt x="40" y="166"/>
                    </a:lnTo>
                    <a:lnTo>
                      <a:pt x="50" y="168"/>
                    </a:lnTo>
                    <a:lnTo>
                      <a:pt x="192" y="168"/>
                    </a:lnTo>
                    <a:lnTo>
                      <a:pt x="192" y="168"/>
                    </a:lnTo>
                    <a:lnTo>
                      <a:pt x="204" y="166"/>
                    </a:lnTo>
                    <a:lnTo>
                      <a:pt x="214" y="163"/>
                    </a:lnTo>
                    <a:lnTo>
                      <a:pt x="214" y="163"/>
                    </a:lnTo>
                    <a:lnTo>
                      <a:pt x="208" y="164"/>
                    </a:lnTo>
                    <a:lnTo>
                      <a:pt x="208" y="164"/>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dirty="0">
                  <a:latin typeface="+mn-lt"/>
                  <a:ea typeface="+mn-ea"/>
                </a:endParaRPr>
              </a:p>
            </p:txBody>
          </p:sp>
        </p:grpSp>
      </p:grpSp>
      <p:sp>
        <p:nvSpPr>
          <p:cNvPr id="211" name="同侧圆角矩形 210"/>
          <p:cNvSpPr/>
          <p:nvPr/>
        </p:nvSpPr>
        <p:spPr bwMode="auto">
          <a:xfrm>
            <a:off x="768358" y="1376363"/>
            <a:ext cx="5243801" cy="359056"/>
          </a:xfrm>
          <a:prstGeom prst="round2SameRect">
            <a:avLst>
              <a:gd name="adj1" fmla="val 0"/>
              <a:gd name="adj2" fmla="val 0"/>
            </a:avLst>
          </a:prstGeom>
          <a:solidFill>
            <a:srgbClr val="C00000"/>
          </a:solidFill>
          <a:ln w="12700" algn="ctr">
            <a:noFill/>
            <a:round/>
            <a:headEnd/>
            <a:tailEnd/>
          </a:ln>
          <a:effectLst>
            <a:outerShdw blurRad="63500" sx="101000" sy="101000" algn="ctr" rotWithShape="0">
              <a:prstClr val="black">
                <a:alpha val="20000"/>
              </a:prstClr>
            </a:outerShdw>
          </a:effectLst>
        </p:spPr>
        <p:txBody>
          <a:bodyPr wrap="none" lIns="91398" tIns="45698" rIns="91398" bIns="45698" anchor="ctr"/>
          <a:lstStyle/>
          <a:p>
            <a:pPr algn="ctr" eaLnBrk="0" hangingPunct="0">
              <a:buClr>
                <a:srgbClr val="990000"/>
              </a:buClr>
              <a:buSzPct val="60000"/>
              <a:buFont typeface="Wingdings" pitchFamily="2" charset="2"/>
              <a:buNone/>
            </a:pPr>
            <a:r>
              <a:rPr lang="zh-CN" altLang="en-US" sz="1200" b="1" dirty="0" smtClean="0">
                <a:solidFill>
                  <a:schemeClr val="bg1"/>
                </a:solidFill>
                <a:latin typeface="+mn-lt"/>
                <a:ea typeface="+mn-ea"/>
                <a:cs typeface="Arial" pitchFamily="34" charset="0"/>
              </a:rPr>
              <a:t>桌面转型</a:t>
            </a:r>
            <a:endParaRPr lang="zh-CN" altLang="zh-CN" sz="1200" b="1" dirty="0">
              <a:solidFill>
                <a:schemeClr val="bg1"/>
              </a:solidFill>
              <a:latin typeface="+mn-lt"/>
              <a:ea typeface="+mn-ea"/>
              <a:cs typeface="Arial" pitchFamily="34" charset="0"/>
            </a:endParaRPr>
          </a:p>
        </p:txBody>
      </p:sp>
      <p:pic>
        <p:nvPicPr>
          <p:cNvPr id="212" name="Picture 16" descr="E:\PNG图标分类大全\钟-工具-放大镜-锁钥匙-灯泡\blue_kind_15.png"/>
          <p:cNvPicPr>
            <a:picLocks noChangeAspect="1" noChangeArrowheads="1"/>
          </p:cNvPicPr>
          <p:nvPr/>
        </p:nvPicPr>
        <p:blipFill>
          <a:blip r:embed="rId9" cstate="print">
            <a:grayscl/>
          </a:blip>
          <a:srcRect/>
          <a:stretch>
            <a:fillRect/>
          </a:stretch>
        </p:blipFill>
        <p:spPr bwMode="auto">
          <a:xfrm>
            <a:off x="6270321" y="1896505"/>
            <a:ext cx="506288" cy="675050"/>
          </a:xfrm>
          <a:prstGeom prst="rect">
            <a:avLst/>
          </a:prstGeom>
          <a:noFill/>
          <a:ln w="9525">
            <a:noFill/>
            <a:miter lim="800000"/>
            <a:headEnd/>
            <a:tailEnd/>
          </a:ln>
        </p:spPr>
      </p:pic>
      <p:grpSp>
        <p:nvGrpSpPr>
          <p:cNvPr id="7" name="组合 218"/>
          <p:cNvGrpSpPr/>
          <p:nvPr/>
        </p:nvGrpSpPr>
        <p:grpSpPr>
          <a:xfrm>
            <a:off x="6328531" y="4305530"/>
            <a:ext cx="448973" cy="411079"/>
            <a:chOff x="15428913" y="-815975"/>
            <a:chExt cx="823912" cy="533400"/>
          </a:xfrm>
        </p:grpSpPr>
        <p:sp>
          <p:nvSpPr>
            <p:cNvPr id="220" name="Freeform 521"/>
            <p:cNvSpPr>
              <a:spLocks/>
            </p:cNvSpPr>
            <p:nvPr/>
          </p:nvSpPr>
          <p:spPr bwMode="auto">
            <a:xfrm>
              <a:off x="15886113" y="-690562"/>
              <a:ext cx="276225" cy="149225"/>
            </a:xfrm>
            <a:custGeom>
              <a:avLst/>
              <a:gdLst>
                <a:gd name="T0" fmla="*/ 173 w 174"/>
                <a:gd name="T1" fmla="*/ 17 h 94"/>
                <a:gd name="T2" fmla="*/ 170 w 174"/>
                <a:gd name="T3" fmla="*/ 23 h 94"/>
                <a:gd name="T4" fmla="*/ 160 w 174"/>
                <a:gd name="T5" fmla="*/ 42 h 94"/>
                <a:gd name="T6" fmla="*/ 157 w 174"/>
                <a:gd name="T7" fmla="*/ 41 h 94"/>
                <a:gd name="T8" fmla="*/ 153 w 174"/>
                <a:gd name="T9" fmla="*/ 27 h 94"/>
                <a:gd name="T10" fmla="*/ 151 w 174"/>
                <a:gd name="T11" fmla="*/ 28 h 94"/>
                <a:gd name="T12" fmla="*/ 144 w 174"/>
                <a:gd name="T13" fmla="*/ 16 h 94"/>
                <a:gd name="T14" fmla="*/ 141 w 174"/>
                <a:gd name="T15" fmla="*/ 17 h 94"/>
                <a:gd name="T16" fmla="*/ 136 w 174"/>
                <a:gd name="T17" fmla="*/ 23 h 94"/>
                <a:gd name="T18" fmla="*/ 126 w 174"/>
                <a:gd name="T19" fmla="*/ 41 h 94"/>
                <a:gd name="T20" fmla="*/ 121 w 174"/>
                <a:gd name="T21" fmla="*/ 44 h 94"/>
                <a:gd name="T22" fmla="*/ 118 w 174"/>
                <a:gd name="T23" fmla="*/ 43 h 94"/>
                <a:gd name="T24" fmla="*/ 112 w 174"/>
                <a:gd name="T25" fmla="*/ 50 h 94"/>
                <a:gd name="T26" fmla="*/ 107 w 174"/>
                <a:gd name="T27" fmla="*/ 52 h 94"/>
                <a:gd name="T28" fmla="*/ 102 w 174"/>
                <a:gd name="T29" fmla="*/ 18 h 94"/>
                <a:gd name="T30" fmla="*/ 97 w 174"/>
                <a:gd name="T31" fmla="*/ 34 h 94"/>
                <a:gd name="T32" fmla="*/ 93 w 174"/>
                <a:gd name="T33" fmla="*/ 10 h 94"/>
                <a:gd name="T34" fmla="*/ 89 w 174"/>
                <a:gd name="T35" fmla="*/ 17 h 94"/>
                <a:gd name="T36" fmla="*/ 82 w 174"/>
                <a:gd name="T37" fmla="*/ 11 h 94"/>
                <a:gd name="T38" fmla="*/ 74 w 174"/>
                <a:gd name="T39" fmla="*/ 28 h 94"/>
                <a:gd name="T40" fmla="*/ 60 w 174"/>
                <a:gd name="T41" fmla="*/ 57 h 94"/>
                <a:gd name="T42" fmla="*/ 54 w 174"/>
                <a:gd name="T43" fmla="*/ 63 h 94"/>
                <a:gd name="T44" fmla="*/ 49 w 174"/>
                <a:gd name="T45" fmla="*/ 37 h 94"/>
                <a:gd name="T46" fmla="*/ 45 w 174"/>
                <a:gd name="T47" fmla="*/ 51 h 94"/>
                <a:gd name="T48" fmla="*/ 39 w 174"/>
                <a:gd name="T49" fmla="*/ 60 h 94"/>
                <a:gd name="T50" fmla="*/ 37 w 174"/>
                <a:gd name="T51" fmla="*/ 61 h 94"/>
                <a:gd name="T52" fmla="*/ 31 w 174"/>
                <a:gd name="T53" fmla="*/ 58 h 94"/>
                <a:gd name="T54" fmla="*/ 25 w 174"/>
                <a:gd name="T55" fmla="*/ 71 h 94"/>
                <a:gd name="T56" fmla="*/ 17 w 174"/>
                <a:gd name="T57" fmla="*/ 76 h 94"/>
                <a:gd name="T58" fmla="*/ 12 w 174"/>
                <a:gd name="T59" fmla="*/ 78 h 94"/>
                <a:gd name="T60" fmla="*/ 7 w 174"/>
                <a:gd name="T61" fmla="*/ 93 h 94"/>
                <a:gd name="T62" fmla="*/ 0 w 174"/>
                <a:gd name="T63" fmla="*/ 93 h 94"/>
                <a:gd name="T64" fmla="*/ 5 w 174"/>
                <a:gd name="T65" fmla="*/ 91 h 94"/>
                <a:gd name="T66" fmla="*/ 14 w 174"/>
                <a:gd name="T67" fmla="*/ 75 h 94"/>
                <a:gd name="T68" fmla="*/ 18 w 174"/>
                <a:gd name="T69" fmla="*/ 71 h 94"/>
                <a:gd name="T70" fmla="*/ 26 w 174"/>
                <a:gd name="T71" fmla="*/ 50 h 94"/>
                <a:gd name="T72" fmla="*/ 28 w 174"/>
                <a:gd name="T73" fmla="*/ 49 h 94"/>
                <a:gd name="T74" fmla="*/ 40 w 174"/>
                <a:gd name="T75" fmla="*/ 42 h 94"/>
                <a:gd name="T76" fmla="*/ 41 w 174"/>
                <a:gd name="T77" fmla="*/ 41 h 94"/>
                <a:gd name="T78" fmla="*/ 48 w 174"/>
                <a:gd name="T79" fmla="*/ 25 h 94"/>
                <a:gd name="T80" fmla="*/ 50 w 174"/>
                <a:gd name="T81" fmla="*/ 22 h 94"/>
                <a:gd name="T82" fmla="*/ 56 w 174"/>
                <a:gd name="T83" fmla="*/ 57 h 94"/>
                <a:gd name="T84" fmla="*/ 61 w 174"/>
                <a:gd name="T85" fmla="*/ 38 h 94"/>
                <a:gd name="T86" fmla="*/ 72 w 174"/>
                <a:gd name="T87" fmla="*/ 26 h 94"/>
                <a:gd name="T88" fmla="*/ 79 w 174"/>
                <a:gd name="T89" fmla="*/ 10 h 94"/>
                <a:gd name="T90" fmla="*/ 84 w 174"/>
                <a:gd name="T91" fmla="*/ 5 h 94"/>
                <a:gd name="T92" fmla="*/ 89 w 174"/>
                <a:gd name="T93" fmla="*/ 11 h 94"/>
                <a:gd name="T94" fmla="*/ 93 w 174"/>
                <a:gd name="T95" fmla="*/ 0 h 94"/>
                <a:gd name="T96" fmla="*/ 98 w 174"/>
                <a:gd name="T97" fmla="*/ 20 h 94"/>
                <a:gd name="T98" fmla="*/ 103 w 174"/>
                <a:gd name="T99" fmla="*/ 1 h 94"/>
                <a:gd name="T100" fmla="*/ 109 w 174"/>
                <a:gd name="T101" fmla="*/ 49 h 94"/>
                <a:gd name="T102" fmla="*/ 115 w 174"/>
                <a:gd name="T103" fmla="*/ 33 h 94"/>
                <a:gd name="T104" fmla="*/ 121 w 174"/>
                <a:gd name="T105" fmla="*/ 41 h 94"/>
                <a:gd name="T106" fmla="*/ 136 w 174"/>
                <a:gd name="T107" fmla="*/ 6 h 94"/>
                <a:gd name="T108" fmla="*/ 140 w 174"/>
                <a:gd name="T109" fmla="*/ 6 h 94"/>
                <a:gd name="T110" fmla="*/ 146 w 174"/>
                <a:gd name="T111" fmla="*/ 4 h 94"/>
                <a:gd name="T112" fmla="*/ 151 w 174"/>
                <a:gd name="T113" fmla="*/ 17 h 94"/>
                <a:gd name="T114" fmla="*/ 154 w 174"/>
                <a:gd name="T115" fmla="*/ 5 h 94"/>
                <a:gd name="T116" fmla="*/ 157 w 174"/>
                <a:gd name="T117" fmla="*/ 6 h 94"/>
                <a:gd name="T118" fmla="*/ 167 w 174"/>
                <a:gd name="T119" fmla="*/ 2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94">
                  <a:moveTo>
                    <a:pt x="171" y="18"/>
                  </a:moveTo>
                  <a:lnTo>
                    <a:pt x="171" y="18"/>
                  </a:lnTo>
                  <a:lnTo>
                    <a:pt x="172" y="17"/>
                  </a:lnTo>
                  <a:lnTo>
                    <a:pt x="173" y="17"/>
                  </a:lnTo>
                  <a:lnTo>
                    <a:pt x="173" y="17"/>
                  </a:lnTo>
                  <a:lnTo>
                    <a:pt x="174" y="18"/>
                  </a:lnTo>
                  <a:lnTo>
                    <a:pt x="174" y="19"/>
                  </a:lnTo>
                  <a:lnTo>
                    <a:pt x="170" y="23"/>
                  </a:lnTo>
                  <a:lnTo>
                    <a:pt x="166" y="39"/>
                  </a:lnTo>
                  <a:lnTo>
                    <a:pt x="166" y="39"/>
                  </a:lnTo>
                  <a:lnTo>
                    <a:pt x="164" y="41"/>
                  </a:lnTo>
                  <a:lnTo>
                    <a:pt x="160" y="42"/>
                  </a:lnTo>
                  <a:lnTo>
                    <a:pt x="160" y="42"/>
                  </a:lnTo>
                  <a:lnTo>
                    <a:pt x="158" y="42"/>
                  </a:lnTo>
                  <a:lnTo>
                    <a:pt x="157" y="41"/>
                  </a:lnTo>
                  <a:lnTo>
                    <a:pt x="157" y="41"/>
                  </a:lnTo>
                  <a:lnTo>
                    <a:pt x="157" y="41"/>
                  </a:lnTo>
                  <a:lnTo>
                    <a:pt x="157" y="41"/>
                  </a:lnTo>
                  <a:lnTo>
                    <a:pt x="155" y="17"/>
                  </a:lnTo>
                  <a:lnTo>
                    <a:pt x="153" y="27"/>
                  </a:lnTo>
                  <a:lnTo>
                    <a:pt x="153" y="27"/>
                  </a:lnTo>
                  <a:lnTo>
                    <a:pt x="152" y="28"/>
                  </a:lnTo>
                  <a:lnTo>
                    <a:pt x="151" y="28"/>
                  </a:lnTo>
                  <a:lnTo>
                    <a:pt x="151" y="28"/>
                  </a:lnTo>
                  <a:lnTo>
                    <a:pt x="148" y="27"/>
                  </a:lnTo>
                  <a:lnTo>
                    <a:pt x="148" y="27"/>
                  </a:lnTo>
                  <a:lnTo>
                    <a:pt x="145" y="12"/>
                  </a:lnTo>
                  <a:lnTo>
                    <a:pt x="144" y="16"/>
                  </a:lnTo>
                  <a:lnTo>
                    <a:pt x="144" y="16"/>
                  </a:lnTo>
                  <a:lnTo>
                    <a:pt x="143" y="17"/>
                  </a:lnTo>
                  <a:lnTo>
                    <a:pt x="141" y="17"/>
                  </a:lnTo>
                  <a:lnTo>
                    <a:pt x="141" y="17"/>
                  </a:lnTo>
                  <a:lnTo>
                    <a:pt x="140" y="17"/>
                  </a:lnTo>
                  <a:lnTo>
                    <a:pt x="140" y="17"/>
                  </a:lnTo>
                  <a:lnTo>
                    <a:pt x="138" y="12"/>
                  </a:lnTo>
                  <a:lnTo>
                    <a:pt x="136" y="23"/>
                  </a:lnTo>
                  <a:lnTo>
                    <a:pt x="136" y="23"/>
                  </a:lnTo>
                  <a:lnTo>
                    <a:pt x="135" y="23"/>
                  </a:lnTo>
                  <a:lnTo>
                    <a:pt x="126" y="41"/>
                  </a:lnTo>
                  <a:lnTo>
                    <a:pt x="126" y="41"/>
                  </a:lnTo>
                  <a:lnTo>
                    <a:pt x="126" y="41"/>
                  </a:lnTo>
                  <a:lnTo>
                    <a:pt x="126" y="41"/>
                  </a:lnTo>
                  <a:lnTo>
                    <a:pt x="121" y="44"/>
                  </a:lnTo>
                  <a:lnTo>
                    <a:pt x="121" y="44"/>
                  </a:lnTo>
                  <a:lnTo>
                    <a:pt x="120" y="44"/>
                  </a:lnTo>
                  <a:lnTo>
                    <a:pt x="119" y="43"/>
                  </a:lnTo>
                  <a:lnTo>
                    <a:pt x="119" y="43"/>
                  </a:lnTo>
                  <a:lnTo>
                    <a:pt x="118" y="43"/>
                  </a:lnTo>
                  <a:lnTo>
                    <a:pt x="116" y="39"/>
                  </a:lnTo>
                  <a:lnTo>
                    <a:pt x="113" y="49"/>
                  </a:lnTo>
                  <a:lnTo>
                    <a:pt x="113" y="49"/>
                  </a:lnTo>
                  <a:lnTo>
                    <a:pt x="112" y="50"/>
                  </a:lnTo>
                  <a:lnTo>
                    <a:pt x="112" y="50"/>
                  </a:lnTo>
                  <a:lnTo>
                    <a:pt x="108" y="52"/>
                  </a:lnTo>
                  <a:lnTo>
                    <a:pt x="108" y="52"/>
                  </a:lnTo>
                  <a:lnTo>
                    <a:pt x="107" y="52"/>
                  </a:lnTo>
                  <a:lnTo>
                    <a:pt x="106" y="52"/>
                  </a:lnTo>
                  <a:lnTo>
                    <a:pt x="106" y="52"/>
                  </a:lnTo>
                  <a:lnTo>
                    <a:pt x="105" y="51"/>
                  </a:lnTo>
                  <a:lnTo>
                    <a:pt x="102" y="18"/>
                  </a:lnTo>
                  <a:lnTo>
                    <a:pt x="99" y="33"/>
                  </a:lnTo>
                  <a:lnTo>
                    <a:pt x="99" y="33"/>
                  </a:lnTo>
                  <a:lnTo>
                    <a:pt x="99" y="34"/>
                  </a:lnTo>
                  <a:lnTo>
                    <a:pt x="97" y="34"/>
                  </a:lnTo>
                  <a:lnTo>
                    <a:pt x="97" y="34"/>
                  </a:lnTo>
                  <a:lnTo>
                    <a:pt x="96" y="34"/>
                  </a:lnTo>
                  <a:lnTo>
                    <a:pt x="96" y="33"/>
                  </a:lnTo>
                  <a:lnTo>
                    <a:pt x="93" y="10"/>
                  </a:lnTo>
                  <a:lnTo>
                    <a:pt x="91" y="16"/>
                  </a:lnTo>
                  <a:lnTo>
                    <a:pt x="91" y="16"/>
                  </a:lnTo>
                  <a:lnTo>
                    <a:pt x="90" y="17"/>
                  </a:lnTo>
                  <a:lnTo>
                    <a:pt x="89" y="17"/>
                  </a:lnTo>
                  <a:lnTo>
                    <a:pt x="89" y="17"/>
                  </a:lnTo>
                  <a:lnTo>
                    <a:pt x="88" y="16"/>
                  </a:lnTo>
                  <a:lnTo>
                    <a:pt x="84" y="9"/>
                  </a:lnTo>
                  <a:lnTo>
                    <a:pt x="82" y="11"/>
                  </a:lnTo>
                  <a:lnTo>
                    <a:pt x="78" y="27"/>
                  </a:lnTo>
                  <a:lnTo>
                    <a:pt x="78" y="27"/>
                  </a:lnTo>
                  <a:lnTo>
                    <a:pt x="77" y="28"/>
                  </a:lnTo>
                  <a:lnTo>
                    <a:pt x="74" y="28"/>
                  </a:lnTo>
                  <a:lnTo>
                    <a:pt x="65" y="39"/>
                  </a:lnTo>
                  <a:lnTo>
                    <a:pt x="60" y="57"/>
                  </a:lnTo>
                  <a:lnTo>
                    <a:pt x="60" y="57"/>
                  </a:lnTo>
                  <a:lnTo>
                    <a:pt x="60" y="57"/>
                  </a:lnTo>
                  <a:lnTo>
                    <a:pt x="56" y="62"/>
                  </a:lnTo>
                  <a:lnTo>
                    <a:pt x="56" y="62"/>
                  </a:lnTo>
                  <a:lnTo>
                    <a:pt x="55" y="63"/>
                  </a:lnTo>
                  <a:lnTo>
                    <a:pt x="54" y="63"/>
                  </a:lnTo>
                  <a:lnTo>
                    <a:pt x="54" y="63"/>
                  </a:lnTo>
                  <a:lnTo>
                    <a:pt x="53" y="62"/>
                  </a:lnTo>
                  <a:lnTo>
                    <a:pt x="53" y="62"/>
                  </a:lnTo>
                  <a:lnTo>
                    <a:pt x="49" y="37"/>
                  </a:lnTo>
                  <a:lnTo>
                    <a:pt x="47" y="50"/>
                  </a:lnTo>
                  <a:lnTo>
                    <a:pt x="47" y="50"/>
                  </a:lnTo>
                  <a:lnTo>
                    <a:pt x="46" y="51"/>
                  </a:lnTo>
                  <a:lnTo>
                    <a:pt x="45" y="51"/>
                  </a:lnTo>
                  <a:lnTo>
                    <a:pt x="45" y="51"/>
                  </a:lnTo>
                  <a:lnTo>
                    <a:pt x="44" y="51"/>
                  </a:lnTo>
                  <a:lnTo>
                    <a:pt x="42" y="47"/>
                  </a:lnTo>
                  <a:lnTo>
                    <a:pt x="39" y="60"/>
                  </a:lnTo>
                  <a:lnTo>
                    <a:pt x="39" y="60"/>
                  </a:lnTo>
                  <a:lnTo>
                    <a:pt x="39" y="61"/>
                  </a:lnTo>
                  <a:lnTo>
                    <a:pt x="37" y="61"/>
                  </a:lnTo>
                  <a:lnTo>
                    <a:pt x="37" y="61"/>
                  </a:lnTo>
                  <a:lnTo>
                    <a:pt x="35" y="61"/>
                  </a:lnTo>
                  <a:lnTo>
                    <a:pt x="35" y="61"/>
                  </a:lnTo>
                  <a:lnTo>
                    <a:pt x="31" y="58"/>
                  </a:lnTo>
                  <a:lnTo>
                    <a:pt x="31" y="58"/>
                  </a:lnTo>
                  <a:lnTo>
                    <a:pt x="30" y="57"/>
                  </a:lnTo>
                  <a:lnTo>
                    <a:pt x="29" y="54"/>
                  </a:lnTo>
                  <a:lnTo>
                    <a:pt x="25" y="71"/>
                  </a:lnTo>
                  <a:lnTo>
                    <a:pt x="25" y="71"/>
                  </a:lnTo>
                  <a:lnTo>
                    <a:pt x="24" y="71"/>
                  </a:lnTo>
                  <a:lnTo>
                    <a:pt x="24" y="71"/>
                  </a:lnTo>
                  <a:lnTo>
                    <a:pt x="21" y="74"/>
                  </a:lnTo>
                  <a:lnTo>
                    <a:pt x="17" y="76"/>
                  </a:lnTo>
                  <a:lnTo>
                    <a:pt x="17" y="76"/>
                  </a:lnTo>
                  <a:lnTo>
                    <a:pt x="16" y="76"/>
                  </a:lnTo>
                  <a:lnTo>
                    <a:pt x="16" y="76"/>
                  </a:lnTo>
                  <a:lnTo>
                    <a:pt x="12" y="78"/>
                  </a:lnTo>
                  <a:lnTo>
                    <a:pt x="8" y="92"/>
                  </a:lnTo>
                  <a:lnTo>
                    <a:pt x="8" y="92"/>
                  </a:lnTo>
                  <a:lnTo>
                    <a:pt x="7" y="93"/>
                  </a:lnTo>
                  <a:lnTo>
                    <a:pt x="7" y="93"/>
                  </a:lnTo>
                  <a:lnTo>
                    <a:pt x="2" y="94"/>
                  </a:lnTo>
                  <a:lnTo>
                    <a:pt x="2" y="94"/>
                  </a:lnTo>
                  <a:lnTo>
                    <a:pt x="1" y="94"/>
                  </a:lnTo>
                  <a:lnTo>
                    <a:pt x="0" y="93"/>
                  </a:lnTo>
                  <a:lnTo>
                    <a:pt x="0" y="93"/>
                  </a:lnTo>
                  <a:lnTo>
                    <a:pt x="0" y="92"/>
                  </a:lnTo>
                  <a:lnTo>
                    <a:pt x="1" y="92"/>
                  </a:lnTo>
                  <a:lnTo>
                    <a:pt x="5" y="91"/>
                  </a:lnTo>
                  <a:lnTo>
                    <a:pt x="9" y="77"/>
                  </a:lnTo>
                  <a:lnTo>
                    <a:pt x="9" y="77"/>
                  </a:lnTo>
                  <a:lnTo>
                    <a:pt x="10" y="77"/>
                  </a:lnTo>
                  <a:lnTo>
                    <a:pt x="14" y="75"/>
                  </a:lnTo>
                  <a:lnTo>
                    <a:pt x="18" y="71"/>
                  </a:lnTo>
                  <a:lnTo>
                    <a:pt x="18" y="71"/>
                  </a:lnTo>
                  <a:lnTo>
                    <a:pt x="18" y="71"/>
                  </a:lnTo>
                  <a:lnTo>
                    <a:pt x="18" y="71"/>
                  </a:lnTo>
                  <a:lnTo>
                    <a:pt x="18" y="71"/>
                  </a:lnTo>
                  <a:lnTo>
                    <a:pt x="22" y="70"/>
                  </a:lnTo>
                  <a:lnTo>
                    <a:pt x="26" y="50"/>
                  </a:lnTo>
                  <a:lnTo>
                    <a:pt x="26" y="50"/>
                  </a:lnTo>
                  <a:lnTo>
                    <a:pt x="26" y="50"/>
                  </a:lnTo>
                  <a:lnTo>
                    <a:pt x="27" y="49"/>
                  </a:lnTo>
                  <a:lnTo>
                    <a:pt x="27" y="49"/>
                  </a:lnTo>
                  <a:lnTo>
                    <a:pt x="28" y="49"/>
                  </a:lnTo>
                  <a:lnTo>
                    <a:pt x="29" y="50"/>
                  </a:lnTo>
                  <a:lnTo>
                    <a:pt x="33" y="55"/>
                  </a:lnTo>
                  <a:lnTo>
                    <a:pt x="35" y="58"/>
                  </a:lnTo>
                  <a:lnTo>
                    <a:pt x="40" y="42"/>
                  </a:lnTo>
                  <a:lnTo>
                    <a:pt x="40" y="42"/>
                  </a:lnTo>
                  <a:lnTo>
                    <a:pt x="40" y="42"/>
                  </a:lnTo>
                  <a:lnTo>
                    <a:pt x="41" y="41"/>
                  </a:lnTo>
                  <a:lnTo>
                    <a:pt x="41" y="41"/>
                  </a:lnTo>
                  <a:lnTo>
                    <a:pt x="42" y="41"/>
                  </a:lnTo>
                  <a:lnTo>
                    <a:pt x="43" y="42"/>
                  </a:lnTo>
                  <a:lnTo>
                    <a:pt x="45" y="45"/>
                  </a:lnTo>
                  <a:lnTo>
                    <a:pt x="48" y="25"/>
                  </a:lnTo>
                  <a:lnTo>
                    <a:pt x="48" y="25"/>
                  </a:lnTo>
                  <a:lnTo>
                    <a:pt x="48" y="25"/>
                  </a:lnTo>
                  <a:lnTo>
                    <a:pt x="49" y="23"/>
                  </a:lnTo>
                  <a:lnTo>
                    <a:pt x="50" y="22"/>
                  </a:lnTo>
                  <a:lnTo>
                    <a:pt x="50" y="22"/>
                  </a:lnTo>
                  <a:lnTo>
                    <a:pt x="51" y="23"/>
                  </a:lnTo>
                  <a:lnTo>
                    <a:pt x="51" y="25"/>
                  </a:lnTo>
                  <a:lnTo>
                    <a:pt x="56" y="57"/>
                  </a:lnTo>
                  <a:lnTo>
                    <a:pt x="57" y="55"/>
                  </a:lnTo>
                  <a:lnTo>
                    <a:pt x="61" y="38"/>
                  </a:lnTo>
                  <a:lnTo>
                    <a:pt x="61" y="38"/>
                  </a:lnTo>
                  <a:lnTo>
                    <a:pt x="61" y="38"/>
                  </a:lnTo>
                  <a:lnTo>
                    <a:pt x="71" y="27"/>
                  </a:lnTo>
                  <a:lnTo>
                    <a:pt x="71" y="27"/>
                  </a:lnTo>
                  <a:lnTo>
                    <a:pt x="71" y="27"/>
                  </a:lnTo>
                  <a:lnTo>
                    <a:pt x="72" y="26"/>
                  </a:lnTo>
                  <a:lnTo>
                    <a:pt x="75" y="26"/>
                  </a:lnTo>
                  <a:lnTo>
                    <a:pt x="78" y="11"/>
                  </a:lnTo>
                  <a:lnTo>
                    <a:pt x="78" y="11"/>
                  </a:lnTo>
                  <a:lnTo>
                    <a:pt x="79" y="10"/>
                  </a:lnTo>
                  <a:lnTo>
                    <a:pt x="83" y="5"/>
                  </a:lnTo>
                  <a:lnTo>
                    <a:pt x="83" y="5"/>
                  </a:lnTo>
                  <a:lnTo>
                    <a:pt x="83" y="5"/>
                  </a:lnTo>
                  <a:lnTo>
                    <a:pt x="84" y="5"/>
                  </a:lnTo>
                  <a:lnTo>
                    <a:pt x="84" y="5"/>
                  </a:lnTo>
                  <a:lnTo>
                    <a:pt x="86" y="5"/>
                  </a:lnTo>
                  <a:lnTo>
                    <a:pt x="87" y="5"/>
                  </a:lnTo>
                  <a:lnTo>
                    <a:pt x="89" y="11"/>
                  </a:lnTo>
                  <a:lnTo>
                    <a:pt x="92" y="1"/>
                  </a:lnTo>
                  <a:lnTo>
                    <a:pt x="92" y="1"/>
                  </a:lnTo>
                  <a:lnTo>
                    <a:pt x="92" y="1"/>
                  </a:lnTo>
                  <a:lnTo>
                    <a:pt x="93" y="0"/>
                  </a:lnTo>
                  <a:lnTo>
                    <a:pt x="93" y="0"/>
                  </a:lnTo>
                  <a:lnTo>
                    <a:pt x="95" y="1"/>
                  </a:lnTo>
                  <a:lnTo>
                    <a:pt x="95" y="1"/>
                  </a:lnTo>
                  <a:lnTo>
                    <a:pt x="98" y="20"/>
                  </a:lnTo>
                  <a:lnTo>
                    <a:pt x="100" y="2"/>
                  </a:lnTo>
                  <a:lnTo>
                    <a:pt x="100" y="2"/>
                  </a:lnTo>
                  <a:lnTo>
                    <a:pt x="102" y="1"/>
                  </a:lnTo>
                  <a:lnTo>
                    <a:pt x="103" y="1"/>
                  </a:lnTo>
                  <a:lnTo>
                    <a:pt x="103" y="1"/>
                  </a:lnTo>
                  <a:lnTo>
                    <a:pt x="104" y="1"/>
                  </a:lnTo>
                  <a:lnTo>
                    <a:pt x="105" y="2"/>
                  </a:lnTo>
                  <a:lnTo>
                    <a:pt x="109" y="49"/>
                  </a:lnTo>
                  <a:lnTo>
                    <a:pt x="110" y="48"/>
                  </a:lnTo>
                  <a:lnTo>
                    <a:pt x="114" y="34"/>
                  </a:lnTo>
                  <a:lnTo>
                    <a:pt x="114" y="34"/>
                  </a:lnTo>
                  <a:lnTo>
                    <a:pt x="115" y="33"/>
                  </a:lnTo>
                  <a:lnTo>
                    <a:pt x="115" y="33"/>
                  </a:lnTo>
                  <a:lnTo>
                    <a:pt x="116" y="33"/>
                  </a:lnTo>
                  <a:lnTo>
                    <a:pt x="118" y="34"/>
                  </a:lnTo>
                  <a:lnTo>
                    <a:pt x="121" y="41"/>
                  </a:lnTo>
                  <a:lnTo>
                    <a:pt x="123" y="38"/>
                  </a:lnTo>
                  <a:lnTo>
                    <a:pt x="131" y="22"/>
                  </a:lnTo>
                  <a:lnTo>
                    <a:pt x="136" y="6"/>
                  </a:lnTo>
                  <a:lnTo>
                    <a:pt x="136" y="6"/>
                  </a:lnTo>
                  <a:lnTo>
                    <a:pt x="137" y="5"/>
                  </a:lnTo>
                  <a:lnTo>
                    <a:pt x="137" y="5"/>
                  </a:lnTo>
                  <a:lnTo>
                    <a:pt x="139" y="5"/>
                  </a:lnTo>
                  <a:lnTo>
                    <a:pt x="140" y="6"/>
                  </a:lnTo>
                  <a:lnTo>
                    <a:pt x="142" y="12"/>
                  </a:lnTo>
                  <a:lnTo>
                    <a:pt x="144" y="5"/>
                  </a:lnTo>
                  <a:lnTo>
                    <a:pt x="144" y="5"/>
                  </a:lnTo>
                  <a:lnTo>
                    <a:pt x="146" y="4"/>
                  </a:lnTo>
                  <a:lnTo>
                    <a:pt x="146" y="4"/>
                  </a:lnTo>
                  <a:lnTo>
                    <a:pt x="147" y="4"/>
                  </a:lnTo>
                  <a:lnTo>
                    <a:pt x="148" y="5"/>
                  </a:lnTo>
                  <a:lnTo>
                    <a:pt x="151" y="17"/>
                  </a:lnTo>
                  <a:lnTo>
                    <a:pt x="153" y="6"/>
                  </a:lnTo>
                  <a:lnTo>
                    <a:pt x="153" y="6"/>
                  </a:lnTo>
                  <a:lnTo>
                    <a:pt x="153" y="6"/>
                  </a:lnTo>
                  <a:lnTo>
                    <a:pt x="154" y="5"/>
                  </a:lnTo>
                  <a:lnTo>
                    <a:pt x="155" y="5"/>
                  </a:lnTo>
                  <a:lnTo>
                    <a:pt x="155" y="5"/>
                  </a:lnTo>
                  <a:lnTo>
                    <a:pt x="156" y="5"/>
                  </a:lnTo>
                  <a:lnTo>
                    <a:pt x="157" y="6"/>
                  </a:lnTo>
                  <a:lnTo>
                    <a:pt x="161" y="38"/>
                  </a:lnTo>
                  <a:lnTo>
                    <a:pt x="162" y="38"/>
                  </a:lnTo>
                  <a:lnTo>
                    <a:pt x="167" y="23"/>
                  </a:lnTo>
                  <a:lnTo>
                    <a:pt x="167" y="23"/>
                  </a:lnTo>
                  <a:lnTo>
                    <a:pt x="167" y="22"/>
                  </a:lnTo>
                  <a:lnTo>
                    <a:pt x="171" y="1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221" name="Freeform 522"/>
            <p:cNvSpPr>
              <a:spLocks/>
            </p:cNvSpPr>
            <p:nvPr/>
          </p:nvSpPr>
          <p:spPr bwMode="auto">
            <a:xfrm>
              <a:off x="16162338" y="-668337"/>
              <a:ext cx="19050" cy="20638"/>
            </a:xfrm>
            <a:custGeom>
              <a:avLst/>
              <a:gdLst>
                <a:gd name="T0" fmla="*/ 5 w 12"/>
                <a:gd name="T1" fmla="*/ 13 h 13"/>
                <a:gd name="T2" fmla="*/ 5 w 12"/>
                <a:gd name="T3" fmla="*/ 13 h 13"/>
                <a:gd name="T4" fmla="*/ 8 w 12"/>
                <a:gd name="T5" fmla="*/ 12 h 13"/>
                <a:gd name="T6" fmla="*/ 10 w 12"/>
                <a:gd name="T7" fmla="*/ 11 h 13"/>
                <a:gd name="T8" fmla="*/ 11 w 12"/>
                <a:gd name="T9" fmla="*/ 8 h 13"/>
                <a:gd name="T10" fmla="*/ 12 w 12"/>
                <a:gd name="T11" fmla="*/ 6 h 13"/>
                <a:gd name="T12" fmla="*/ 12 w 12"/>
                <a:gd name="T13" fmla="*/ 6 h 13"/>
                <a:gd name="T14" fmla="*/ 11 w 12"/>
                <a:gd name="T15" fmla="*/ 4 h 13"/>
                <a:gd name="T16" fmla="*/ 10 w 12"/>
                <a:gd name="T17" fmla="*/ 2 h 13"/>
                <a:gd name="T18" fmla="*/ 8 w 12"/>
                <a:gd name="T19" fmla="*/ 1 h 13"/>
                <a:gd name="T20" fmla="*/ 5 w 12"/>
                <a:gd name="T21" fmla="*/ 0 h 13"/>
                <a:gd name="T22" fmla="*/ 5 w 12"/>
                <a:gd name="T23" fmla="*/ 0 h 13"/>
                <a:gd name="T24" fmla="*/ 3 w 12"/>
                <a:gd name="T25" fmla="*/ 1 h 13"/>
                <a:gd name="T26" fmla="*/ 2 w 12"/>
                <a:gd name="T27" fmla="*/ 2 h 13"/>
                <a:gd name="T28" fmla="*/ 0 w 12"/>
                <a:gd name="T29" fmla="*/ 4 h 13"/>
                <a:gd name="T30" fmla="*/ 0 w 12"/>
                <a:gd name="T31" fmla="*/ 6 h 13"/>
                <a:gd name="T32" fmla="*/ 0 w 12"/>
                <a:gd name="T33" fmla="*/ 6 h 13"/>
                <a:gd name="T34" fmla="*/ 0 w 12"/>
                <a:gd name="T35" fmla="*/ 8 h 13"/>
                <a:gd name="T36" fmla="*/ 2 w 12"/>
                <a:gd name="T37" fmla="*/ 11 h 13"/>
                <a:gd name="T38" fmla="*/ 3 w 12"/>
                <a:gd name="T39" fmla="*/ 12 h 13"/>
                <a:gd name="T40" fmla="*/ 5 w 12"/>
                <a:gd name="T41" fmla="*/ 13 h 13"/>
                <a:gd name="T42" fmla="*/ 5 w 12"/>
                <a:gd name="T4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3">
                  <a:moveTo>
                    <a:pt x="5" y="13"/>
                  </a:moveTo>
                  <a:lnTo>
                    <a:pt x="5" y="13"/>
                  </a:lnTo>
                  <a:lnTo>
                    <a:pt x="8" y="12"/>
                  </a:lnTo>
                  <a:lnTo>
                    <a:pt x="10" y="11"/>
                  </a:lnTo>
                  <a:lnTo>
                    <a:pt x="11" y="8"/>
                  </a:lnTo>
                  <a:lnTo>
                    <a:pt x="12" y="6"/>
                  </a:lnTo>
                  <a:lnTo>
                    <a:pt x="12" y="6"/>
                  </a:lnTo>
                  <a:lnTo>
                    <a:pt x="11" y="4"/>
                  </a:lnTo>
                  <a:lnTo>
                    <a:pt x="10" y="2"/>
                  </a:lnTo>
                  <a:lnTo>
                    <a:pt x="8" y="1"/>
                  </a:lnTo>
                  <a:lnTo>
                    <a:pt x="5" y="0"/>
                  </a:lnTo>
                  <a:lnTo>
                    <a:pt x="5" y="0"/>
                  </a:lnTo>
                  <a:lnTo>
                    <a:pt x="3" y="1"/>
                  </a:lnTo>
                  <a:lnTo>
                    <a:pt x="2" y="2"/>
                  </a:lnTo>
                  <a:lnTo>
                    <a:pt x="0" y="4"/>
                  </a:lnTo>
                  <a:lnTo>
                    <a:pt x="0" y="6"/>
                  </a:lnTo>
                  <a:lnTo>
                    <a:pt x="0" y="6"/>
                  </a:lnTo>
                  <a:lnTo>
                    <a:pt x="0" y="8"/>
                  </a:lnTo>
                  <a:lnTo>
                    <a:pt x="2" y="11"/>
                  </a:lnTo>
                  <a:lnTo>
                    <a:pt x="3" y="12"/>
                  </a:lnTo>
                  <a:lnTo>
                    <a:pt x="5" y="13"/>
                  </a:lnTo>
                  <a:lnTo>
                    <a:pt x="5" y="1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222" name="Freeform 523"/>
            <p:cNvSpPr>
              <a:spLocks noEditPoints="1"/>
            </p:cNvSpPr>
            <p:nvPr/>
          </p:nvSpPr>
          <p:spPr bwMode="auto">
            <a:xfrm>
              <a:off x="15808325" y="-782637"/>
              <a:ext cx="444500" cy="407988"/>
            </a:xfrm>
            <a:custGeom>
              <a:avLst/>
              <a:gdLst>
                <a:gd name="T0" fmla="*/ 66 w 280"/>
                <a:gd name="T1" fmla="*/ 240 h 257"/>
                <a:gd name="T2" fmla="*/ 215 w 280"/>
                <a:gd name="T3" fmla="*/ 257 h 257"/>
                <a:gd name="T4" fmla="*/ 205 w 280"/>
                <a:gd name="T5" fmla="*/ 232 h 257"/>
                <a:gd name="T6" fmla="*/ 280 w 280"/>
                <a:gd name="T7" fmla="*/ 21 h 257"/>
                <a:gd name="T8" fmla="*/ 279 w 280"/>
                <a:gd name="T9" fmla="*/ 19 h 257"/>
                <a:gd name="T10" fmla="*/ 279 w 280"/>
                <a:gd name="T11" fmla="*/ 16 h 257"/>
                <a:gd name="T12" fmla="*/ 277 w 280"/>
                <a:gd name="T13" fmla="*/ 14 h 257"/>
                <a:gd name="T14" fmla="*/ 276 w 280"/>
                <a:gd name="T15" fmla="*/ 12 h 257"/>
                <a:gd name="T16" fmla="*/ 275 w 280"/>
                <a:gd name="T17" fmla="*/ 11 h 257"/>
                <a:gd name="T18" fmla="*/ 274 w 280"/>
                <a:gd name="T19" fmla="*/ 9 h 257"/>
                <a:gd name="T20" fmla="*/ 273 w 280"/>
                <a:gd name="T21" fmla="*/ 8 h 257"/>
                <a:gd name="T22" fmla="*/ 271 w 280"/>
                <a:gd name="T23" fmla="*/ 6 h 257"/>
                <a:gd name="T24" fmla="*/ 270 w 280"/>
                <a:gd name="T25" fmla="*/ 5 h 257"/>
                <a:gd name="T26" fmla="*/ 268 w 280"/>
                <a:gd name="T27" fmla="*/ 4 h 257"/>
                <a:gd name="T28" fmla="*/ 266 w 280"/>
                <a:gd name="T29" fmla="*/ 3 h 257"/>
                <a:gd name="T30" fmla="*/ 264 w 280"/>
                <a:gd name="T31" fmla="*/ 2 h 257"/>
                <a:gd name="T32" fmla="*/ 261 w 280"/>
                <a:gd name="T33" fmla="*/ 2 h 257"/>
                <a:gd name="T34" fmla="*/ 259 w 280"/>
                <a:gd name="T35" fmla="*/ 2 h 257"/>
                <a:gd name="T36" fmla="*/ 257 w 280"/>
                <a:gd name="T37" fmla="*/ 0 h 257"/>
                <a:gd name="T38" fmla="*/ 22 w 280"/>
                <a:gd name="T39" fmla="*/ 2 h 257"/>
                <a:gd name="T40" fmla="*/ 19 w 280"/>
                <a:gd name="T41" fmla="*/ 2 h 257"/>
                <a:gd name="T42" fmla="*/ 17 w 280"/>
                <a:gd name="T43" fmla="*/ 2 h 257"/>
                <a:gd name="T44" fmla="*/ 15 w 280"/>
                <a:gd name="T45" fmla="*/ 3 h 257"/>
                <a:gd name="T46" fmla="*/ 13 w 280"/>
                <a:gd name="T47" fmla="*/ 4 h 257"/>
                <a:gd name="T48" fmla="*/ 11 w 280"/>
                <a:gd name="T49" fmla="*/ 4 h 257"/>
                <a:gd name="T50" fmla="*/ 10 w 280"/>
                <a:gd name="T51" fmla="*/ 6 h 257"/>
                <a:gd name="T52" fmla="*/ 8 w 280"/>
                <a:gd name="T53" fmla="*/ 7 h 257"/>
                <a:gd name="T54" fmla="*/ 7 w 280"/>
                <a:gd name="T55" fmla="*/ 8 h 257"/>
                <a:gd name="T56" fmla="*/ 6 w 280"/>
                <a:gd name="T57" fmla="*/ 10 h 257"/>
                <a:gd name="T58" fmla="*/ 3 w 280"/>
                <a:gd name="T59" fmla="*/ 11 h 257"/>
                <a:gd name="T60" fmla="*/ 3 w 280"/>
                <a:gd name="T61" fmla="*/ 13 h 257"/>
                <a:gd name="T62" fmla="*/ 2 w 280"/>
                <a:gd name="T63" fmla="*/ 15 h 257"/>
                <a:gd name="T64" fmla="*/ 1 w 280"/>
                <a:gd name="T65" fmla="*/ 18 h 257"/>
                <a:gd name="T66" fmla="*/ 1 w 280"/>
                <a:gd name="T67" fmla="*/ 20 h 257"/>
                <a:gd name="T68" fmla="*/ 1 w 280"/>
                <a:gd name="T69" fmla="*/ 22 h 257"/>
                <a:gd name="T70" fmla="*/ 0 w 280"/>
                <a:gd name="T71" fmla="*/ 128 h 257"/>
                <a:gd name="T72" fmla="*/ 14 w 280"/>
                <a:gd name="T73" fmla="*/ 135 h 257"/>
                <a:gd name="T74" fmla="*/ 26 w 280"/>
                <a:gd name="T75" fmla="*/ 23 h 257"/>
                <a:gd name="T76" fmla="*/ 254 w 280"/>
                <a:gd name="T77" fmla="*/ 192 h 257"/>
                <a:gd name="T78" fmla="*/ 50 w 280"/>
                <a:gd name="T79" fmla="*/ 215 h 257"/>
                <a:gd name="T80" fmla="*/ 95 w 280"/>
                <a:gd name="T81" fmla="*/ 223 h 257"/>
                <a:gd name="T82" fmla="*/ 185 w 280"/>
                <a:gd name="T83" fmla="*/ 215 h 257"/>
                <a:gd name="T84" fmla="*/ 258 w 280"/>
                <a:gd name="T85" fmla="*/ 215 h 257"/>
                <a:gd name="T86" fmla="*/ 260 w 280"/>
                <a:gd name="T87" fmla="*/ 215 h 257"/>
                <a:gd name="T88" fmla="*/ 263 w 280"/>
                <a:gd name="T89" fmla="*/ 214 h 257"/>
                <a:gd name="T90" fmla="*/ 265 w 280"/>
                <a:gd name="T91" fmla="*/ 214 h 257"/>
                <a:gd name="T92" fmla="*/ 267 w 280"/>
                <a:gd name="T93" fmla="*/ 213 h 257"/>
                <a:gd name="T94" fmla="*/ 269 w 280"/>
                <a:gd name="T95" fmla="*/ 212 h 257"/>
                <a:gd name="T96" fmla="*/ 270 w 280"/>
                <a:gd name="T97" fmla="*/ 211 h 257"/>
                <a:gd name="T98" fmla="*/ 272 w 280"/>
                <a:gd name="T99" fmla="*/ 209 h 257"/>
                <a:gd name="T100" fmla="*/ 273 w 280"/>
                <a:gd name="T101" fmla="*/ 207 h 257"/>
                <a:gd name="T102" fmla="*/ 275 w 280"/>
                <a:gd name="T103" fmla="*/ 206 h 257"/>
                <a:gd name="T104" fmla="*/ 276 w 280"/>
                <a:gd name="T105" fmla="*/ 204 h 257"/>
                <a:gd name="T106" fmla="*/ 277 w 280"/>
                <a:gd name="T107" fmla="*/ 202 h 257"/>
                <a:gd name="T108" fmla="*/ 279 w 280"/>
                <a:gd name="T109" fmla="*/ 201 h 257"/>
                <a:gd name="T110" fmla="*/ 279 w 280"/>
                <a:gd name="T111" fmla="*/ 199 h 257"/>
                <a:gd name="T112" fmla="*/ 280 w 280"/>
                <a:gd name="T113" fmla="*/ 197 h 257"/>
                <a:gd name="T114" fmla="*/ 280 w 280"/>
                <a:gd name="T115" fmla="*/ 195 h 257"/>
                <a:gd name="T116" fmla="*/ 280 w 280"/>
                <a:gd name="T117" fmla="*/ 2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0" h="257">
                  <a:moveTo>
                    <a:pt x="75" y="232"/>
                  </a:moveTo>
                  <a:lnTo>
                    <a:pt x="66" y="240"/>
                  </a:lnTo>
                  <a:lnTo>
                    <a:pt x="66" y="257"/>
                  </a:lnTo>
                  <a:lnTo>
                    <a:pt x="215" y="257"/>
                  </a:lnTo>
                  <a:lnTo>
                    <a:pt x="215" y="240"/>
                  </a:lnTo>
                  <a:lnTo>
                    <a:pt x="205" y="232"/>
                  </a:lnTo>
                  <a:lnTo>
                    <a:pt x="75" y="232"/>
                  </a:lnTo>
                  <a:close/>
                  <a:moveTo>
                    <a:pt x="280" y="21"/>
                  </a:moveTo>
                  <a:lnTo>
                    <a:pt x="280" y="20"/>
                  </a:lnTo>
                  <a:lnTo>
                    <a:pt x="279" y="19"/>
                  </a:lnTo>
                  <a:lnTo>
                    <a:pt x="279" y="18"/>
                  </a:lnTo>
                  <a:lnTo>
                    <a:pt x="279" y="16"/>
                  </a:lnTo>
                  <a:lnTo>
                    <a:pt x="279" y="15"/>
                  </a:lnTo>
                  <a:lnTo>
                    <a:pt x="277" y="14"/>
                  </a:lnTo>
                  <a:lnTo>
                    <a:pt x="277" y="13"/>
                  </a:lnTo>
                  <a:lnTo>
                    <a:pt x="276" y="12"/>
                  </a:lnTo>
                  <a:lnTo>
                    <a:pt x="276" y="11"/>
                  </a:lnTo>
                  <a:lnTo>
                    <a:pt x="275" y="11"/>
                  </a:lnTo>
                  <a:lnTo>
                    <a:pt x="275" y="10"/>
                  </a:lnTo>
                  <a:lnTo>
                    <a:pt x="274" y="9"/>
                  </a:lnTo>
                  <a:lnTo>
                    <a:pt x="273" y="8"/>
                  </a:lnTo>
                  <a:lnTo>
                    <a:pt x="273" y="8"/>
                  </a:lnTo>
                  <a:lnTo>
                    <a:pt x="272" y="7"/>
                  </a:lnTo>
                  <a:lnTo>
                    <a:pt x="271" y="6"/>
                  </a:lnTo>
                  <a:lnTo>
                    <a:pt x="270" y="6"/>
                  </a:lnTo>
                  <a:lnTo>
                    <a:pt x="270" y="5"/>
                  </a:lnTo>
                  <a:lnTo>
                    <a:pt x="269" y="4"/>
                  </a:lnTo>
                  <a:lnTo>
                    <a:pt x="268" y="4"/>
                  </a:lnTo>
                  <a:lnTo>
                    <a:pt x="267" y="4"/>
                  </a:lnTo>
                  <a:lnTo>
                    <a:pt x="266" y="3"/>
                  </a:lnTo>
                  <a:lnTo>
                    <a:pt x="265" y="3"/>
                  </a:lnTo>
                  <a:lnTo>
                    <a:pt x="264" y="2"/>
                  </a:lnTo>
                  <a:lnTo>
                    <a:pt x="263" y="2"/>
                  </a:lnTo>
                  <a:lnTo>
                    <a:pt x="261" y="2"/>
                  </a:lnTo>
                  <a:lnTo>
                    <a:pt x="260" y="2"/>
                  </a:lnTo>
                  <a:lnTo>
                    <a:pt x="259" y="2"/>
                  </a:lnTo>
                  <a:lnTo>
                    <a:pt x="258" y="2"/>
                  </a:lnTo>
                  <a:lnTo>
                    <a:pt x="257" y="0"/>
                  </a:lnTo>
                  <a:lnTo>
                    <a:pt x="23" y="0"/>
                  </a:lnTo>
                  <a:lnTo>
                    <a:pt x="22" y="2"/>
                  </a:lnTo>
                  <a:lnTo>
                    <a:pt x="20" y="2"/>
                  </a:lnTo>
                  <a:lnTo>
                    <a:pt x="19" y="2"/>
                  </a:lnTo>
                  <a:lnTo>
                    <a:pt x="18" y="2"/>
                  </a:lnTo>
                  <a:lnTo>
                    <a:pt x="17" y="2"/>
                  </a:lnTo>
                  <a:lnTo>
                    <a:pt x="16" y="2"/>
                  </a:lnTo>
                  <a:lnTo>
                    <a:pt x="15" y="3"/>
                  </a:lnTo>
                  <a:lnTo>
                    <a:pt x="14" y="3"/>
                  </a:lnTo>
                  <a:lnTo>
                    <a:pt x="13" y="4"/>
                  </a:lnTo>
                  <a:lnTo>
                    <a:pt x="12" y="4"/>
                  </a:lnTo>
                  <a:lnTo>
                    <a:pt x="11" y="4"/>
                  </a:lnTo>
                  <a:lnTo>
                    <a:pt x="11" y="5"/>
                  </a:lnTo>
                  <a:lnTo>
                    <a:pt x="10" y="6"/>
                  </a:lnTo>
                  <a:lnTo>
                    <a:pt x="9" y="6"/>
                  </a:lnTo>
                  <a:lnTo>
                    <a:pt x="8" y="7"/>
                  </a:lnTo>
                  <a:lnTo>
                    <a:pt x="8" y="8"/>
                  </a:lnTo>
                  <a:lnTo>
                    <a:pt x="7" y="8"/>
                  </a:lnTo>
                  <a:lnTo>
                    <a:pt x="6" y="9"/>
                  </a:lnTo>
                  <a:lnTo>
                    <a:pt x="6" y="10"/>
                  </a:lnTo>
                  <a:lnTo>
                    <a:pt x="4" y="11"/>
                  </a:lnTo>
                  <a:lnTo>
                    <a:pt x="3" y="11"/>
                  </a:lnTo>
                  <a:lnTo>
                    <a:pt x="3" y="12"/>
                  </a:lnTo>
                  <a:lnTo>
                    <a:pt x="3" y="13"/>
                  </a:lnTo>
                  <a:lnTo>
                    <a:pt x="2" y="14"/>
                  </a:lnTo>
                  <a:lnTo>
                    <a:pt x="2" y="15"/>
                  </a:lnTo>
                  <a:lnTo>
                    <a:pt x="1" y="16"/>
                  </a:lnTo>
                  <a:lnTo>
                    <a:pt x="1" y="18"/>
                  </a:lnTo>
                  <a:lnTo>
                    <a:pt x="1" y="19"/>
                  </a:lnTo>
                  <a:lnTo>
                    <a:pt x="1" y="20"/>
                  </a:lnTo>
                  <a:lnTo>
                    <a:pt x="1" y="21"/>
                  </a:lnTo>
                  <a:lnTo>
                    <a:pt x="1" y="22"/>
                  </a:lnTo>
                  <a:lnTo>
                    <a:pt x="0" y="23"/>
                  </a:lnTo>
                  <a:lnTo>
                    <a:pt x="0" y="128"/>
                  </a:lnTo>
                  <a:lnTo>
                    <a:pt x="0" y="128"/>
                  </a:lnTo>
                  <a:lnTo>
                    <a:pt x="14" y="135"/>
                  </a:lnTo>
                  <a:lnTo>
                    <a:pt x="26" y="141"/>
                  </a:lnTo>
                  <a:lnTo>
                    <a:pt x="26" y="23"/>
                  </a:lnTo>
                  <a:lnTo>
                    <a:pt x="254" y="23"/>
                  </a:lnTo>
                  <a:lnTo>
                    <a:pt x="254" y="192"/>
                  </a:lnTo>
                  <a:lnTo>
                    <a:pt x="50" y="192"/>
                  </a:lnTo>
                  <a:lnTo>
                    <a:pt x="50" y="215"/>
                  </a:lnTo>
                  <a:lnTo>
                    <a:pt x="95" y="215"/>
                  </a:lnTo>
                  <a:lnTo>
                    <a:pt x="95" y="223"/>
                  </a:lnTo>
                  <a:lnTo>
                    <a:pt x="185" y="223"/>
                  </a:lnTo>
                  <a:lnTo>
                    <a:pt x="185" y="215"/>
                  </a:lnTo>
                  <a:lnTo>
                    <a:pt x="257" y="215"/>
                  </a:lnTo>
                  <a:lnTo>
                    <a:pt x="258" y="215"/>
                  </a:lnTo>
                  <a:lnTo>
                    <a:pt x="259" y="215"/>
                  </a:lnTo>
                  <a:lnTo>
                    <a:pt x="260" y="215"/>
                  </a:lnTo>
                  <a:lnTo>
                    <a:pt x="261" y="215"/>
                  </a:lnTo>
                  <a:lnTo>
                    <a:pt x="263" y="214"/>
                  </a:lnTo>
                  <a:lnTo>
                    <a:pt x="264" y="214"/>
                  </a:lnTo>
                  <a:lnTo>
                    <a:pt x="265" y="214"/>
                  </a:lnTo>
                  <a:lnTo>
                    <a:pt x="266" y="213"/>
                  </a:lnTo>
                  <a:lnTo>
                    <a:pt x="267" y="213"/>
                  </a:lnTo>
                  <a:lnTo>
                    <a:pt x="268" y="213"/>
                  </a:lnTo>
                  <a:lnTo>
                    <a:pt x="269" y="212"/>
                  </a:lnTo>
                  <a:lnTo>
                    <a:pt x="270" y="212"/>
                  </a:lnTo>
                  <a:lnTo>
                    <a:pt x="270" y="211"/>
                  </a:lnTo>
                  <a:lnTo>
                    <a:pt x="271" y="209"/>
                  </a:lnTo>
                  <a:lnTo>
                    <a:pt x="272" y="209"/>
                  </a:lnTo>
                  <a:lnTo>
                    <a:pt x="273" y="208"/>
                  </a:lnTo>
                  <a:lnTo>
                    <a:pt x="273" y="207"/>
                  </a:lnTo>
                  <a:lnTo>
                    <a:pt x="274" y="207"/>
                  </a:lnTo>
                  <a:lnTo>
                    <a:pt x="275" y="206"/>
                  </a:lnTo>
                  <a:lnTo>
                    <a:pt x="275" y="205"/>
                  </a:lnTo>
                  <a:lnTo>
                    <a:pt x="276" y="204"/>
                  </a:lnTo>
                  <a:lnTo>
                    <a:pt x="276" y="203"/>
                  </a:lnTo>
                  <a:lnTo>
                    <a:pt x="277" y="202"/>
                  </a:lnTo>
                  <a:lnTo>
                    <a:pt x="277" y="201"/>
                  </a:lnTo>
                  <a:lnTo>
                    <a:pt x="279" y="201"/>
                  </a:lnTo>
                  <a:lnTo>
                    <a:pt x="279" y="200"/>
                  </a:lnTo>
                  <a:lnTo>
                    <a:pt x="279" y="199"/>
                  </a:lnTo>
                  <a:lnTo>
                    <a:pt x="279" y="198"/>
                  </a:lnTo>
                  <a:lnTo>
                    <a:pt x="280" y="197"/>
                  </a:lnTo>
                  <a:lnTo>
                    <a:pt x="280" y="196"/>
                  </a:lnTo>
                  <a:lnTo>
                    <a:pt x="280" y="195"/>
                  </a:lnTo>
                  <a:lnTo>
                    <a:pt x="280" y="22"/>
                  </a:lnTo>
                  <a:lnTo>
                    <a:pt x="280" y="21"/>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223" name="Freeform 524"/>
            <p:cNvSpPr>
              <a:spLocks/>
            </p:cNvSpPr>
            <p:nvPr/>
          </p:nvSpPr>
          <p:spPr bwMode="auto">
            <a:xfrm>
              <a:off x="15532100" y="-815975"/>
              <a:ext cx="242887" cy="244475"/>
            </a:xfrm>
            <a:custGeom>
              <a:avLst/>
              <a:gdLst>
                <a:gd name="T0" fmla="*/ 77 w 153"/>
                <a:gd name="T1" fmla="*/ 154 h 154"/>
                <a:gd name="T2" fmla="*/ 92 w 153"/>
                <a:gd name="T3" fmla="*/ 152 h 154"/>
                <a:gd name="T4" fmla="*/ 106 w 153"/>
                <a:gd name="T5" fmla="*/ 147 h 154"/>
                <a:gd name="T6" fmla="*/ 120 w 153"/>
                <a:gd name="T7" fmla="*/ 141 h 154"/>
                <a:gd name="T8" fmla="*/ 130 w 153"/>
                <a:gd name="T9" fmla="*/ 131 h 154"/>
                <a:gd name="T10" fmla="*/ 140 w 153"/>
                <a:gd name="T11" fmla="*/ 120 h 154"/>
                <a:gd name="T12" fmla="*/ 148 w 153"/>
                <a:gd name="T13" fmla="*/ 107 h 154"/>
                <a:gd name="T14" fmla="*/ 152 w 153"/>
                <a:gd name="T15" fmla="*/ 93 h 154"/>
                <a:gd name="T16" fmla="*/ 153 w 153"/>
                <a:gd name="T17" fmla="*/ 77 h 154"/>
                <a:gd name="T18" fmla="*/ 153 w 153"/>
                <a:gd name="T19" fmla="*/ 69 h 154"/>
                <a:gd name="T20" fmla="*/ 150 w 153"/>
                <a:gd name="T21" fmla="*/ 54 h 154"/>
                <a:gd name="T22" fmla="*/ 144 w 153"/>
                <a:gd name="T23" fmla="*/ 41 h 154"/>
                <a:gd name="T24" fmla="*/ 136 w 153"/>
                <a:gd name="T25" fmla="*/ 29 h 154"/>
                <a:gd name="T26" fmla="*/ 125 w 153"/>
                <a:gd name="T27" fmla="*/ 18 h 154"/>
                <a:gd name="T28" fmla="*/ 113 w 153"/>
                <a:gd name="T29" fmla="*/ 10 h 154"/>
                <a:gd name="T30" fmla="*/ 100 w 153"/>
                <a:gd name="T31" fmla="*/ 4 h 154"/>
                <a:gd name="T32" fmla="*/ 85 w 153"/>
                <a:gd name="T33" fmla="*/ 1 h 154"/>
                <a:gd name="T34" fmla="*/ 77 w 153"/>
                <a:gd name="T35" fmla="*/ 0 h 154"/>
                <a:gd name="T36" fmla="*/ 61 w 153"/>
                <a:gd name="T37" fmla="*/ 2 h 154"/>
                <a:gd name="T38" fmla="*/ 47 w 153"/>
                <a:gd name="T39" fmla="*/ 7 h 154"/>
                <a:gd name="T40" fmla="*/ 34 w 153"/>
                <a:gd name="T41" fmla="*/ 14 h 154"/>
                <a:gd name="T42" fmla="*/ 23 w 153"/>
                <a:gd name="T43" fmla="*/ 24 h 154"/>
                <a:gd name="T44" fmla="*/ 13 w 153"/>
                <a:gd name="T45" fmla="*/ 34 h 154"/>
                <a:gd name="T46" fmla="*/ 7 w 153"/>
                <a:gd name="T47" fmla="*/ 47 h 154"/>
                <a:gd name="T48" fmla="*/ 1 w 153"/>
                <a:gd name="T49" fmla="*/ 62 h 154"/>
                <a:gd name="T50" fmla="*/ 0 w 153"/>
                <a:gd name="T51" fmla="*/ 77 h 154"/>
                <a:gd name="T52" fmla="*/ 0 w 153"/>
                <a:gd name="T53" fmla="*/ 84 h 154"/>
                <a:gd name="T54" fmla="*/ 4 w 153"/>
                <a:gd name="T55" fmla="*/ 99 h 154"/>
                <a:gd name="T56" fmla="*/ 10 w 153"/>
                <a:gd name="T57" fmla="*/ 113 h 154"/>
                <a:gd name="T58" fmla="*/ 17 w 153"/>
                <a:gd name="T59" fmla="*/ 126 h 154"/>
                <a:gd name="T60" fmla="*/ 28 w 153"/>
                <a:gd name="T61" fmla="*/ 136 h 154"/>
                <a:gd name="T62" fmla="*/ 40 w 153"/>
                <a:gd name="T63" fmla="*/ 144 h 154"/>
                <a:gd name="T64" fmla="*/ 54 w 153"/>
                <a:gd name="T65" fmla="*/ 150 h 154"/>
                <a:gd name="T66" fmla="*/ 69 w 153"/>
                <a:gd name="T67" fmla="*/ 153 h 154"/>
                <a:gd name="T68" fmla="*/ 77 w 153"/>
                <a:gd name="T6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4">
                  <a:moveTo>
                    <a:pt x="77" y="154"/>
                  </a:moveTo>
                  <a:lnTo>
                    <a:pt x="77" y="154"/>
                  </a:lnTo>
                  <a:lnTo>
                    <a:pt x="85" y="153"/>
                  </a:lnTo>
                  <a:lnTo>
                    <a:pt x="92" y="152"/>
                  </a:lnTo>
                  <a:lnTo>
                    <a:pt x="100" y="150"/>
                  </a:lnTo>
                  <a:lnTo>
                    <a:pt x="106" y="147"/>
                  </a:lnTo>
                  <a:lnTo>
                    <a:pt x="113" y="144"/>
                  </a:lnTo>
                  <a:lnTo>
                    <a:pt x="120" y="141"/>
                  </a:lnTo>
                  <a:lnTo>
                    <a:pt x="125" y="136"/>
                  </a:lnTo>
                  <a:lnTo>
                    <a:pt x="130" y="131"/>
                  </a:lnTo>
                  <a:lnTo>
                    <a:pt x="136" y="126"/>
                  </a:lnTo>
                  <a:lnTo>
                    <a:pt x="140" y="120"/>
                  </a:lnTo>
                  <a:lnTo>
                    <a:pt x="144" y="113"/>
                  </a:lnTo>
                  <a:lnTo>
                    <a:pt x="148" y="107"/>
                  </a:lnTo>
                  <a:lnTo>
                    <a:pt x="150" y="99"/>
                  </a:lnTo>
                  <a:lnTo>
                    <a:pt x="152" y="93"/>
                  </a:lnTo>
                  <a:lnTo>
                    <a:pt x="153" y="84"/>
                  </a:lnTo>
                  <a:lnTo>
                    <a:pt x="153" y="77"/>
                  </a:lnTo>
                  <a:lnTo>
                    <a:pt x="153" y="77"/>
                  </a:lnTo>
                  <a:lnTo>
                    <a:pt x="153" y="69"/>
                  </a:lnTo>
                  <a:lnTo>
                    <a:pt x="152" y="62"/>
                  </a:lnTo>
                  <a:lnTo>
                    <a:pt x="150" y="54"/>
                  </a:lnTo>
                  <a:lnTo>
                    <a:pt x="148" y="47"/>
                  </a:lnTo>
                  <a:lnTo>
                    <a:pt x="144" y="41"/>
                  </a:lnTo>
                  <a:lnTo>
                    <a:pt x="140" y="34"/>
                  </a:lnTo>
                  <a:lnTo>
                    <a:pt x="136" y="29"/>
                  </a:lnTo>
                  <a:lnTo>
                    <a:pt x="130" y="24"/>
                  </a:lnTo>
                  <a:lnTo>
                    <a:pt x="125" y="18"/>
                  </a:lnTo>
                  <a:lnTo>
                    <a:pt x="120" y="14"/>
                  </a:lnTo>
                  <a:lnTo>
                    <a:pt x="113" y="10"/>
                  </a:lnTo>
                  <a:lnTo>
                    <a:pt x="106" y="7"/>
                  </a:lnTo>
                  <a:lnTo>
                    <a:pt x="100" y="4"/>
                  </a:lnTo>
                  <a:lnTo>
                    <a:pt x="92" y="2"/>
                  </a:lnTo>
                  <a:lnTo>
                    <a:pt x="85" y="1"/>
                  </a:lnTo>
                  <a:lnTo>
                    <a:pt x="77" y="0"/>
                  </a:lnTo>
                  <a:lnTo>
                    <a:pt x="77" y="0"/>
                  </a:lnTo>
                  <a:lnTo>
                    <a:pt x="69" y="1"/>
                  </a:lnTo>
                  <a:lnTo>
                    <a:pt x="61" y="2"/>
                  </a:lnTo>
                  <a:lnTo>
                    <a:pt x="54" y="4"/>
                  </a:lnTo>
                  <a:lnTo>
                    <a:pt x="47" y="7"/>
                  </a:lnTo>
                  <a:lnTo>
                    <a:pt x="40" y="10"/>
                  </a:lnTo>
                  <a:lnTo>
                    <a:pt x="34" y="14"/>
                  </a:lnTo>
                  <a:lnTo>
                    <a:pt x="28" y="18"/>
                  </a:lnTo>
                  <a:lnTo>
                    <a:pt x="23" y="24"/>
                  </a:lnTo>
                  <a:lnTo>
                    <a:pt x="17" y="29"/>
                  </a:lnTo>
                  <a:lnTo>
                    <a:pt x="13" y="34"/>
                  </a:lnTo>
                  <a:lnTo>
                    <a:pt x="10" y="41"/>
                  </a:lnTo>
                  <a:lnTo>
                    <a:pt x="7" y="47"/>
                  </a:lnTo>
                  <a:lnTo>
                    <a:pt x="4" y="54"/>
                  </a:lnTo>
                  <a:lnTo>
                    <a:pt x="1" y="62"/>
                  </a:lnTo>
                  <a:lnTo>
                    <a:pt x="0" y="69"/>
                  </a:lnTo>
                  <a:lnTo>
                    <a:pt x="0" y="77"/>
                  </a:lnTo>
                  <a:lnTo>
                    <a:pt x="0" y="77"/>
                  </a:lnTo>
                  <a:lnTo>
                    <a:pt x="0" y="84"/>
                  </a:lnTo>
                  <a:lnTo>
                    <a:pt x="1" y="93"/>
                  </a:lnTo>
                  <a:lnTo>
                    <a:pt x="4" y="99"/>
                  </a:lnTo>
                  <a:lnTo>
                    <a:pt x="7" y="107"/>
                  </a:lnTo>
                  <a:lnTo>
                    <a:pt x="10" y="113"/>
                  </a:lnTo>
                  <a:lnTo>
                    <a:pt x="13" y="120"/>
                  </a:lnTo>
                  <a:lnTo>
                    <a:pt x="17" y="126"/>
                  </a:lnTo>
                  <a:lnTo>
                    <a:pt x="23" y="131"/>
                  </a:lnTo>
                  <a:lnTo>
                    <a:pt x="28" y="136"/>
                  </a:lnTo>
                  <a:lnTo>
                    <a:pt x="34" y="141"/>
                  </a:lnTo>
                  <a:lnTo>
                    <a:pt x="40" y="144"/>
                  </a:lnTo>
                  <a:lnTo>
                    <a:pt x="47" y="147"/>
                  </a:lnTo>
                  <a:lnTo>
                    <a:pt x="54" y="150"/>
                  </a:lnTo>
                  <a:lnTo>
                    <a:pt x="61" y="152"/>
                  </a:lnTo>
                  <a:lnTo>
                    <a:pt x="69" y="153"/>
                  </a:lnTo>
                  <a:lnTo>
                    <a:pt x="77" y="154"/>
                  </a:lnTo>
                  <a:lnTo>
                    <a:pt x="77" y="1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sp>
          <p:nvSpPr>
            <p:cNvPr id="224" name="Freeform 525"/>
            <p:cNvSpPr>
              <a:spLocks/>
            </p:cNvSpPr>
            <p:nvPr/>
          </p:nvSpPr>
          <p:spPr bwMode="auto">
            <a:xfrm>
              <a:off x="15428913" y="-565150"/>
              <a:ext cx="436562" cy="282575"/>
            </a:xfrm>
            <a:custGeom>
              <a:avLst/>
              <a:gdLst>
                <a:gd name="T0" fmla="*/ 110 w 275"/>
                <a:gd name="T1" fmla="*/ 60 h 178"/>
                <a:gd name="T2" fmla="*/ 60 w 275"/>
                <a:gd name="T3" fmla="*/ 1 h 178"/>
                <a:gd name="T4" fmla="*/ 60 w 275"/>
                <a:gd name="T5" fmla="*/ 1 h 178"/>
                <a:gd name="T6" fmla="*/ 44 w 275"/>
                <a:gd name="T7" fmla="*/ 8 h 178"/>
                <a:gd name="T8" fmla="*/ 28 w 275"/>
                <a:gd name="T9" fmla="*/ 16 h 178"/>
                <a:gd name="T10" fmla="*/ 14 w 275"/>
                <a:gd name="T11" fmla="*/ 26 h 178"/>
                <a:gd name="T12" fmla="*/ 0 w 275"/>
                <a:gd name="T13" fmla="*/ 36 h 178"/>
                <a:gd name="T14" fmla="*/ 0 w 275"/>
                <a:gd name="T15" fmla="*/ 147 h 178"/>
                <a:gd name="T16" fmla="*/ 0 w 275"/>
                <a:gd name="T17" fmla="*/ 147 h 178"/>
                <a:gd name="T18" fmla="*/ 2 w 275"/>
                <a:gd name="T19" fmla="*/ 154 h 178"/>
                <a:gd name="T20" fmla="*/ 5 w 275"/>
                <a:gd name="T21" fmla="*/ 160 h 178"/>
                <a:gd name="T22" fmla="*/ 9 w 275"/>
                <a:gd name="T23" fmla="*/ 165 h 178"/>
                <a:gd name="T24" fmla="*/ 13 w 275"/>
                <a:gd name="T25" fmla="*/ 170 h 178"/>
                <a:gd name="T26" fmla="*/ 18 w 275"/>
                <a:gd name="T27" fmla="*/ 174 h 178"/>
                <a:gd name="T28" fmla="*/ 24 w 275"/>
                <a:gd name="T29" fmla="*/ 176 h 178"/>
                <a:gd name="T30" fmla="*/ 30 w 275"/>
                <a:gd name="T31" fmla="*/ 178 h 178"/>
                <a:gd name="T32" fmla="*/ 37 w 275"/>
                <a:gd name="T33" fmla="*/ 178 h 178"/>
                <a:gd name="T34" fmla="*/ 239 w 275"/>
                <a:gd name="T35" fmla="*/ 178 h 178"/>
                <a:gd name="T36" fmla="*/ 239 w 275"/>
                <a:gd name="T37" fmla="*/ 178 h 178"/>
                <a:gd name="T38" fmla="*/ 247 w 275"/>
                <a:gd name="T39" fmla="*/ 178 h 178"/>
                <a:gd name="T40" fmla="*/ 253 w 275"/>
                <a:gd name="T41" fmla="*/ 176 h 178"/>
                <a:gd name="T42" fmla="*/ 259 w 275"/>
                <a:gd name="T43" fmla="*/ 172 h 178"/>
                <a:gd name="T44" fmla="*/ 265 w 275"/>
                <a:gd name="T45" fmla="*/ 167 h 178"/>
                <a:gd name="T46" fmla="*/ 269 w 275"/>
                <a:gd name="T47" fmla="*/ 161 h 178"/>
                <a:gd name="T48" fmla="*/ 273 w 275"/>
                <a:gd name="T49" fmla="*/ 155 h 178"/>
                <a:gd name="T50" fmla="*/ 275 w 275"/>
                <a:gd name="T51" fmla="*/ 147 h 178"/>
                <a:gd name="T52" fmla="*/ 275 w 275"/>
                <a:gd name="T53" fmla="*/ 140 h 178"/>
                <a:gd name="T54" fmla="*/ 275 w 275"/>
                <a:gd name="T55" fmla="*/ 35 h 178"/>
                <a:gd name="T56" fmla="*/ 275 w 275"/>
                <a:gd name="T57" fmla="*/ 35 h 178"/>
                <a:gd name="T58" fmla="*/ 263 w 275"/>
                <a:gd name="T59" fmla="*/ 24 h 178"/>
                <a:gd name="T60" fmla="*/ 248 w 275"/>
                <a:gd name="T61" fmla="*/ 16 h 178"/>
                <a:gd name="T62" fmla="*/ 233 w 275"/>
                <a:gd name="T63" fmla="*/ 7 h 178"/>
                <a:gd name="T64" fmla="*/ 217 w 275"/>
                <a:gd name="T65" fmla="*/ 1 h 178"/>
                <a:gd name="T66" fmla="*/ 216 w 275"/>
                <a:gd name="T67" fmla="*/ 0 h 178"/>
                <a:gd name="T68" fmla="*/ 166 w 275"/>
                <a:gd name="T69" fmla="*/ 60 h 178"/>
                <a:gd name="T70" fmla="*/ 155 w 275"/>
                <a:gd name="T71" fmla="*/ 24 h 178"/>
                <a:gd name="T72" fmla="*/ 149 w 275"/>
                <a:gd name="T73" fmla="*/ 50 h 178"/>
                <a:gd name="T74" fmla="*/ 172 w 275"/>
                <a:gd name="T75" fmla="*/ 129 h 178"/>
                <a:gd name="T76" fmla="*/ 172 w 275"/>
                <a:gd name="T77" fmla="*/ 129 h 178"/>
                <a:gd name="T78" fmla="*/ 172 w 275"/>
                <a:gd name="T79" fmla="*/ 140 h 178"/>
                <a:gd name="T80" fmla="*/ 170 w 275"/>
                <a:gd name="T81" fmla="*/ 148 h 178"/>
                <a:gd name="T82" fmla="*/ 166 w 275"/>
                <a:gd name="T83" fmla="*/ 155 h 178"/>
                <a:gd name="T84" fmla="*/ 161 w 275"/>
                <a:gd name="T85" fmla="*/ 161 h 178"/>
                <a:gd name="T86" fmla="*/ 156 w 275"/>
                <a:gd name="T87" fmla="*/ 165 h 178"/>
                <a:gd name="T88" fmla="*/ 151 w 275"/>
                <a:gd name="T89" fmla="*/ 168 h 178"/>
                <a:gd name="T90" fmla="*/ 144 w 275"/>
                <a:gd name="T91" fmla="*/ 170 h 178"/>
                <a:gd name="T92" fmla="*/ 138 w 275"/>
                <a:gd name="T93" fmla="*/ 171 h 178"/>
                <a:gd name="T94" fmla="*/ 130 w 275"/>
                <a:gd name="T95" fmla="*/ 170 h 178"/>
                <a:gd name="T96" fmla="*/ 125 w 275"/>
                <a:gd name="T97" fmla="*/ 167 h 178"/>
                <a:gd name="T98" fmla="*/ 119 w 275"/>
                <a:gd name="T99" fmla="*/ 164 h 178"/>
                <a:gd name="T100" fmla="*/ 113 w 275"/>
                <a:gd name="T101" fmla="*/ 160 h 178"/>
                <a:gd name="T102" fmla="*/ 109 w 275"/>
                <a:gd name="T103" fmla="*/ 155 h 178"/>
                <a:gd name="T104" fmla="*/ 106 w 275"/>
                <a:gd name="T105" fmla="*/ 147 h 178"/>
                <a:gd name="T106" fmla="*/ 103 w 275"/>
                <a:gd name="T107" fmla="*/ 140 h 178"/>
                <a:gd name="T108" fmla="*/ 103 w 275"/>
                <a:gd name="T109" fmla="*/ 130 h 178"/>
                <a:gd name="T110" fmla="*/ 126 w 275"/>
                <a:gd name="T111" fmla="*/ 50 h 178"/>
                <a:gd name="T112" fmla="*/ 121 w 275"/>
                <a:gd name="T113" fmla="*/ 24 h 178"/>
                <a:gd name="T114" fmla="*/ 110 w 275"/>
                <a:gd name="T115" fmla="*/ 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178">
                  <a:moveTo>
                    <a:pt x="110" y="60"/>
                  </a:moveTo>
                  <a:lnTo>
                    <a:pt x="60" y="1"/>
                  </a:lnTo>
                  <a:lnTo>
                    <a:pt x="60" y="1"/>
                  </a:lnTo>
                  <a:lnTo>
                    <a:pt x="44" y="8"/>
                  </a:lnTo>
                  <a:lnTo>
                    <a:pt x="28" y="16"/>
                  </a:lnTo>
                  <a:lnTo>
                    <a:pt x="14" y="26"/>
                  </a:lnTo>
                  <a:lnTo>
                    <a:pt x="0" y="36"/>
                  </a:lnTo>
                  <a:lnTo>
                    <a:pt x="0" y="147"/>
                  </a:lnTo>
                  <a:lnTo>
                    <a:pt x="0" y="147"/>
                  </a:lnTo>
                  <a:lnTo>
                    <a:pt x="2" y="154"/>
                  </a:lnTo>
                  <a:lnTo>
                    <a:pt x="5" y="160"/>
                  </a:lnTo>
                  <a:lnTo>
                    <a:pt x="9" y="165"/>
                  </a:lnTo>
                  <a:lnTo>
                    <a:pt x="13" y="170"/>
                  </a:lnTo>
                  <a:lnTo>
                    <a:pt x="18" y="174"/>
                  </a:lnTo>
                  <a:lnTo>
                    <a:pt x="24" y="176"/>
                  </a:lnTo>
                  <a:lnTo>
                    <a:pt x="30" y="178"/>
                  </a:lnTo>
                  <a:lnTo>
                    <a:pt x="37" y="178"/>
                  </a:lnTo>
                  <a:lnTo>
                    <a:pt x="239" y="178"/>
                  </a:lnTo>
                  <a:lnTo>
                    <a:pt x="239" y="178"/>
                  </a:lnTo>
                  <a:lnTo>
                    <a:pt x="247" y="178"/>
                  </a:lnTo>
                  <a:lnTo>
                    <a:pt x="253" y="176"/>
                  </a:lnTo>
                  <a:lnTo>
                    <a:pt x="259" y="172"/>
                  </a:lnTo>
                  <a:lnTo>
                    <a:pt x="265" y="167"/>
                  </a:lnTo>
                  <a:lnTo>
                    <a:pt x="269" y="161"/>
                  </a:lnTo>
                  <a:lnTo>
                    <a:pt x="273" y="155"/>
                  </a:lnTo>
                  <a:lnTo>
                    <a:pt x="275" y="147"/>
                  </a:lnTo>
                  <a:lnTo>
                    <a:pt x="275" y="140"/>
                  </a:lnTo>
                  <a:lnTo>
                    <a:pt x="275" y="35"/>
                  </a:lnTo>
                  <a:lnTo>
                    <a:pt x="275" y="35"/>
                  </a:lnTo>
                  <a:lnTo>
                    <a:pt x="263" y="24"/>
                  </a:lnTo>
                  <a:lnTo>
                    <a:pt x="248" y="16"/>
                  </a:lnTo>
                  <a:lnTo>
                    <a:pt x="233" y="7"/>
                  </a:lnTo>
                  <a:lnTo>
                    <a:pt x="217" y="1"/>
                  </a:lnTo>
                  <a:lnTo>
                    <a:pt x="216" y="0"/>
                  </a:lnTo>
                  <a:lnTo>
                    <a:pt x="166" y="60"/>
                  </a:lnTo>
                  <a:lnTo>
                    <a:pt x="155" y="24"/>
                  </a:lnTo>
                  <a:lnTo>
                    <a:pt x="149" y="50"/>
                  </a:lnTo>
                  <a:lnTo>
                    <a:pt x="172" y="129"/>
                  </a:lnTo>
                  <a:lnTo>
                    <a:pt x="172" y="129"/>
                  </a:lnTo>
                  <a:lnTo>
                    <a:pt x="172" y="140"/>
                  </a:lnTo>
                  <a:lnTo>
                    <a:pt x="170" y="148"/>
                  </a:lnTo>
                  <a:lnTo>
                    <a:pt x="166" y="155"/>
                  </a:lnTo>
                  <a:lnTo>
                    <a:pt x="161" y="161"/>
                  </a:lnTo>
                  <a:lnTo>
                    <a:pt x="156" y="165"/>
                  </a:lnTo>
                  <a:lnTo>
                    <a:pt x="151" y="168"/>
                  </a:lnTo>
                  <a:lnTo>
                    <a:pt x="144" y="170"/>
                  </a:lnTo>
                  <a:lnTo>
                    <a:pt x="138" y="171"/>
                  </a:lnTo>
                  <a:lnTo>
                    <a:pt x="130" y="170"/>
                  </a:lnTo>
                  <a:lnTo>
                    <a:pt x="125" y="167"/>
                  </a:lnTo>
                  <a:lnTo>
                    <a:pt x="119" y="164"/>
                  </a:lnTo>
                  <a:lnTo>
                    <a:pt x="113" y="160"/>
                  </a:lnTo>
                  <a:lnTo>
                    <a:pt x="109" y="155"/>
                  </a:lnTo>
                  <a:lnTo>
                    <a:pt x="106" y="147"/>
                  </a:lnTo>
                  <a:lnTo>
                    <a:pt x="103" y="140"/>
                  </a:lnTo>
                  <a:lnTo>
                    <a:pt x="103" y="130"/>
                  </a:lnTo>
                  <a:lnTo>
                    <a:pt x="126" y="50"/>
                  </a:lnTo>
                  <a:lnTo>
                    <a:pt x="121" y="24"/>
                  </a:lnTo>
                  <a:lnTo>
                    <a:pt x="110" y="60"/>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endParaRPr>
            </a:p>
          </p:txBody>
        </p:sp>
      </p:grpSp>
      <p:sp>
        <p:nvSpPr>
          <p:cNvPr id="65" name="标题 64"/>
          <p:cNvSpPr>
            <a:spLocks noGrp="1"/>
          </p:cNvSpPr>
          <p:nvPr>
            <p:ph type="title"/>
          </p:nvPr>
        </p:nvSpPr>
        <p:spPr/>
        <p:txBody>
          <a:bodyPr/>
          <a:lstStyle/>
          <a:p>
            <a:r>
              <a:rPr lang="zh-CN" altLang="en-US" dirty="0" smtClean="0"/>
              <a:t>桌面云优势 </a:t>
            </a:r>
            <a:r>
              <a:rPr lang="en-US" altLang="zh-CN" dirty="0" smtClean="0"/>
              <a:t>(2/2)</a:t>
            </a:r>
            <a:endParaRPr lang="zh-CN" altLang="en-US" dirty="0"/>
          </a:p>
        </p:txBody>
      </p:sp>
    </p:spTree>
    <p:extLst>
      <p:ext uri="{BB962C8B-B14F-4D97-AF65-F5344CB8AC3E}">
        <p14:creationId xmlns:p14="http://schemas.microsoft.com/office/powerpoint/2010/main" val="1856096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p:cNvSpPr>
            <a:spLocks noChangeArrowheads="1"/>
          </p:cNvSpPr>
          <p:nvPr/>
        </p:nvSpPr>
        <p:spPr bwMode="auto">
          <a:xfrm>
            <a:off x="4934211" y="3845571"/>
            <a:ext cx="1596608" cy="2164235"/>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vert="horz" wrap="square" lIns="121910" tIns="60957" rIns="121910" bIns="60957" numCol="1" rtlCol="0" anchor="t" anchorCtr="0" compatLnSpc="1">
            <a:prstTxWarp prst="textNoShape">
              <a:avLst/>
            </a:prstTxWarp>
          </a:bodyPr>
          <a:lstStyle/>
          <a:p>
            <a:pPr algn="ctr">
              <a:lnSpc>
                <a:spcPct val="120000"/>
              </a:lnSpc>
              <a:buClr>
                <a:srgbClr val="CC9900"/>
              </a:buCl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微软雅黑" pitchFamily="34" charset="-122"/>
              <a:ea typeface="微软雅黑" pitchFamily="34" charset="-122"/>
            </a:endParaRPr>
          </a:p>
        </p:txBody>
      </p:sp>
      <p:sp>
        <p:nvSpPr>
          <p:cNvPr id="42" name="AutoShape 2"/>
          <p:cNvSpPr>
            <a:spLocks noChangeArrowheads="1"/>
          </p:cNvSpPr>
          <p:nvPr/>
        </p:nvSpPr>
        <p:spPr bwMode="auto">
          <a:xfrm>
            <a:off x="2848312" y="3845571"/>
            <a:ext cx="1596608" cy="2164235"/>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vert="horz" wrap="square" lIns="121910" tIns="60957" rIns="121910" bIns="60957" numCol="1" rtlCol="0" anchor="t" anchorCtr="0" compatLnSpc="1">
            <a:prstTxWarp prst="textNoShape">
              <a:avLst/>
            </a:prstTxWarp>
          </a:bodyPr>
          <a:lstStyle/>
          <a:p>
            <a:pPr algn="ctr">
              <a:lnSpc>
                <a:spcPct val="120000"/>
              </a:lnSpc>
              <a:buClr>
                <a:srgbClr val="CC9900"/>
              </a:buCl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微软雅黑" pitchFamily="34" charset="-122"/>
              <a:ea typeface="微软雅黑" pitchFamily="34" charset="-122"/>
            </a:endParaRPr>
          </a:p>
        </p:txBody>
      </p:sp>
      <p:sp>
        <p:nvSpPr>
          <p:cNvPr id="38" name="AutoShape 2"/>
          <p:cNvSpPr>
            <a:spLocks noChangeArrowheads="1"/>
          </p:cNvSpPr>
          <p:nvPr/>
        </p:nvSpPr>
        <p:spPr bwMode="auto">
          <a:xfrm>
            <a:off x="761695" y="3831924"/>
            <a:ext cx="1596608" cy="2164235"/>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vert="horz" wrap="square" lIns="121910" tIns="60957" rIns="121910" bIns="60957" numCol="1" rtlCol="0" anchor="t" anchorCtr="0" compatLnSpc="1">
            <a:prstTxWarp prst="textNoShape">
              <a:avLst/>
            </a:prstTxWarp>
          </a:bodyPr>
          <a:lstStyle/>
          <a:p>
            <a:pPr algn="ctr">
              <a:lnSpc>
                <a:spcPct val="120000"/>
              </a:lnSpc>
              <a:buClr>
                <a:srgbClr val="CC9900"/>
              </a:buCl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微软雅黑" pitchFamily="34" charset="-122"/>
              <a:ea typeface="微软雅黑" pitchFamily="34" charset="-122"/>
            </a:endParaRPr>
          </a:p>
        </p:txBody>
      </p:sp>
      <p:sp>
        <p:nvSpPr>
          <p:cNvPr id="39" name="AutoShape 2"/>
          <p:cNvSpPr>
            <a:spLocks noChangeArrowheads="1"/>
          </p:cNvSpPr>
          <p:nvPr/>
        </p:nvSpPr>
        <p:spPr bwMode="auto">
          <a:xfrm>
            <a:off x="2852050" y="1419978"/>
            <a:ext cx="1568925" cy="2139078"/>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vert="horz" wrap="square" lIns="121910" tIns="60957" rIns="121910" bIns="60957" numCol="1" rtlCol="0" anchor="t" anchorCtr="0" compatLnSpc="1">
            <a:prstTxWarp prst="textNoShape">
              <a:avLst/>
            </a:prstTxWarp>
          </a:bodyPr>
          <a:lstStyle/>
          <a:p>
            <a:pPr algn="ctr">
              <a:lnSpc>
                <a:spcPct val="120000"/>
              </a:lnSpc>
              <a:buClr>
                <a:srgbClr val="CC9900"/>
              </a:buCl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微软雅黑" pitchFamily="34" charset="-122"/>
              <a:ea typeface="微软雅黑" pitchFamily="34" charset="-122"/>
            </a:endParaRPr>
          </a:p>
        </p:txBody>
      </p:sp>
      <p:sp>
        <p:nvSpPr>
          <p:cNvPr id="37" name="AutoShape 2"/>
          <p:cNvSpPr>
            <a:spLocks noChangeArrowheads="1"/>
          </p:cNvSpPr>
          <p:nvPr/>
        </p:nvSpPr>
        <p:spPr bwMode="auto">
          <a:xfrm>
            <a:off x="4923641" y="1439874"/>
            <a:ext cx="1568925" cy="2139078"/>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vert="horz" wrap="square" lIns="121910" tIns="60957" rIns="121910" bIns="60957" numCol="1" rtlCol="0" anchor="t" anchorCtr="0" compatLnSpc="1">
            <a:prstTxWarp prst="textNoShape">
              <a:avLst/>
            </a:prstTxWarp>
          </a:bodyPr>
          <a:lstStyle/>
          <a:p>
            <a:pPr algn="ctr">
              <a:lnSpc>
                <a:spcPct val="120000"/>
              </a:lnSpc>
              <a:buClr>
                <a:srgbClr val="CC9900"/>
              </a:buCl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微软雅黑" pitchFamily="34" charset="-122"/>
              <a:ea typeface="微软雅黑" pitchFamily="34" charset="-122"/>
            </a:endParaRPr>
          </a:p>
        </p:txBody>
      </p:sp>
      <p:sp>
        <p:nvSpPr>
          <p:cNvPr id="10325" name="AutoShape 9"/>
          <p:cNvSpPr>
            <a:spLocks noChangeArrowheads="1"/>
          </p:cNvSpPr>
          <p:nvPr/>
        </p:nvSpPr>
        <p:spPr bwMode="auto">
          <a:xfrm>
            <a:off x="5499692" y="1392330"/>
            <a:ext cx="200647" cy="400103"/>
          </a:xfrm>
          <a:prstGeom prst="roundRect">
            <a:avLst>
              <a:gd name="adj" fmla="val 847"/>
            </a:avLst>
          </a:prstGeom>
          <a:noFill/>
          <a:ln w="9525">
            <a:noFill/>
            <a:round/>
            <a:headEnd/>
            <a:tailEnd/>
          </a:ln>
        </p:spPr>
        <p:txBody>
          <a:bodyPr wrap="square" lIns="121910" tIns="60957" rIns="121910" bIns="60957">
            <a:spAutoFit/>
          </a:bodyPr>
          <a:lstStyle/>
          <a:p>
            <a:endParaRPr lang="en-US" altLang="en-US" b="1" dirty="0">
              <a:solidFill>
                <a:srgbClr val="C00000"/>
              </a:solidFill>
              <a:latin typeface="华文细黑" pitchFamily="2" charset="-122"/>
              <a:ea typeface="华文细黑" pitchFamily="2" charset="-122"/>
              <a:cs typeface="Arial" pitchFamily="34" charset="0"/>
            </a:endParaRPr>
          </a:p>
        </p:txBody>
      </p:sp>
      <p:sp>
        <p:nvSpPr>
          <p:cNvPr id="7" name="AutoShape 10"/>
          <p:cNvSpPr>
            <a:spLocks noChangeArrowheads="1"/>
          </p:cNvSpPr>
          <p:nvPr/>
        </p:nvSpPr>
        <p:spPr bwMode="auto">
          <a:xfrm>
            <a:off x="4917862" y="1415294"/>
            <a:ext cx="1583887" cy="423447"/>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a:extLst/>
        </p:spPr>
        <p:txBody>
          <a:bodyPr vert="horz" wrap="square" lIns="121910" tIns="60957" rIns="121910" bIns="60957" numCol="1" rtlCol="0" anchor="t" anchorCtr="0" compatLnSpc="1">
            <a:prstTxWarp prst="textNoShape">
              <a:avLst/>
            </a:prstTxWarp>
          </a:bodyPr>
          <a:lstStyle/>
          <a:p>
            <a:pPr algn="ctr" hangingPunct="0">
              <a:buSzPct val="100000"/>
              <a:buNone/>
            </a:pPr>
            <a:r>
              <a:rPr lang="zh-CN" altLang="en-US" sz="1900" b="1" dirty="0" smtClean="0">
                <a:solidFill>
                  <a:schemeClr val="bg1"/>
                </a:solidFill>
                <a:latin typeface="+mn-lt"/>
                <a:ea typeface="+mn-ea"/>
              </a:rPr>
              <a:t>云工作站</a:t>
            </a:r>
          </a:p>
        </p:txBody>
      </p:sp>
      <p:sp>
        <p:nvSpPr>
          <p:cNvPr id="3" name="AutoShape 2"/>
          <p:cNvSpPr>
            <a:spLocks noChangeArrowheads="1"/>
          </p:cNvSpPr>
          <p:nvPr/>
        </p:nvSpPr>
        <p:spPr bwMode="auto">
          <a:xfrm>
            <a:off x="761430" y="1439874"/>
            <a:ext cx="1568925" cy="2139078"/>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vert="horz" wrap="square" lIns="121910" tIns="60957" rIns="121910" bIns="60957" numCol="1" rtlCol="0" anchor="t" anchorCtr="0" compatLnSpc="1">
            <a:prstTxWarp prst="textNoShape">
              <a:avLst/>
            </a:prstTxWarp>
          </a:bodyPr>
          <a:lstStyle/>
          <a:p>
            <a:pPr algn="ctr">
              <a:lnSpc>
                <a:spcPct val="120000"/>
              </a:lnSpc>
              <a:buClr>
                <a:srgbClr val="CC9900"/>
              </a:buCl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微软雅黑" pitchFamily="34" charset="-122"/>
              <a:ea typeface="微软雅黑" pitchFamily="34" charset="-122"/>
            </a:endParaRPr>
          </a:p>
        </p:txBody>
      </p:sp>
      <p:sp>
        <p:nvSpPr>
          <p:cNvPr id="5" name="AutoShape 3"/>
          <p:cNvSpPr>
            <a:spLocks noChangeArrowheads="1"/>
          </p:cNvSpPr>
          <p:nvPr/>
        </p:nvSpPr>
        <p:spPr bwMode="auto">
          <a:xfrm>
            <a:off x="755650" y="1415294"/>
            <a:ext cx="1583887" cy="423447"/>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a:extLst/>
        </p:spPr>
        <p:txBody>
          <a:bodyPr vert="horz" wrap="square" lIns="121910" tIns="60957" rIns="121910" bIns="60957" numCol="1" rtlCol="0" anchor="t" anchorCtr="0" compatLnSpc="1">
            <a:prstTxWarp prst="textNoShape">
              <a:avLst/>
            </a:prstTxWarp>
          </a:bodyPr>
          <a:lstStyle/>
          <a:p>
            <a:pPr algn="ctr" hangingPunct="0">
              <a:buSzPct val="100000"/>
              <a:buNone/>
            </a:pPr>
            <a:r>
              <a:rPr lang="zh-CN" altLang="en-US" sz="1900" b="1" dirty="0" smtClean="0">
                <a:solidFill>
                  <a:schemeClr val="bg1"/>
                </a:solidFill>
                <a:latin typeface="+mn-lt"/>
                <a:ea typeface="+mn-ea"/>
              </a:rPr>
              <a:t>普通办公</a:t>
            </a:r>
          </a:p>
        </p:txBody>
      </p:sp>
      <p:sp>
        <p:nvSpPr>
          <p:cNvPr id="8" name="AutoShape 12"/>
          <p:cNvSpPr>
            <a:spLocks noChangeArrowheads="1"/>
          </p:cNvSpPr>
          <p:nvPr/>
        </p:nvSpPr>
        <p:spPr bwMode="auto">
          <a:xfrm>
            <a:off x="755650" y="3827522"/>
            <a:ext cx="1611834" cy="428427"/>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a:extLst/>
        </p:spPr>
        <p:txBody>
          <a:bodyPr vert="horz" wrap="square" lIns="121910" tIns="60957" rIns="121910" bIns="60957" numCol="1" rtlCol="0" anchor="t" anchorCtr="0" compatLnSpc="1">
            <a:prstTxWarp prst="textNoShape">
              <a:avLst/>
            </a:prstTxWarp>
          </a:bodyPr>
          <a:lstStyle/>
          <a:p>
            <a:pPr algn="ctr" hangingPunct="0">
              <a:buSzPct val="100000"/>
              <a:buNone/>
            </a:pPr>
            <a:r>
              <a:rPr lang="zh-CN" altLang="en-US" sz="1900" b="1" dirty="0" smtClean="0">
                <a:solidFill>
                  <a:schemeClr val="bg1"/>
                </a:solidFill>
                <a:latin typeface="+mn-lt"/>
                <a:ea typeface="+mn-ea"/>
              </a:rPr>
              <a:t>公用终端</a:t>
            </a:r>
          </a:p>
        </p:txBody>
      </p:sp>
      <p:sp>
        <p:nvSpPr>
          <p:cNvPr id="17" name="AutoShape 12"/>
          <p:cNvSpPr>
            <a:spLocks noChangeArrowheads="1"/>
          </p:cNvSpPr>
          <p:nvPr/>
        </p:nvSpPr>
        <p:spPr bwMode="auto">
          <a:xfrm>
            <a:off x="2846270" y="1395397"/>
            <a:ext cx="1583887" cy="423447"/>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a:extLst/>
        </p:spPr>
        <p:txBody>
          <a:bodyPr vert="horz" wrap="square" lIns="121910" tIns="60957" rIns="121910" bIns="60957" numCol="1" rtlCol="0" anchor="t" anchorCtr="0" compatLnSpc="1">
            <a:prstTxWarp prst="textNoShape">
              <a:avLst/>
            </a:prstTxWarp>
          </a:bodyPr>
          <a:lstStyle/>
          <a:p>
            <a:pPr algn="ctr" hangingPunct="0">
              <a:buSzPct val="100000"/>
              <a:buNone/>
            </a:pPr>
            <a:r>
              <a:rPr lang="zh-CN" altLang="en-US" sz="1900" b="1" dirty="0" smtClean="0">
                <a:solidFill>
                  <a:schemeClr val="bg1"/>
                </a:solidFill>
                <a:latin typeface="+mn-lt"/>
                <a:ea typeface="+mn-ea"/>
              </a:rPr>
              <a:t>安全办公</a:t>
            </a:r>
          </a:p>
        </p:txBody>
      </p:sp>
      <p:sp>
        <p:nvSpPr>
          <p:cNvPr id="22" name="AutoShape 10"/>
          <p:cNvSpPr>
            <a:spLocks noChangeArrowheads="1"/>
          </p:cNvSpPr>
          <p:nvPr/>
        </p:nvSpPr>
        <p:spPr bwMode="auto">
          <a:xfrm>
            <a:off x="2842269" y="3812469"/>
            <a:ext cx="1611834" cy="428427"/>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a:extLst/>
        </p:spPr>
        <p:txBody>
          <a:bodyPr vert="horz" wrap="square" lIns="121910" tIns="60957" rIns="121910" bIns="60957" numCol="1" rtlCol="0" anchor="t" anchorCtr="0" compatLnSpc="1">
            <a:prstTxWarp prst="textNoShape">
              <a:avLst/>
            </a:prstTxWarp>
          </a:bodyPr>
          <a:lstStyle/>
          <a:p>
            <a:pPr algn="ctr" hangingPunct="0">
              <a:buSzPct val="100000"/>
              <a:buNone/>
            </a:pPr>
            <a:r>
              <a:rPr lang="zh-CN" altLang="en-US" sz="1900" b="1" dirty="0" smtClean="0">
                <a:solidFill>
                  <a:schemeClr val="bg1"/>
                </a:solidFill>
                <a:latin typeface="+mn-lt"/>
                <a:ea typeface="+mn-ea"/>
              </a:rPr>
              <a:t>分支机构</a:t>
            </a:r>
          </a:p>
        </p:txBody>
      </p:sp>
      <p:sp>
        <p:nvSpPr>
          <p:cNvPr id="30" name="AutoShape 12"/>
          <p:cNvSpPr>
            <a:spLocks noChangeArrowheads="1"/>
          </p:cNvSpPr>
          <p:nvPr/>
        </p:nvSpPr>
        <p:spPr bwMode="auto">
          <a:xfrm>
            <a:off x="4928166" y="3812469"/>
            <a:ext cx="1611834" cy="428427"/>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a:extLst/>
        </p:spPr>
        <p:txBody>
          <a:bodyPr vert="horz" wrap="square" lIns="121910" tIns="60957" rIns="121910" bIns="60957" numCol="1" rtlCol="0" anchor="t" anchorCtr="0" compatLnSpc="1">
            <a:prstTxWarp prst="textNoShape">
              <a:avLst/>
            </a:prstTxWarp>
          </a:bodyPr>
          <a:lstStyle/>
          <a:p>
            <a:pPr algn="ctr" hangingPunct="0">
              <a:buSzPct val="100000"/>
              <a:buNone/>
            </a:pPr>
            <a:r>
              <a:rPr lang="en-US" altLang="zh-CN" sz="1900" b="1" dirty="0" smtClean="0">
                <a:solidFill>
                  <a:schemeClr val="bg1"/>
                </a:solidFill>
                <a:latin typeface="+mn-lt"/>
                <a:ea typeface="+mn-ea"/>
              </a:rPr>
              <a:t>DaaS</a:t>
            </a:r>
          </a:p>
        </p:txBody>
      </p:sp>
      <p:sp>
        <p:nvSpPr>
          <p:cNvPr id="10255" name="标题 1"/>
          <p:cNvSpPr txBox="1">
            <a:spLocks/>
          </p:cNvSpPr>
          <p:nvPr/>
        </p:nvSpPr>
        <p:spPr bwMode="auto">
          <a:xfrm>
            <a:off x="392452" y="267577"/>
            <a:ext cx="8250238" cy="682195"/>
          </a:xfrm>
          <a:prstGeom prst="rect">
            <a:avLst/>
          </a:prstGeom>
          <a:noFill/>
          <a:ln w="9525" algn="ctr">
            <a:noFill/>
            <a:miter lim="800000"/>
            <a:headEnd/>
            <a:tailEnd/>
          </a:ln>
        </p:spPr>
        <p:txBody>
          <a:bodyPr lIns="91410" tIns="45706" rIns="91410" bIns="45706" anchor="t"/>
          <a:lstStyle/>
          <a:p>
            <a:pPr lvl="0" eaLnBrk="0" hangingPunct="0">
              <a:buNone/>
              <a:defRPr/>
            </a:pPr>
            <a:endParaRPr lang="en-US" altLang="zh-CN" sz="2400" kern="0" dirty="0" smtClean="0">
              <a:solidFill>
                <a:srgbClr val="C00000"/>
              </a:solidFill>
              <a:ea typeface="微软雅黑" pitchFamily="34" charset="-122"/>
            </a:endParaRPr>
          </a:p>
        </p:txBody>
      </p:sp>
      <p:pic>
        <p:nvPicPr>
          <p:cNvPr id="32" name="Picture 4" descr="C:\Users\y00190999.CHINA\Pictures\场景\研发团~1.JPG"/>
          <p:cNvPicPr>
            <a:picLocks noChangeAspect="1" noChangeArrowheads="1"/>
          </p:cNvPicPr>
          <p:nvPr/>
        </p:nvPicPr>
        <p:blipFill>
          <a:blip r:embed="rId3" cstate="screen"/>
          <a:srcRect/>
          <a:stretch>
            <a:fillRect/>
          </a:stretch>
        </p:blipFill>
        <p:spPr bwMode="auto">
          <a:xfrm>
            <a:off x="827748" y="2078574"/>
            <a:ext cx="1476000" cy="1336051"/>
          </a:xfrm>
          <a:prstGeom prst="rect">
            <a:avLst/>
          </a:prstGeom>
          <a:noFill/>
          <a:effectLst>
            <a:softEdge rad="31750"/>
          </a:effectLst>
        </p:spPr>
      </p:pic>
      <p:pic>
        <p:nvPicPr>
          <p:cNvPr id="33" name="Picture 6" descr="C:\Users\y00190999.CHINA\Pictures\场景\image002.jpg"/>
          <p:cNvPicPr>
            <a:picLocks noChangeArrowheads="1"/>
          </p:cNvPicPr>
          <p:nvPr/>
        </p:nvPicPr>
        <p:blipFill>
          <a:blip r:embed="rId4" cstate="screen"/>
          <a:srcRect/>
          <a:stretch>
            <a:fillRect/>
          </a:stretch>
        </p:blipFill>
        <p:spPr bwMode="auto">
          <a:xfrm>
            <a:off x="2915816" y="2030859"/>
            <a:ext cx="1428053" cy="1370243"/>
          </a:xfrm>
          <a:prstGeom prst="rect">
            <a:avLst/>
          </a:prstGeom>
          <a:noFill/>
          <a:effectLst>
            <a:softEdge rad="31750"/>
          </a:effectLst>
        </p:spPr>
      </p:pic>
      <p:pic>
        <p:nvPicPr>
          <p:cNvPr id="35" name="Picture 2"/>
          <p:cNvPicPr>
            <a:picLocks noChangeArrowheads="1"/>
          </p:cNvPicPr>
          <p:nvPr/>
        </p:nvPicPr>
        <p:blipFill>
          <a:blip r:embed="rId5" cstate="print"/>
          <a:srcRect/>
          <a:stretch>
            <a:fillRect/>
          </a:stretch>
        </p:blipFill>
        <p:spPr bwMode="auto">
          <a:xfrm>
            <a:off x="4986965" y="2087854"/>
            <a:ext cx="1341554" cy="1340916"/>
          </a:xfrm>
          <a:prstGeom prst="rect">
            <a:avLst/>
          </a:prstGeom>
          <a:noFill/>
          <a:ln w="9525">
            <a:noFill/>
            <a:miter lim="800000"/>
            <a:headEnd/>
            <a:tailEnd/>
          </a:ln>
          <a:effectLst>
            <a:softEdge rad="31750"/>
          </a:effectLst>
        </p:spPr>
      </p:pic>
      <p:pic>
        <p:nvPicPr>
          <p:cNvPr id="36" name="Picture 3" descr="C:\Users\y00190999.CHINA\Pictures\场景\会议室.jpg"/>
          <p:cNvPicPr>
            <a:picLocks noChangeArrowheads="1"/>
          </p:cNvPicPr>
          <p:nvPr/>
        </p:nvPicPr>
        <p:blipFill>
          <a:blip r:embed="rId6" cstate="screen"/>
          <a:srcRect/>
          <a:stretch>
            <a:fillRect/>
          </a:stretch>
        </p:blipFill>
        <p:spPr bwMode="auto">
          <a:xfrm>
            <a:off x="838253" y="4509137"/>
            <a:ext cx="1409986" cy="1356686"/>
          </a:xfrm>
          <a:prstGeom prst="rect">
            <a:avLst/>
          </a:prstGeom>
          <a:noFill/>
          <a:effectLst>
            <a:softEdge rad="31750"/>
          </a:effectLst>
        </p:spPr>
      </p:pic>
      <p:pic>
        <p:nvPicPr>
          <p:cNvPr id="44" name="Picture 2"/>
          <p:cNvPicPr>
            <a:picLocks noChangeArrowheads="1"/>
          </p:cNvPicPr>
          <p:nvPr/>
        </p:nvPicPr>
        <p:blipFill>
          <a:blip r:embed="rId7" cstate="print"/>
          <a:srcRect/>
          <a:stretch>
            <a:fillRect/>
          </a:stretch>
        </p:blipFill>
        <p:spPr bwMode="auto">
          <a:xfrm>
            <a:off x="2920259" y="4473690"/>
            <a:ext cx="1387606" cy="1356686"/>
          </a:xfrm>
          <a:prstGeom prst="rect">
            <a:avLst/>
          </a:prstGeom>
          <a:noFill/>
          <a:ln w="9525">
            <a:noFill/>
            <a:miter lim="800000"/>
            <a:headEnd/>
            <a:tailEnd/>
          </a:ln>
          <a:effectLst>
            <a:softEdge rad="31750"/>
          </a:effectLst>
        </p:spPr>
      </p:pic>
      <p:pic>
        <p:nvPicPr>
          <p:cNvPr id="45" name="Picture 3" descr="F:\PIC\PIC Collection_原始图\Backup_DR_Photo_2.jpg"/>
          <p:cNvPicPr>
            <a:picLocks noChangeArrowheads="1"/>
          </p:cNvPicPr>
          <p:nvPr/>
        </p:nvPicPr>
        <p:blipFill>
          <a:blip r:embed="rId8" cstate="screen"/>
          <a:srcRect/>
          <a:stretch>
            <a:fillRect/>
          </a:stretch>
        </p:blipFill>
        <p:spPr bwMode="auto">
          <a:xfrm>
            <a:off x="5011776" y="4513101"/>
            <a:ext cx="1365225" cy="1285281"/>
          </a:xfrm>
          <a:prstGeom prst="rect">
            <a:avLst/>
          </a:prstGeom>
          <a:noFill/>
          <a:effectLst>
            <a:outerShdw blurRad="50800" dist="38100" dir="2700000" algn="tl" rotWithShape="0">
              <a:prstClr val="black">
                <a:alpha val="40000"/>
              </a:prstClr>
            </a:outerShdw>
            <a:softEdge rad="31750"/>
          </a:effectLst>
        </p:spPr>
      </p:pic>
      <p:sp>
        <p:nvSpPr>
          <p:cNvPr id="23" name="AutoShape 2"/>
          <p:cNvSpPr>
            <a:spLocks noChangeArrowheads="1"/>
          </p:cNvSpPr>
          <p:nvPr/>
        </p:nvSpPr>
        <p:spPr bwMode="auto">
          <a:xfrm>
            <a:off x="7004162" y="1458501"/>
            <a:ext cx="1568925" cy="2139078"/>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vert="horz" wrap="square" lIns="121910" tIns="60957" rIns="121910" bIns="60957" numCol="1" rtlCol="0" anchor="t" anchorCtr="0" compatLnSpc="1">
            <a:prstTxWarp prst="textNoShape">
              <a:avLst/>
            </a:prstTxWarp>
          </a:bodyPr>
          <a:lstStyle/>
          <a:p>
            <a:pPr algn="ctr">
              <a:lnSpc>
                <a:spcPct val="120000"/>
              </a:lnSpc>
              <a:buClr>
                <a:srgbClr val="CC9900"/>
              </a:buCl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微软雅黑" pitchFamily="34" charset="-122"/>
              <a:ea typeface="微软雅黑" pitchFamily="34" charset="-122"/>
            </a:endParaRPr>
          </a:p>
        </p:txBody>
      </p:sp>
      <p:sp>
        <p:nvSpPr>
          <p:cNvPr id="24" name="AutoShape 2"/>
          <p:cNvSpPr>
            <a:spLocks noChangeArrowheads="1"/>
          </p:cNvSpPr>
          <p:nvPr/>
        </p:nvSpPr>
        <p:spPr bwMode="auto">
          <a:xfrm>
            <a:off x="7012228" y="3831924"/>
            <a:ext cx="1596608" cy="2164235"/>
          </a:xfrm>
          <a:prstGeom prst="roundRect">
            <a:avLst>
              <a:gd name="adj" fmla="val 847"/>
            </a:avLst>
          </a:prstGeom>
          <a:solidFill>
            <a:schemeClr val="bg1">
              <a:lumMod val="95000"/>
            </a:schemeClr>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p:spPr>
        <p:txBody>
          <a:bodyPr vert="horz" wrap="square" lIns="121910" tIns="60957" rIns="121910" bIns="60957" numCol="1" rtlCol="0" anchor="t" anchorCtr="0" compatLnSpc="1">
            <a:prstTxWarp prst="textNoShape">
              <a:avLst/>
            </a:prstTxWarp>
          </a:bodyPr>
          <a:lstStyle/>
          <a:p>
            <a:pPr algn="ctr">
              <a:lnSpc>
                <a:spcPct val="120000"/>
              </a:lnSpc>
              <a:buClr>
                <a:srgbClr val="CC9900"/>
              </a:buClr>
            </a:pPr>
            <a:endParaRPr lang="en-US" sz="1600" dirty="0">
              <a:gradFill>
                <a:gsLst>
                  <a:gs pos="49000">
                    <a:schemeClr val="bg1"/>
                  </a:gs>
                  <a:gs pos="100000">
                    <a:schemeClr val="bg1">
                      <a:lumMod val="65000"/>
                    </a:schemeClr>
                  </a:gs>
                </a:gsLst>
                <a:lin ang="5400000" scaled="1"/>
              </a:gradFill>
              <a:effectLst>
                <a:outerShdw blurRad="50800" dist="38100" dir="5400000" algn="t" rotWithShape="0">
                  <a:prstClr val="black">
                    <a:alpha val="40000"/>
                  </a:prstClr>
                </a:outerShdw>
              </a:effectLst>
              <a:latin typeface="微软雅黑" pitchFamily="34" charset="-122"/>
              <a:ea typeface="微软雅黑" pitchFamily="34" charset="-122"/>
            </a:endParaRPr>
          </a:p>
        </p:txBody>
      </p:sp>
      <p:sp>
        <p:nvSpPr>
          <p:cNvPr id="26" name="AutoShape 10"/>
          <p:cNvSpPr>
            <a:spLocks noChangeArrowheads="1"/>
          </p:cNvSpPr>
          <p:nvPr/>
        </p:nvSpPr>
        <p:spPr bwMode="auto">
          <a:xfrm>
            <a:off x="7006183" y="3798822"/>
            <a:ext cx="1611834" cy="428427"/>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a:extLst/>
        </p:spPr>
        <p:txBody>
          <a:bodyPr vert="horz" wrap="square" lIns="121910" tIns="60957" rIns="121910" bIns="60957" numCol="1" rtlCol="0" anchor="t" anchorCtr="0" compatLnSpc="1">
            <a:prstTxWarp prst="textNoShape">
              <a:avLst/>
            </a:prstTxWarp>
          </a:bodyPr>
          <a:lstStyle/>
          <a:p>
            <a:pPr algn="ctr" hangingPunct="0">
              <a:buSzPct val="100000"/>
              <a:buNone/>
            </a:pPr>
            <a:r>
              <a:rPr lang="zh-CN" altLang="en-US" sz="1900" b="1" dirty="0" smtClean="0">
                <a:solidFill>
                  <a:schemeClr val="bg1"/>
                </a:solidFill>
                <a:latin typeface="+mn-lt"/>
                <a:ea typeface="+mn-ea"/>
              </a:rPr>
              <a:t>移动办公</a:t>
            </a:r>
          </a:p>
        </p:txBody>
      </p:sp>
      <p:sp>
        <p:nvSpPr>
          <p:cNvPr id="27" name="AutoShape 12"/>
          <p:cNvSpPr>
            <a:spLocks noChangeArrowheads="1"/>
          </p:cNvSpPr>
          <p:nvPr/>
        </p:nvSpPr>
        <p:spPr bwMode="auto">
          <a:xfrm>
            <a:off x="6998382" y="1405220"/>
            <a:ext cx="1583887" cy="423447"/>
          </a:xfrm>
          <a:prstGeom prst="round2SameRect">
            <a:avLst/>
          </a:prstGeom>
          <a:solidFill>
            <a:srgbClr val="C00000"/>
          </a:solidFill>
          <a:ln w="9525" cap="flat" cmpd="sng" algn="ctr">
            <a:solidFill>
              <a:schemeClr val="bg1"/>
            </a:solidFill>
            <a:prstDash val="solid"/>
            <a:round/>
            <a:headEnd type="none" w="med" len="med"/>
            <a:tailEnd type="none" w="med" len="med"/>
          </a:ln>
          <a:effectLst>
            <a:outerShdw blurRad="63500" algn="ctr" rotWithShape="0">
              <a:prstClr val="black">
                <a:alpha val="40000"/>
              </a:prstClr>
            </a:outerShdw>
          </a:effectLst>
          <a:extLst/>
        </p:spPr>
        <p:txBody>
          <a:bodyPr vert="horz" wrap="square" lIns="121910" tIns="60957" rIns="121910" bIns="60957" numCol="1" rtlCol="0" anchor="t" anchorCtr="0" compatLnSpc="1">
            <a:prstTxWarp prst="textNoShape">
              <a:avLst/>
            </a:prstTxWarp>
          </a:bodyPr>
          <a:lstStyle/>
          <a:p>
            <a:pPr algn="ctr" hangingPunct="0">
              <a:buSzPct val="100000"/>
              <a:buNone/>
            </a:pPr>
            <a:r>
              <a:rPr lang="zh-CN" altLang="en-US" sz="1900" b="1" dirty="0" smtClean="0">
                <a:solidFill>
                  <a:schemeClr val="bg1"/>
                </a:solidFill>
                <a:latin typeface="+mn-lt"/>
                <a:ea typeface="+mn-ea"/>
              </a:rPr>
              <a:t>呼叫中心</a:t>
            </a:r>
            <a:endParaRPr lang="en-US" altLang="zh-CN" sz="1900" b="1" dirty="0" smtClean="0">
              <a:solidFill>
                <a:schemeClr val="bg1"/>
              </a:solidFill>
              <a:latin typeface="+mn-lt"/>
              <a:ea typeface="+mn-ea"/>
            </a:endParaRPr>
          </a:p>
        </p:txBody>
      </p:sp>
      <p:pic>
        <p:nvPicPr>
          <p:cNvPr id="31" name="图片 30" descr="Img201108010003_H.JPG"/>
          <p:cNvPicPr>
            <a:picLocks noChangeAspect="1"/>
          </p:cNvPicPr>
          <p:nvPr/>
        </p:nvPicPr>
        <p:blipFill>
          <a:blip r:embed="rId9" cstate="print"/>
          <a:stretch>
            <a:fillRect/>
          </a:stretch>
        </p:blipFill>
        <p:spPr>
          <a:xfrm>
            <a:off x="7041662" y="2204864"/>
            <a:ext cx="1526782" cy="1261173"/>
          </a:xfrm>
          <a:prstGeom prst="rect">
            <a:avLst/>
          </a:prstGeom>
          <a:ln>
            <a:noFill/>
          </a:ln>
          <a:effectLst>
            <a:softEdge rad="112500"/>
          </a:effectLst>
        </p:spPr>
      </p:pic>
      <p:pic>
        <p:nvPicPr>
          <p:cNvPr id="34" name="Picture 3"/>
          <p:cNvPicPr>
            <a:picLocks noChangeArrowheads="1"/>
          </p:cNvPicPr>
          <p:nvPr/>
        </p:nvPicPr>
        <p:blipFill>
          <a:blip r:embed="rId10" cstate="print"/>
          <a:srcRect/>
          <a:stretch>
            <a:fillRect/>
          </a:stretch>
        </p:blipFill>
        <p:spPr bwMode="auto">
          <a:xfrm>
            <a:off x="7098646" y="4501353"/>
            <a:ext cx="1342844" cy="1242438"/>
          </a:xfrm>
          <a:prstGeom prst="rect">
            <a:avLst/>
          </a:prstGeom>
          <a:ln>
            <a:noFill/>
          </a:ln>
          <a:effectLst>
            <a:outerShdw blurRad="508000" algn="tl" rotWithShape="0">
              <a:schemeClr val="bg1">
                <a:lumMod val="65000"/>
                <a:alpha val="70000"/>
              </a:schemeClr>
            </a:outerShdw>
          </a:effectLst>
        </p:spPr>
      </p:pic>
      <p:sp>
        <p:nvSpPr>
          <p:cNvPr id="41" name="标题 40"/>
          <p:cNvSpPr>
            <a:spLocks noGrp="1"/>
          </p:cNvSpPr>
          <p:nvPr>
            <p:ph type="title"/>
          </p:nvPr>
        </p:nvSpPr>
        <p:spPr/>
        <p:txBody>
          <a:bodyPr/>
          <a:lstStyle/>
          <a:p>
            <a:pPr lvl="0"/>
            <a:r>
              <a:rPr lang="zh-CN" altLang="en-US" dirty="0" smtClean="0"/>
              <a:t>桌面云典型应用场景</a:t>
            </a:r>
            <a:endParaRPr lang="zh-CN" altLang="en-US" dirty="0"/>
          </a:p>
        </p:txBody>
      </p:sp>
    </p:spTree>
    <p:extLst>
      <p:ext uri="{BB962C8B-B14F-4D97-AF65-F5344CB8AC3E}">
        <p14:creationId xmlns:p14="http://schemas.microsoft.com/office/powerpoint/2010/main" val="1241875126"/>
      </p:ext>
    </p:extLst>
  </p:cSld>
  <p:clrMapOvr>
    <a:masterClrMapping/>
  </p:clrMapOvr>
  <p:transition advTm="800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SUBSTITUTION_ID" val="{3FEEF855-4E2D-42A7-AA19-768DA1319C2E}"/>
</p:tagLst>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noFill/>
          <a:miter lim="800000"/>
          <a:headEnd/>
          <a:tailEnd/>
        </a:ln>
      </a:spPr>
      <a:bodyPr wrap="none" lIns="99980" tIns="49986" rIns="99980" bIns="49986">
        <a:spAutoFit/>
      </a:bodyPr>
      <a:lstStyle>
        <a:defPPr algn="ctr" defTabSz="1001649" eaLnBrk="0" hangingPunct="0">
          <a:defRPr sz="1400" dirty="0" smtClean="0">
            <a:solidFill>
              <a:srgbClr val="000000"/>
            </a:solidFill>
            <a:latin typeface="+mn-lt"/>
            <a:ea typeface="+mn-ea"/>
            <a:cs typeface="Arial"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333E8A2F07A74D848136A2C03778F8" ma:contentTypeVersion="0" ma:contentTypeDescription="Create a new document." ma:contentTypeScope="" ma:versionID="23803ba2584bac4d8dcab8923b6ec39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A41F97-D1DB-4499-89B2-E5E9F5037394}"/>
</file>

<file path=customXml/itemProps2.xml><?xml version="1.0" encoding="utf-8"?>
<ds:datastoreItem xmlns:ds="http://schemas.openxmlformats.org/officeDocument/2006/customXml" ds:itemID="{EAE3093B-232B-4C15-AB25-7F1FBE134870}"/>
</file>

<file path=customXml/itemProps3.xml><?xml version="1.0" encoding="utf-8"?>
<ds:datastoreItem xmlns:ds="http://schemas.openxmlformats.org/officeDocument/2006/customXml" ds:itemID="{723E6701-3943-4A44-84F3-F772B5088830}"/>
</file>

<file path=docProps/app.xml><?xml version="1.0" encoding="utf-8"?>
<Properties xmlns="http://schemas.openxmlformats.org/officeDocument/2006/extended-properties" xmlns:vt="http://schemas.openxmlformats.org/officeDocument/2006/docPropsVTypes">
  <Template/>
  <TotalTime>64179</TotalTime>
  <Words>8072</Words>
  <Application>Microsoft Office PowerPoint</Application>
  <PresentationFormat>全屏显示(4:3)</PresentationFormat>
  <Paragraphs>750</Paragraphs>
  <Slides>45</Slides>
  <Notes>45</Notes>
  <HiddenSlides>10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45</vt:i4>
      </vt:variant>
    </vt:vector>
  </HeadingPairs>
  <TitlesOfParts>
    <vt:vector size="60" baseType="lpstr">
      <vt:lpstr>Arial Unicode MS</vt:lpstr>
      <vt:lpstr>MS PGothic</vt:lpstr>
      <vt:lpstr>黑体</vt:lpstr>
      <vt:lpstr>华文细黑</vt:lpstr>
      <vt:lpstr>宋体</vt:lpstr>
      <vt:lpstr>微软雅黑</vt:lpstr>
      <vt:lpstr>Arial</vt:lpstr>
      <vt:lpstr>Calibri</vt:lpstr>
      <vt:lpstr>FrutigerNext LT Light</vt:lpstr>
      <vt:lpstr>FrutigerNext LT Medium</vt:lpstr>
      <vt:lpstr>FrutigerNext LT Regular</vt:lpstr>
      <vt:lpstr>Wingdings</vt:lpstr>
      <vt:lpstr>1#UC&amp;C母版初稿</vt:lpstr>
      <vt:lpstr>End</vt:lpstr>
      <vt:lpstr>Visio</vt:lpstr>
      <vt:lpstr>PowerPoint 演示文稿</vt:lpstr>
      <vt:lpstr>华为桌面云解决方案概述</vt:lpstr>
      <vt:lpstr>PowerPoint 演示文稿</vt:lpstr>
      <vt:lpstr>PowerPoint 演示文稿</vt:lpstr>
      <vt:lpstr>PowerPoint 演示文稿</vt:lpstr>
      <vt:lpstr>传统PC办公缺陷</vt:lpstr>
      <vt:lpstr>桌面云优势 (1/2)</vt:lpstr>
      <vt:lpstr>桌面云优势 (2/2)</vt:lpstr>
      <vt:lpstr>桌面云典型应用场景</vt:lpstr>
      <vt:lpstr>PowerPoint 演示文稿</vt:lpstr>
      <vt:lpstr>FusionCloud桌面云解决方案逻辑架构</vt:lpstr>
      <vt:lpstr>FusionCloud桌面云解决方案架构</vt:lpstr>
      <vt:lpstr>FusionSphere云平台总体架构</vt:lpstr>
      <vt:lpstr>FusionSphere云平台总体架构</vt:lpstr>
      <vt:lpstr>FusionAccess软件架构 (1/2)</vt:lpstr>
      <vt:lpstr>FusionAccess软件架构 (2/2)</vt:lpstr>
      <vt:lpstr>FusionAccess软件架构 (2/2)</vt:lpstr>
      <vt:lpstr>FusionAccess软件架构 (2/2)</vt:lpstr>
      <vt:lpstr>华为桌面云解决方案硬件形态</vt:lpstr>
      <vt:lpstr>FusionAccess R6 物理部署组网</vt:lpstr>
      <vt:lpstr>PowerPoint 演示文稿</vt:lpstr>
      <vt:lpstr>桌面形态</vt:lpstr>
      <vt:lpstr>完整复制桌面</vt:lpstr>
      <vt:lpstr>链接克隆桌面</vt:lpstr>
      <vt:lpstr>链接克隆桌面</vt:lpstr>
      <vt:lpstr>全内存极速桌面</vt:lpstr>
      <vt:lpstr>高性能图形处理桌面</vt:lpstr>
      <vt:lpstr>PowerPoint 演示文稿</vt:lpstr>
      <vt:lpstr>HDP 华为桌面协议</vt:lpstr>
      <vt:lpstr>桌面云安全方案</vt:lpstr>
      <vt:lpstr>DaaS运营</vt:lpstr>
      <vt:lpstr>DaaS驻地模式 (On - Premises)</vt:lpstr>
      <vt:lpstr>DaaS托管模式 (VDI Hosting)</vt:lpstr>
      <vt:lpstr>DaaS公有云模式</vt:lpstr>
      <vt:lpstr>基于客户端自主业务容灾方案</vt:lpstr>
      <vt:lpstr>基于客户端自主业务容灾方案</vt:lpstr>
      <vt:lpstr>GSLB业务容灾方案</vt:lpstr>
      <vt:lpstr>GSLB业务容灾方案</vt:lpstr>
      <vt:lpstr>GSLB业务容灾方案</vt:lpstr>
      <vt:lpstr>GSLB+NAS远程复制容灾方案</vt:lpstr>
      <vt:lpstr>GSLB+NAS远程复制容灾方案</vt:lpstr>
      <vt:lpstr>GSLB+NAS远程复制容灾方案</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hongfeilongzjhw</cp:lastModifiedBy>
  <cp:revision>2388</cp:revision>
  <dcterms:created xsi:type="dcterms:W3CDTF">2003-08-21T06:48:56Z</dcterms:created>
  <dcterms:modified xsi:type="dcterms:W3CDTF">2017-12-19T04:01:39Z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(3)q6sxqvwz5Yf7hBMkzXqhNpqUS5uwnmkW8k8/cQmbjRflzbGxDnNfDYOy4ZoBjl9ahoGPMtPf
9IHGGADKBfv76322C54uwJO0OJ6hxWrkhR2nA2r2KkONdEJ32n34WtOx/09anKpwO6NiAPBk
LFjLKJaNHcK7nMY24flbLVYlw5cAI4KOiO/EUsK7KcrUJx0NwOKKHLRjsV7F7H0mtU5p/1Uo
tt0oiJoS4OFAMgWLyz</vt:lpwstr>
  </property>
  <property fmtid="{D5CDD505-2E9C-101B-9397-08002B2CF9AE}" pid="18" name="_2015_ms_pID_7253431">
    <vt:lpwstr>clGn1QzWY9/KS0E5lKcV8VPf235oW2nYMdJWGkbc9lv3RA2KG9RPvu
OOAxgsetEhi4eTldMDKQMM/xkK4cnRgejaB3udmi4rFz0mKime3b8h3U59Su3JlX59Krno9T
IMlzpSx+yCZXO5jZ5i5vyMbcfrbQqRhQQCOWyk1C4nfbgFWymYoDwYavCGyke5ruw02NK05L
eGthPR/4UgxcQpwWsR8l/LrUH78qiiGYaTDB</vt:lpwstr>
  </property>
  <property fmtid="{D5CDD505-2E9C-101B-9397-08002B2CF9AE}" pid="19" name="_2015_ms_pID_7253432">
    <vt:lpwstr>XemF4nMR+EhZYgLyxObvZFQKmhK+BBqr9pOV
j4Rhg2x7VY1kL+n2M/KCSrJv1puoaw==</vt:lpwstr>
  </property>
  <property fmtid="{D5CDD505-2E9C-101B-9397-08002B2CF9AE}" pid="20" name="ContentTypeId">
    <vt:lpwstr>0x01010077333E8A2F07A74D848136A2C03778F8</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1513655762</vt:lpwstr>
  </property>
</Properties>
</file>